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322" r:id="rId2"/>
    <p:sldId id="261" r:id="rId3"/>
    <p:sldId id="355" r:id="rId4"/>
    <p:sldId id="362" r:id="rId5"/>
    <p:sldId id="356" r:id="rId6"/>
    <p:sldId id="323" r:id="rId7"/>
    <p:sldId id="352" r:id="rId8"/>
    <p:sldId id="357" r:id="rId9"/>
    <p:sldId id="327" r:id="rId10"/>
    <p:sldId id="325" r:id="rId11"/>
    <p:sldId id="326" r:id="rId12"/>
    <p:sldId id="328" r:id="rId13"/>
    <p:sldId id="329" r:id="rId14"/>
    <p:sldId id="331" r:id="rId15"/>
    <p:sldId id="332" r:id="rId16"/>
    <p:sldId id="333" r:id="rId17"/>
    <p:sldId id="334" r:id="rId18"/>
    <p:sldId id="335" r:id="rId19"/>
    <p:sldId id="337" r:id="rId20"/>
    <p:sldId id="338" r:id="rId21"/>
    <p:sldId id="358" r:id="rId22"/>
    <p:sldId id="336" r:id="rId23"/>
    <p:sldId id="340" r:id="rId24"/>
    <p:sldId id="341" r:id="rId25"/>
    <p:sldId id="342" r:id="rId26"/>
    <p:sldId id="343" r:id="rId27"/>
    <p:sldId id="346" r:id="rId28"/>
    <p:sldId id="349" r:id="rId29"/>
    <p:sldId id="348" r:id="rId30"/>
    <p:sldId id="351" r:id="rId31"/>
    <p:sldId id="359" r:id="rId32"/>
    <p:sldId id="360" r:id="rId33"/>
    <p:sldId id="350" r:id="rId34"/>
    <p:sldId id="361" r:id="rId35"/>
    <p:sldId id="321" r:id="rId36"/>
    <p:sldId id="345" r:id="rId37"/>
    <p:sldId id="299" r:id="rId38"/>
    <p:sldId id="300" r:id="rId39"/>
    <p:sldId id="301" r:id="rId40"/>
  </p:sldIdLst>
  <p:sldSz cx="12192000" cy="6858000"/>
  <p:notesSz cx="6799263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FFFF05"/>
    <a:srgbClr val="EDC050"/>
    <a:srgbClr val="ED1B2A"/>
    <a:srgbClr val="FF0000"/>
    <a:srgbClr val="F648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2"/>
    <p:restoredTop sz="96654"/>
  </p:normalViewPr>
  <p:slideViewPr>
    <p:cSldViewPr snapToGrid="0">
      <p:cViewPr varScale="1">
        <p:scale>
          <a:sx n="81" d="100"/>
          <a:sy n="81" d="100"/>
        </p:scale>
        <p:origin x="43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5588" tIns="47794" rIns="95588" bIns="47794" rtlCol="0"/>
          <a:lstStyle>
            <a:lvl1pPr algn="r">
              <a:defRPr sz="1300"/>
            </a:lvl1pPr>
          </a:lstStyle>
          <a:p>
            <a:fld id="{DDA3B9C8-3A3E-4C5F-AF10-5D03BAC76A8A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8" tIns="47794" rIns="95588" bIns="4779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5588" tIns="47794" rIns="95588" bIns="47794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5588" tIns="47794" rIns="95588" bIns="47794" rtlCol="0" anchor="b"/>
          <a:lstStyle>
            <a:lvl1pPr algn="r">
              <a:defRPr sz="1300"/>
            </a:lvl1pPr>
          </a:lstStyle>
          <a:p>
            <a:fld id="{824DD0EB-A487-48ED-994A-E0AE317E64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98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180975" y="835025"/>
            <a:ext cx="7404100" cy="41656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292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A58C77-F1AC-1B3A-9799-BDD0E8A4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20C6950-60DC-B842-3EA5-AFC56EFE7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AFBF84-87D9-1641-4D64-415AC699D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71979E-B84E-11B9-9E3E-25A7EA8DF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134201-EAD7-C690-4D8B-0B068DEB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35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8F345-76DC-A524-65AB-CCE353B5E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C18C20-9599-5E6F-68F1-178E36976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2151B6-89EC-C983-5E1B-4CFF895B5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39AF29-7CD7-E5BA-0E82-7CB54C1D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6E05C2-34B6-EFE2-AF3D-8F83AEA0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26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9AD3D8C-6AA6-6769-7780-BEDCDD198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C95F6F3-E011-5911-EF31-B0559F081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9B0845-CF9F-C97A-B99C-C0739F8A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A2FABF-5452-3F94-5F5C-C33CE2C3D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4C53FA-D417-A1D8-D712-53BB7BA2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347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e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defRPr sz="1800"/>
            </a:lvl1pPr>
          </a:lstStyle>
          <a:p>
            <a:r>
              <a:t>Autore e data</a:t>
            </a:r>
          </a:p>
        </p:txBody>
      </p:sp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4104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2898D-C5A8-E812-3E76-B30C3E70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40D1A5-5E9A-8A1E-9F3C-7C7622EE0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2C73DD-C6A8-9224-7AED-1274D996E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4302D6-3908-FD7E-2F59-35DA0109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8DF504-BBC3-1973-D5D5-854DA0AA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43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45FF3-420A-F138-3232-5AA8A852E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50025F-0A12-EDF1-CB76-4048E0B03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698265-EB0A-2B2A-B4A4-DA63929EA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3353B8-7F64-0553-1861-80082DA3C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E8DA0E-673A-CC29-D449-A39EC19E3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44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8E2F8C-54B8-D023-193A-3C766A4A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830366-5D2F-D421-7220-209A67CFC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8A74059-8CA5-8891-65C4-BAED26DF6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FBB24FA-D0EE-69DF-079C-303D6F878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2E6AB81-BC84-4F13-CAD5-0172B936A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CE338D-962C-6C1B-FA51-06D88DA0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62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6860BF-4052-0428-250C-A8BF9D128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EC81C1-3521-6907-88E0-71D114479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6E0446-A022-93A6-AC38-0697BF97A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04A32F4-9DDE-74D1-C5D6-9B3BB0273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44AF1A3-D74E-04A2-5983-BC583D869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03B74B2-E984-7804-205F-937B491D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1C1BEAC-F6C5-F03C-DA7E-D94CB602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B7122B-82B0-20A9-04A1-42C9F1767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42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AB51C5-E045-2262-BDD1-14AB8E260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222A764-A719-1535-2090-0F2014F0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675C3F-B797-BBEA-82F7-011D4867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D23A09F-7EED-1012-350E-07F48055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656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BBF12A-A6C9-84BE-509D-DAB9B4E98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F80C089-7D2F-0C21-5845-62E35676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38BB79-4AF4-C0BC-24A3-56E75B5F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95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8A258E-8852-3011-3CE1-A821F5782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C3F55C-96E6-6D47-945B-7D4A264B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886B39-084E-027F-A162-DAD7D6EF8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3470CC-09E8-7E68-7311-EDF8073E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6E4B94-5D9A-1FF7-FEA9-476F63F9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E47A5E-1826-7E90-CCFF-E0B56F083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63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0EDA50-C504-CC11-D44E-AD2CA8EE3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3CD29EB-0C9F-1D97-858E-4B59E77D8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0132D12-0C45-7F7C-A6D9-9218FC004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BB3EDF-E9E1-D547-7DA7-4E39B556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FAB4F0-CB72-C2E4-E5E9-51883A6B1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24684C-8B20-2BAF-62F9-3F888422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831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7DC3C25-B2AB-A5AE-691E-4648B6DB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857D4D-9BD1-19C0-A8BF-3E5FC03EE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B4F341-DFE1-8BE4-05F5-B2929E524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B8F30-9914-CA43-938C-9DB94A6BDC03}" type="datetimeFigureOut">
              <a:rPr lang="it-IT" smtClean="0"/>
              <a:t>11/05/2023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630A6-EFC2-202F-7329-F942A41F46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E96A80-9417-88CB-B48F-0FBB24417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568D5-9841-6548-967F-7B79E1B987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14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emf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10" Type="http://schemas.openxmlformats.org/officeDocument/2006/relationships/image" Target="../media/image7.jpeg"/><Relationship Id="rId4" Type="http://schemas.openxmlformats.org/officeDocument/2006/relationships/image" Target="../media/image3.emf"/><Relationship Id="rId9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4.wdp"/><Relationship Id="rId5" Type="http://schemas.openxmlformats.org/officeDocument/2006/relationships/image" Target="../media/image6.png"/><Relationship Id="rId4" Type="http://schemas.microsoft.com/office/2007/relationships/hdphoto" Target="../media/hdphoto3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6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2.wdp"/><Relationship Id="rId2" Type="http://schemas.openxmlformats.org/officeDocument/2006/relationships/hyperlink" Target="https://gpp.mite.gov.it/PDF/GURI%20184%2008.08.22%20-%20DM%20Arredi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fly.er/" TargetMode="External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AA7CE798-D5B6-C6E7-9FCF-B594C0936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3676" y="6927"/>
            <a:ext cx="5039784" cy="9706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nell’era post Covid-19.">
            <a:extLst>
              <a:ext uri="{FF2B5EF4-FFF2-40B4-BE49-F238E27FC236}">
                <a16:creationId xmlns:a16="http://schemas.microsoft.com/office/drawing/2014/main" id="{63F29BF5-B1AC-6CBB-E3D3-E1E875FEE0B9}"/>
              </a:ext>
            </a:extLst>
          </p:cNvPr>
          <p:cNvSpPr txBox="1"/>
          <p:nvPr/>
        </p:nvSpPr>
        <p:spPr>
          <a:xfrm>
            <a:off x="852244" y="1415688"/>
            <a:ext cx="10184523" cy="4026623"/>
          </a:xfrm>
          <a:prstGeom prst="rect">
            <a:avLst/>
          </a:prstGeom>
          <a:solidFill>
            <a:srgbClr val="FFFF99"/>
          </a:solidFill>
          <a:ln w="12700">
            <a:noFill/>
            <a:miter lim="400000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90500" dist="228600" dir="2700000" sx="33093" sy="33093" algn="ctr">
              <a:srgbClr val="000000">
                <a:alpha val="30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</a:rPr>
              <a:t>PROGRAMMA REGIONALE FESR 2021/2027</a:t>
            </a:r>
          </a:p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</a:rPr>
              <a:t>AZIONE 1.3.4</a:t>
            </a:r>
          </a:p>
          <a:p>
            <a:pPr algn="ctr"/>
            <a:endParaRPr lang="it-IT" sz="3200" b="1" dirty="0">
              <a:solidFill>
                <a:schemeClr val="accent5">
                  <a:lumMod val="50000"/>
                </a:schemeClr>
              </a:solidFill>
              <a:latin typeface="Arial Nova" panose="020B0504020202020204" pitchFamily="34" charset="0"/>
            </a:endParaRPr>
          </a:p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</a:rPr>
              <a:t>BANDO PER IL SOSTEGNO </a:t>
            </a:r>
          </a:p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</a:rPr>
              <a:t>DEGLI INVESTIMENTI NEL SETTORE DEL TURISMO </a:t>
            </a:r>
          </a:p>
          <a:p>
            <a:pPr algn="ctr"/>
            <a:endParaRPr lang="it-IT" sz="3200" b="1" dirty="0">
              <a:solidFill>
                <a:schemeClr val="accent5">
                  <a:lumMod val="50000"/>
                </a:schemeClr>
              </a:solidFill>
              <a:latin typeface="Arial Nova" panose="020B0504020202020204" pitchFamily="34" charset="0"/>
            </a:endParaRPr>
          </a:p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  <a:latin typeface="Arial Nova" panose="020B0504020202020204" pitchFamily="34" charset="0"/>
              </a:rPr>
              <a:t>DGR N. 656/2023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1A0F52BE-26ED-3853-76AA-8A21818ABF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244" y="6110227"/>
            <a:ext cx="617817" cy="618496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D90A8B13-EFD3-F52F-3823-E6D9CF38D1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8028" y="6110227"/>
            <a:ext cx="619132" cy="618495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8ACF3C87-6BF9-6FE2-ACB1-781C6EE8DD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953" y="6092983"/>
            <a:ext cx="646659" cy="635740"/>
          </a:xfrm>
          <a:prstGeom prst="rect">
            <a:avLst/>
          </a:prstGeom>
        </p:spPr>
      </p:pic>
      <p:grpSp>
        <p:nvGrpSpPr>
          <p:cNvPr id="19" name="Gruppo 18">
            <a:extLst>
              <a:ext uri="{FF2B5EF4-FFF2-40B4-BE49-F238E27FC236}">
                <a16:creationId xmlns:a16="http://schemas.microsoft.com/office/drawing/2014/main" id="{1AD6E619-8E90-0C5A-1EA4-9D86187B37EF}"/>
              </a:ext>
            </a:extLst>
          </p:cNvPr>
          <p:cNvGrpSpPr/>
          <p:nvPr/>
        </p:nvGrpSpPr>
        <p:grpSpPr>
          <a:xfrm>
            <a:off x="0" y="6927"/>
            <a:ext cx="2265528" cy="970625"/>
            <a:chOff x="873847" y="190585"/>
            <a:chExt cx="2265528" cy="970625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A21AB1C1-68EB-3C63-2CF5-0B12CBA57D0F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3" name="Immagine" descr="Immagine">
              <a:extLst>
                <a:ext uri="{FF2B5EF4-FFF2-40B4-BE49-F238E27FC236}">
                  <a16:creationId xmlns:a16="http://schemas.microsoft.com/office/drawing/2014/main" id="{2A538BF3-E583-BA49-1868-4C68CC0590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D84CE19F-9410-6AB5-5638-B827A838C2E9}"/>
              </a:ext>
            </a:extLst>
          </p:cNvPr>
          <p:cNvGrpSpPr/>
          <p:nvPr/>
        </p:nvGrpSpPr>
        <p:grpSpPr>
          <a:xfrm>
            <a:off x="7686948" y="6229842"/>
            <a:ext cx="4505052" cy="635741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26490D43-4579-C0D0-5484-589E60533B59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A3D36722-72D2-1F79-E029-555FE3B0A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  <p:pic>
        <p:nvPicPr>
          <p:cNvPr id="4" name="Immagine 3">
            <a:extLst>
              <a:ext uri="{FF2B5EF4-FFF2-40B4-BE49-F238E27FC236}">
                <a16:creationId xmlns:a16="http://schemas.microsoft.com/office/drawing/2014/main" id="{7B0B387C-2FE9-8CFD-536E-1741442E859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5" y="6081490"/>
            <a:ext cx="719146" cy="647232"/>
          </a:xfrm>
          <a:prstGeom prst="rect">
            <a:avLst/>
          </a:prstGeom>
          <a:solidFill>
            <a:schemeClr val="bg2"/>
          </a:solidFill>
          <a:ln w="12700">
            <a:noFill/>
            <a:miter lim="400000"/>
          </a:ln>
          <a:effectLst>
            <a:softEdge rad="76200"/>
          </a:effectLst>
        </p:spPr>
      </p:pic>
    </p:spTree>
    <p:extLst>
      <p:ext uri="{BB962C8B-B14F-4D97-AF65-F5344CB8AC3E}">
        <p14:creationId xmlns:p14="http://schemas.microsoft.com/office/powerpoint/2010/main" val="251321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42843" y="178360"/>
            <a:ext cx="6096001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SPESE AMMISSIBILI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31EC9F4-12B7-4CD6-B796-C64855B5BAF4}"/>
              </a:ext>
            </a:extLst>
          </p:cNvPr>
          <p:cNvSpPr txBox="1"/>
          <p:nvPr/>
        </p:nvSpPr>
        <p:spPr>
          <a:xfrm>
            <a:off x="200978" y="1194422"/>
            <a:ext cx="11790039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A) Spese per </a:t>
            </a:r>
            <a:r>
              <a:rPr lang="it-IT" sz="2000" b="1" dirty="0">
                <a:solidFill>
                  <a:srgbClr val="C00000"/>
                </a:solidFill>
                <a:latin typeface="Arial Nova" panose="020B0504020202020204" pitchFamily="34" charset="0"/>
              </a:rPr>
              <a:t>opere edili, murarie e impiantistiche</a:t>
            </a:r>
            <a:r>
              <a:rPr lang="it-IT" sz="2000" b="1" dirty="0">
                <a:latin typeface="Arial Nova" panose="020B0504020202020204" pitchFamily="34" charset="0"/>
              </a:rPr>
              <a:t>, finalizzate anche all’efficientamento energetico e idrico, comprese quelle per la </a:t>
            </a:r>
            <a:r>
              <a:rPr lang="it-IT" sz="2000" b="1" dirty="0">
                <a:solidFill>
                  <a:srgbClr val="C00000"/>
                </a:solidFill>
                <a:latin typeface="Arial Nova" panose="020B0504020202020204" pitchFamily="34" charset="0"/>
              </a:rPr>
              <a:t>progettazione e la direzione lavori</a:t>
            </a:r>
            <a:r>
              <a:rPr lang="it-IT" sz="2000" b="1" dirty="0">
                <a:latin typeface="Arial Nova" panose="020B0504020202020204" pitchFamily="34" charset="0"/>
              </a:rPr>
              <a:t> che non potranno</a:t>
            </a:r>
          </a:p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superare il </a:t>
            </a:r>
            <a:r>
              <a:rPr lang="it-IT" sz="2000" b="1" dirty="0">
                <a:solidFill>
                  <a:srgbClr val="C00000"/>
                </a:solidFill>
                <a:latin typeface="Arial Nova" panose="020B0504020202020204" pitchFamily="34" charset="0"/>
              </a:rPr>
              <a:t>10%</a:t>
            </a:r>
            <a:r>
              <a:rPr lang="it-IT" sz="2000" b="1" dirty="0">
                <a:latin typeface="Arial Nova" panose="020B0504020202020204" pitchFamily="34" charset="0"/>
              </a:rPr>
              <a:t> dei lavori complessivi compresi nella presente voce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5ECBA-C8F1-AAD3-711B-A3378495A7B9}"/>
              </a:ext>
            </a:extLst>
          </p:cNvPr>
          <p:cNvSpPr txBox="1"/>
          <p:nvPr/>
        </p:nvSpPr>
        <p:spPr>
          <a:xfrm>
            <a:off x="200977" y="2403097"/>
            <a:ext cx="11790039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B) Spese per l’acquisto di macchinari e attrezzature - anche nella forma del leasing - di finiture e</a:t>
            </a:r>
          </a:p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arredi</a:t>
            </a:r>
            <a:endParaRPr lang="it-IT" sz="2000" b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FF4AA20-E75C-9961-EDE8-0288B5837817}"/>
              </a:ext>
            </a:extLst>
          </p:cNvPr>
          <p:cNvSpPr txBox="1"/>
          <p:nvPr/>
        </p:nvSpPr>
        <p:spPr>
          <a:xfrm>
            <a:off x="200977" y="4070701"/>
            <a:ext cx="11790039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D) Acquisizione di servizi di consulenza specializzata relativa agli interventi di digitalizzazione e di sostenibilità ambientale eventualmente previsti nel progetto e/o finalizzata all’acquisizione di certificazioni </a:t>
            </a:r>
            <a:r>
              <a:rPr lang="it-IT" b="1" dirty="0">
                <a:solidFill>
                  <a:srgbClr val="C00000"/>
                </a:solidFill>
                <a:latin typeface="Arial Nova" panose="020B0504020202020204" pitchFamily="34" charset="0"/>
              </a:rPr>
              <a:t>(MAX 20% DI A + B + C)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D7DC078-D7CD-4654-275E-ED37A07B2A4B}"/>
              </a:ext>
            </a:extLst>
          </p:cNvPr>
          <p:cNvSpPr txBox="1"/>
          <p:nvPr/>
        </p:nvSpPr>
        <p:spPr>
          <a:xfrm>
            <a:off x="200977" y="5302942"/>
            <a:ext cx="1179003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E) Costi generali per la definizione e gestione del progetto </a:t>
            </a:r>
            <a:r>
              <a:rPr lang="it-IT" b="1" dirty="0">
                <a:solidFill>
                  <a:srgbClr val="C00000"/>
                </a:solidFill>
                <a:latin typeface="Arial Nova" panose="020B0504020202020204" pitchFamily="34" charset="0"/>
              </a:rPr>
              <a:t>(MAX 5% DI A + B + C + D)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53587D0-5C97-88DE-4115-D3058D7DE1FD}"/>
              </a:ext>
            </a:extLst>
          </p:cNvPr>
          <p:cNvSpPr txBox="1"/>
          <p:nvPr/>
        </p:nvSpPr>
        <p:spPr>
          <a:xfrm>
            <a:off x="200976" y="3225790"/>
            <a:ext cx="11790039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C) Spese per l’acquisto di dotazioni informatiche, hardware, software e relative licenze d’uso,</a:t>
            </a:r>
          </a:p>
          <a:p>
            <a:pPr algn="just"/>
            <a:r>
              <a:rPr lang="it-IT" sz="2000" b="1" dirty="0">
                <a:latin typeface="Arial Nova" panose="020B0504020202020204" pitchFamily="34" charset="0"/>
              </a:rPr>
              <a:t>servizi di cloud computing</a:t>
            </a:r>
            <a:endParaRPr lang="it-IT" sz="2000" b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0C6250E4-DA96-37AE-03FF-9E8CD7183CD6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7A2BA4F4-5120-40B9-D897-C2F225A80E64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" descr="Immagine">
              <a:extLst>
                <a:ext uri="{FF2B5EF4-FFF2-40B4-BE49-F238E27FC236}">
                  <a16:creationId xmlns:a16="http://schemas.microsoft.com/office/drawing/2014/main" id="{49107155-7860-44D6-178A-7786575256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C02DC145-6593-D2B8-44B4-EA69D94F7E7F}"/>
              </a:ext>
            </a:extLst>
          </p:cNvPr>
          <p:cNvGrpSpPr/>
          <p:nvPr/>
        </p:nvGrpSpPr>
        <p:grpSpPr>
          <a:xfrm>
            <a:off x="7832435" y="6265717"/>
            <a:ext cx="4359564" cy="577850"/>
            <a:chOff x="7686948" y="6229842"/>
            <a:chExt cx="4505052" cy="635741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C3364487-5292-43E1-1BEE-90B1404A1F52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8" name="Immagine" descr="Immagine">
              <a:extLst>
                <a:ext uri="{FF2B5EF4-FFF2-40B4-BE49-F238E27FC236}">
                  <a16:creationId xmlns:a16="http://schemas.microsoft.com/office/drawing/2014/main" id="{EC5CCB55-4535-AC58-DB6B-59ABEF4D9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4067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27326" y="243975"/>
            <a:ext cx="6316717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SPESE AMMISSIBILI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7F7F3A0-C24D-CA06-366A-F7879786560D}"/>
              </a:ext>
            </a:extLst>
          </p:cNvPr>
          <p:cNvSpPr txBox="1"/>
          <p:nvPr/>
        </p:nvSpPr>
        <p:spPr>
          <a:xfrm>
            <a:off x="211979" y="1041023"/>
            <a:ext cx="11706751" cy="5736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latin typeface="Arial Nova" panose="020B0504020202020204" pitchFamily="34" charset="0"/>
              </a:rPr>
              <a:t>Fatture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it-IT" sz="2800" b="1" dirty="0">
                <a:latin typeface="Arial Nova" panose="020B0504020202020204" pitchFamily="34" charset="0"/>
              </a:rPr>
              <a:t>EMESSE E PAGATE </a:t>
            </a:r>
            <a:r>
              <a:rPr lang="it-IT" sz="2800" b="1" dirty="0">
                <a:solidFill>
                  <a:srgbClr val="C00000"/>
                </a:solidFill>
                <a:latin typeface="Arial Nova" panose="020B0504020202020204" pitchFamily="34" charset="0"/>
              </a:rPr>
              <a:t>TRA IL 1° GENNAIO 2023 E IL 31 MARZO 2025 </a:t>
            </a:r>
            <a:r>
              <a:rPr lang="it-IT" sz="2800" b="1" dirty="0">
                <a:latin typeface="Arial Nova" panose="020B0504020202020204" pitchFamily="34" charset="0"/>
              </a:rPr>
              <a:t>OVVERO LA DATA DI PRESENTAZIONE DELLA RENDICONTAZIONE DELLE SPESE, SE PRECEDENTE  </a:t>
            </a:r>
          </a:p>
          <a:p>
            <a:pPr algn="just">
              <a:lnSpc>
                <a:spcPct val="150000"/>
              </a:lnSpc>
            </a:pPr>
            <a:r>
              <a:rPr lang="it-IT" sz="2800" b="1" dirty="0">
                <a:solidFill>
                  <a:srgbClr val="C00000"/>
                </a:solidFill>
                <a:latin typeface="Arial Nova" panose="020B0504020202020204" pitchFamily="34" charset="0"/>
              </a:rPr>
              <a:t>   (PERIODO DI ELEGGIBILITA’ DELLA SPESA)</a:t>
            </a: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C00000"/>
              </a:solidFill>
              <a:latin typeface="Arial Nova" panose="020B05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it-IT" sz="2800" b="1" dirty="0">
                <a:latin typeface="Arial Nova" panose="020B0504020202020204" pitchFamily="34" charset="0"/>
              </a:rPr>
              <a:t>RIFERITE ALLE ATTIVITÀ E AGLI INTERVENTI SVOLTI </a:t>
            </a:r>
            <a:r>
              <a:rPr lang="it-IT" sz="2800" b="1" dirty="0">
                <a:solidFill>
                  <a:srgbClr val="C00000"/>
                </a:solidFill>
                <a:latin typeface="Arial Nova" panose="020B0504020202020204" pitchFamily="34" charset="0"/>
              </a:rPr>
              <a:t>DAL 1° GENNAIO 2023 ED ENTRO IL 31 DICEMBRE 2024</a:t>
            </a:r>
            <a:r>
              <a:rPr lang="it-IT" sz="2800" b="1" dirty="0">
                <a:latin typeface="Arial Nova" panose="020B0504020202020204" pitchFamily="34" charset="0"/>
              </a:rPr>
              <a:t>, SALVE EVENTUALI PROROGHE.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43EDA9B0-2852-0CF7-29A6-7D6BA1F9CD6E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89713058-3783-C189-F0AE-C2FDC30C94CE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26071A2B-A5A0-9A1B-7660-E1294BAAB3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5131B368-6FF4-F298-290C-B5330E131122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45097353-D941-A30E-8A3D-259F525776B9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FF22DEBB-BE74-E7E5-7D44-00071F94A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15794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22180" y="127578"/>
            <a:ext cx="6264166" cy="66169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SPESE AMMISSIBILI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75FFD86-CF7A-1D8F-F06A-1BD2D7284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83377"/>
              </p:ext>
            </p:extLst>
          </p:nvPr>
        </p:nvGraphicFramePr>
        <p:xfrm>
          <a:off x="229454" y="1064551"/>
          <a:ext cx="11561378" cy="4785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1378">
                  <a:extLst>
                    <a:ext uri="{9D8B030D-6E8A-4147-A177-3AD203B41FA5}">
                      <a16:colId xmlns:a16="http://schemas.microsoft.com/office/drawing/2014/main" val="3106471337"/>
                    </a:ext>
                  </a:extLst>
                </a:gridCol>
              </a:tblGrid>
              <a:tr h="48389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rgbClr val="C00000"/>
                          </a:solidFill>
                          <a:effectLst/>
                        </a:rPr>
                        <a:t>MODALITÀ DI PAGAMENTO DELLE SPESE</a:t>
                      </a:r>
                      <a:endParaRPr lang="it-IT" sz="32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853111"/>
                  </a:ext>
                </a:extLst>
              </a:tr>
              <a:tr h="118660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Bonifico bancario singolo SEPA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(anche tramite home banking)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696461"/>
                  </a:ext>
                </a:extLst>
              </a:tr>
              <a:tr h="82903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Ricevuta bancaria singola (RI.BA)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125893"/>
                  </a:ext>
                </a:extLst>
              </a:tr>
              <a:tr h="86144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Sepa Direct </a:t>
                      </a:r>
                      <a:r>
                        <a:rPr lang="it-IT" sz="2800" kern="150" dirty="0" err="1">
                          <a:solidFill>
                            <a:schemeClr val="tx1"/>
                          </a:solidFill>
                          <a:effectLst/>
                        </a:rPr>
                        <a:t>Debit</a:t>
                      </a: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 (SDD)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713499"/>
                  </a:ext>
                </a:extLst>
              </a:tr>
              <a:tr h="62773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Sistema PAGO PA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438341"/>
                  </a:ext>
                </a:extLst>
              </a:tr>
              <a:tr h="79660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tabLst>
                          <a:tab pos="1174750" algn="l"/>
                        </a:tabLst>
                      </a:pPr>
                      <a:r>
                        <a:rPr lang="it-IT" sz="2800" kern="150" dirty="0">
                          <a:solidFill>
                            <a:schemeClr val="tx1"/>
                          </a:solidFill>
                          <a:effectLst/>
                        </a:rPr>
                        <a:t>Carta di credito/debito aziendale (ad esclusione di quelle prepagate)</a:t>
                      </a:r>
                      <a:endParaRPr lang="it-IT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41" marR="3054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74665"/>
                  </a:ext>
                </a:extLst>
              </a:tr>
            </a:tbl>
          </a:graphicData>
        </a:graphic>
      </p:graphicFrame>
      <p:grpSp>
        <p:nvGrpSpPr>
          <p:cNvPr id="9" name="Gruppo 8">
            <a:extLst>
              <a:ext uri="{FF2B5EF4-FFF2-40B4-BE49-F238E27FC236}">
                <a16:creationId xmlns:a16="http://schemas.microsoft.com/office/drawing/2014/main" id="{912E2091-65DB-F0A8-0CEA-1B8FA31DC31D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D2077516-AFA0-F618-70C7-18536003FE8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D0E0C069-5DDF-9802-76AC-5FF2BE51ED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59A9F3E2-B350-2FCC-2D29-3A333CCDE54A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BB2051C2-865C-53A6-DDC8-73A307B8AEEC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4D3F021D-DC87-8753-D397-7A4A612D94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40934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99511" y="133613"/>
            <a:ext cx="6096001" cy="66169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CONTRIBUTO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4E2E738-83E8-B566-26EF-1B6E5C1599F1}"/>
              </a:ext>
            </a:extLst>
          </p:cNvPr>
          <p:cNvSpPr/>
          <p:nvPr/>
        </p:nvSpPr>
        <p:spPr>
          <a:xfrm>
            <a:off x="224043" y="1359132"/>
            <a:ext cx="1470677" cy="97395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 Nova" panose="020B0504020202020204" pitchFamily="34" charset="0"/>
              </a:rPr>
              <a:t>FONDO PERDUTO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A1AAE76-8C1C-3AE7-5CE7-6B21C5A058F3}"/>
              </a:ext>
            </a:extLst>
          </p:cNvPr>
          <p:cNvSpPr txBox="1"/>
          <p:nvPr/>
        </p:nvSpPr>
        <p:spPr>
          <a:xfrm>
            <a:off x="1969641" y="1047856"/>
            <a:ext cx="2484715" cy="70788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tx1"/>
                </a:solidFill>
                <a:latin typeface="Arial Nova" panose="020B0504020202020204" pitchFamily="34" charset="0"/>
              </a:rPr>
              <a:t>MAX 40% DELLA SPESA AMMESSA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8F7156A-2D44-B372-4077-E9D2DA863972}"/>
              </a:ext>
            </a:extLst>
          </p:cNvPr>
          <p:cNvSpPr txBox="1"/>
          <p:nvPr/>
        </p:nvSpPr>
        <p:spPr>
          <a:xfrm>
            <a:off x="6680119" y="1128004"/>
            <a:ext cx="2547557" cy="40011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it-IT"/>
            </a:defPPr>
            <a:lvl1pPr>
              <a:defRPr b="1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r>
              <a:rPr lang="it-IT" sz="2000" dirty="0"/>
              <a:t>MAX 200.000 EURO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7D8CF82-9B14-88E9-4297-EBF2A271AEFB}"/>
              </a:ext>
            </a:extLst>
          </p:cNvPr>
          <p:cNvSpPr txBox="1"/>
          <p:nvPr/>
        </p:nvSpPr>
        <p:spPr>
          <a:xfrm>
            <a:off x="9482340" y="1004893"/>
            <a:ext cx="2257734" cy="64633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  <a:latin typeface="Arial Nova" panose="020B0504020202020204" pitchFamily="34" charset="0"/>
              </a:rPr>
              <a:t>ANCHE NEL CASO </a:t>
            </a:r>
          </a:p>
          <a:p>
            <a:r>
              <a:rPr lang="it-IT" b="1" dirty="0">
                <a:solidFill>
                  <a:srgbClr val="C00000"/>
                </a:solidFill>
                <a:latin typeface="Arial Nova" panose="020B0504020202020204" pitchFamily="34" charset="0"/>
              </a:rPr>
              <a:t>DI PIU’ DOMANDE</a:t>
            </a: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0B4996A7-0E48-B0EA-E636-0CE13595F083}"/>
              </a:ext>
            </a:extLst>
          </p:cNvPr>
          <p:cNvSpPr/>
          <p:nvPr/>
        </p:nvSpPr>
        <p:spPr>
          <a:xfrm>
            <a:off x="216688" y="4231216"/>
            <a:ext cx="1395663" cy="914400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 Nova" panose="020B0504020202020204" pitchFamily="34" charset="0"/>
              </a:rPr>
              <a:t>REGIME DI AIUTO</a:t>
            </a:r>
          </a:p>
        </p:txBody>
      </p:sp>
      <p:sp>
        <p:nvSpPr>
          <p:cNvPr id="49" name="CasellaDiTesto 48">
            <a:extLst>
              <a:ext uri="{FF2B5EF4-FFF2-40B4-BE49-F238E27FC236}">
                <a16:creationId xmlns:a16="http://schemas.microsoft.com/office/drawing/2014/main" id="{19279785-B0C7-9D98-7B3A-B649F507D9F6}"/>
              </a:ext>
            </a:extLst>
          </p:cNvPr>
          <p:cNvSpPr txBox="1"/>
          <p:nvPr/>
        </p:nvSpPr>
        <p:spPr>
          <a:xfrm>
            <a:off x="1834921" y="4033148"/>
            <a:ext cx="49605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</a:rPr>
              <a:t>QUADRO TEMPORANEO UCRAINA MISURA 2.1</a:t>
            </a:r>
          </a:p>
        </p:txBody>
      </p:sp>
      <p:sp>
        <p:nvSpPr>
          <p:cNvPr id="50" name="CasellaDiTesto 49">
            <a:extLst>
              <a:ext uri="{FF2B5EF4-FFF2-40B4-BE49-F238E27FC236}">
                <a16:creationId xmlns:a16="http://schemas.microsoft.com/office/drawing/2014/main" id="{84285DC7-88F7-8DC6-EDE4-3F778DDCC1C0}"/>
              </a:ext>
            </a:extLst>
          </p:cNvPr>
          <p:cNvSpPr txBox="1"/>
          <p:nvPr/>
        </p:nvSpPr>
        <p:spPr>
          <a:xfrm>
            <a:off x="2047940" y="4706387"/>
            <a:ext cx="13503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</a:rPr>
              <a:t>DE MINIMIS</a:t>
            </a:r>
          </a:p>
        </p:txBody>
      </p:sp>
      <p:sp>
        <p:nvSpPr>
          <p:cNvPr id="51" name="Parentesi graffa aperta 50">
            <a:extLst>
              <a:ext uri="{FF2B5EF4-FFF2-40B4-BE49-F238E27FC236}">
                <a16:creationId xmlns:a16="http://schemas.microsoft.com/office/drawing/2014/main" id="{F8034ED1-3D74-58D9-A64C-E4E54F645408}"/>
              </a:ext>
            </a:extLst>
          </p:cNvPr>
          <p:cNvSpPr/>
          <p:nvPr/>
        </p:nvSpPr>
        <p:spPr>
          <a:xfrm>
            <a:off x="1769427" y="4069231"/>
            <a:ext cx="274920" cy="120032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CF18F5E2-7CD5-6083-E9C9-15D1574A69CF}"/>
              </a:ext>
            </a:extLst>
          </p:cNvPr>
          <p:cNvSpPr/>
          <p:nvPr/>
        </p:nvSpPr>
        <p:spPr>
          <a:xfrm>
            <a:off x="399627" y="5745189"/>
            <a:ext cx="2425448" cy="9144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 Nova" panose="020B0504020202020204" pitchFamily="34" charset="0"/>
              </a:rPr>
              <a:t>CUMULABILITA’</a:t>
            </a:r>
          </a:p>
        </p:txBody>
      </p:sp>
      <p:sp>
        <p:nvSpPr>
          <p:cNvPr id="54" name="CasellaDiTesto 53">
            <a:extLst>
              <a:ext uri="{FF2B5EF4-FFF2-40B4-BE49-F238E27FC236}">
                <a16:creationId xmlns:a16="http://schemas.microsoft.com/office/drawing/2014/main" id="{3C7F3698-173B-0436-57F5-D3F35430CF23}"/>
              </a:ext>
            </a:extLst>
          </p:cNvPr>
          <p:cNvSpPr txBox="1"/>
          <p:nvPr/>
        </p:nvSpPr>
        <p:spPr>
          <a:xfrm>
            <a:off x="3621969" y="5468568"/>
            <a:ext cx="5769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NO CON AGEVOLAZIONI PUBBLICHE DI OGNI TIPO</a:t>
            </a:r>
          </a:p>
        </p:txBody>
      </p:sp>
      <p:sp>
        <p:nvSpPr>
          <p:cNvPr id="55" name="CasellaDiTesto 54">
            <a:extLst>
              <a:ext uri="{FF2B5EF4-FFF2-40B4-BE49-F238E27FC236}">
                <a16:creationId xmlns:a16="http://schemas.microsoft.com/office/drawing/2014/main" id="{0A6AA6A6-0C1C-4AD2-0E4D-6EB97D96FBA4}"/>
              </a:ext>
            </a:extLst>
          </p:cNvPr>
          <p:cNvSpPr txBox="1"/>
          <p:nvPr/>
        </p:nvSpPr>
        <p:spPr>
          <a:xfrm>
            <a:off x="3667086" y="5910818"/>
            <a:ext cx="654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SI CON FONDO DI GARANZIA E FONDI BEI (DGR 935/2022)</a:t>
            </a:r>
          </a:p>
        </p:txBody>
      </p:sp>
      <p:sp>
        <p:nvSpPr>
          <p:cNvPr id="59" name="Parentesi graffa aperta 58">
            <a:extLst>
              <a:ext uri="{FF2B5EF4-FFF2-40B4-BE49-F238E27FC236}">
                <a16:creationId xmlns:a16="http://schemas.microsoft.com/office/drawing/2014/main" id="{3BBFDFE2-7E07-3580-9F0C-FFC849F1C6D2}"/>
              </a:ext>
            </a:extLst>
          </p:cNvPr>
          <p:cNvSpPr/>
          <p:nvPr/>
        </p:nvSpPr>
        <p:spPr>
          <a:xfrm>
            <a:off x="3086062" y="5448779"/>
            <a:ext cx="274920" cy="1200329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8B1D93DF-476C-9095-A952-08FB39CC55EF}"/>
              </a:ext>
            </a:extLst>
          </p:cNvPr>
          <p:cNvSpPr txBox="1"/>
          <p:nvPr/>
        </p:nvSpPr>
        <p:spPr>
          <a:xfrm>
            <a:off x="1969641" y="2274523"/>
            <a:ext cx="2484715" cy="83099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tx1"/>
                </a:solidFill>
                <a:latin typeface="Arial Nova" panose="020B0504020202020204" pitchFamily="34" charset="0"/>
              </a:rPr>
              <a:t>+ 10 PUNTI PERCENTUALI IN CASO DI PREMIALITA’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077424D2-A127-2243-0D87-69ACE5A707E3}"/>
              </a:ext>
            </a:extLst>
          </p:cNvPr>
          <p:cNvSpPr txBox="1"/>
          <p:nvPr/>
        </p:nvSpPr>
        <p:spPr>
          <a:xfrm>
            <a:off x="4775627" y="1745076"/>
            <a:ext cx="2654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Arial Nova Cond" panose="020B0506020202020204" pitchFamily="34" charset="0"/>
              </a:rPr>
              <a:t>Incremento occupazionale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C5033DD5-0C8D-81D7-D0CC-7DCEC2204D4C}"/>
              </a:ext>
            </a:extLst>
          </p:cNvPr>
          <p:cNvSpPr txBox="1"/>
          <p:nvPr/>
        </p:nvSpPr>
        <p:spPr>
          <a:xfrm>
            <a:off x="4765558" y="2094839"/>
            <a:ext cx="4349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Arial Nova Cond" panose="020B0506020202020204" pitchFamily="34" charset="0"/>
              </a:rPr>
              <a:t>Imprese femminili e giovanili </a:t>
            </a:r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</a:rPr>
              <a:t>(solo imprese)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A5D5A1FD-6B1F-9283-120E-CA547C4AAC86}"/>
              </a:ext>
            </a:extLst>
          </p:cNvPr>
          <p:cNvSpPr txBox="1"/>
          <p:nvPr/>
        </p:nvSpPr>
        <p:spPr>
          <a:xfrm>
            <a:off x="4775627" y="2425972"/>
            <a:ext cx="72650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latin typeface="Arial Nova Cond" panose="020B0506020202020204" pitchFamily="34" charset="0"/>
              </a:rPr>
              <a:t>Recupero dei materiali e conseguente riduzione della produzione di rifiuti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55DE7ADD-9570-E07F-918D-79139E00191E}"/>
              </a:ext>
            </a:extLst>
          </p:cNvPr>
          <p:cNvSpPr txBox="1"/>
          <p:nvPr/>
        </p:nvSpPr>
        <p:spPr>
          <a:xfrm>
            <a:off x="4775627" y="2813235"/>
            <a:ext cx="7550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i="0" u="none" strike="noStrike" baseline="0" dirty="0">
                <a:latin typeface="Arial Nova Cond" panose="020B0506020202020204" pitchFamily="34" charset="0"/>
              </a:rPr>
              <a:t>Rating di legalità </a:t>
            </a:r>
            <a:r>
              <a:rPr lang="it-IT" sz="1800" b="1" i="0" u="none" strike="noStrike" baseline="0" dirty="0">
                <a:solidFill>
                  <a:srgbClr val="FF0000"/>
                </a:solidFill>
                <a:latin typeface="Arial Nova Cond" panose="020B0506020202020204" pitchFamily="34" charset="0"/>
              </a:rPr>
              <a:t>(solo imprese) </a:t>
            </a:r>
            <a:endParaRPr lang="it-IT" b="1" dirty="0">
              <a:solidFill>
                <a:srgbClr val="FF0000"/>
              </a:solidFill>
              <a:latin typeface="Arial Nova Cond" panose="020B0506020202020204" pitchFamily="34" charset="0"/>
            </a:endParaRPr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03AFF882-7FFB-2255-C395-CF3D1BF78F45}"/>
              </a:ext>
            </a:extLst>
          </p:cNvPr>
          <p:cNvSpPr txBox="1"/>
          <p:nvPr/>
        </p:nvSpPr>
        <p:spPr>
          <a:xfrm>
            <a:off x="4806599" y="3191162"/>
            <a:ext cx="2830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Arial Nova Cond" panose="020B0506020202020204" pitchFamily="34" charset="0"/>
              </a:rPr>
              <a:t>Aree montane, aree interne </a:t>
            </a:r>
          </a:p>
        </p:txBody>
      </p:sp>
      <p:sp>
        <p:nvSpPr>
          <p:cNvPr id="56" name="CasellaDiTesto 55">
            <a:extLst>
              <a:ext uri="{FF2B5EF4-FFF2-40B4-BE49-F238E27FC236}">
                <a16:creationId xmlns:a16="http://schemas.microsoft.com/office/drawing/2014/main" id="{2C747283-CBC0-3EFF-8B04-152C93CA1C61}"/>
              </a:ext>
            </a:extLst>
          </p:cNvPr>
          <p:cNvSpPr txBox="1"/>
          <p:nvPr/>
        </p:nvSpPr>
        <p:spPr>
          <a:xfrm>
            <a:off x="4806599" y="3557941"/>
            <a:ext cx="600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latin typeface="Arial Nova Cond" panose="020B0506020202020204" pitchFamily="34" charset="0"/>
              </a:rPr>
              <a:t>Progetti con interventi per l’accessibilità dei soggetti disabili</a:t>
            </a:r>
          </a:p>
        </p:txBody>
      </p:sp>
      <p:sp>
        <p:nvSpPr>
          <p:cNvPr id="62" name="Parentesi graffa aperta 61">
            <a:extLst>
              <a:ext uri="{FF2B5EF4-FFF2-40B4-BE49-F238E27FC236}">
                <a16:creationId xmlns:a16="http://schemas.microsoft.com/office/drawing/2014/main" id="{0A9F2F53-A33F-0357-35A3-B3098CB2F476}"/>
              </a:ext>
            </a:extLst>
          </p:cNvPr>
          <p:cNvSpPr/>
          <p:nvPr/>
        </p:nvSpPr>
        <p:spPr>
          <a:xfrm>
            <a:off x="4495397" y="1755742"/>
            <a:ext cx="270161" cy="20654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92C17E2A-4450-4FE7-2E0A-3A3727455244}"/>
              </a:ext>
            </a:extLst>
          </p:cNvPr>
          <p:cNvGrpSpPr/>
          <p:nvPr/>
        </p:nvGrpSpPr>
        <p:grpSpPr>
          <a:xfrm>
            <a:off x="0" y="6928"/>
            <a:ext cx="2253024" cy="973953"/>
            <a:chOff x="873847" y="190585"/>
            <a:chExt cx="2265528" cy="970625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F88BC6DC-FBF7-36F6-C2FA-22FF86FCE122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5B52C530-AE91-5FEA-13C0-4C0BBC1CEC9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1E5C842D-5146-3A85-CBFE-04F82CDF79B4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3D97CE63-1080-6ACB-AB46-E2C77F91A183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0" name="Immagine" descr="Immagine">
              <a:extLst>
                <a:ext uri="{FF2B5EF4-FFF2-40B4-BE49-F238E27FC236}">
                  <a16:creationId xmlns:a16="http://schemas.microsoft.com/office/drawing/2014/main" id="{A01B4EBE-FCDB-62DE-E7D2-9B3A332D5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364A0BBC-D02E-C6E4-8829-9DB8496F0C8A}"/>
              </a:ext>
            </a:extLst>
          </p:cNvPr>
          <p:cNvSpPr txBox="1"/>
          <p:nvPr/>
        </p:nvSpPr>
        <p:spPr>
          <a:xfrm>
            <a:off x="6680119" y="3906168"/>
            <a:ext cx="5206461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lphaLcParenBoth"/>
            </a:pPr>
            <a:r>
              <a:rPr lang="it-IT" sz="1400" b="1" dirty="0"/>
              <a:t>un aumento dei costi di elettricità/combustibile/gas; </a:t>
            </a:r>
          </a:p>
          <a:p>
            <a:pPr marL="342900" indent="-342900" algn="just">
              <a:buAutoNum type="alphaLcParenBoth"/>
            </a:pPr>
            <a:r>
              <a:rPr lang="it-IT" sz="1400" b="1" dirty="0"/>
              <a:t>un aumento dei costi per materie prime e semilavorati importati dalle aree sanzionate e colpite dalla guerra, inclusa l'interruzione dei contratti e dei progetti in essere;</a:t>
            </a:r>
          </a:p>
          <a:p>
            <a:pPr marL="342900" indent="-342900" algn="just">
              <a:buAutoNum type="alphaLcParenBoth"/>
            </a:pPr>
            <a:r>
              <a:rPr lang="it-IT" sz="1400" b="1" dirty="0"/>
              <a:t>Un calo del fatturato causato dalla riduzione dei turisti da e verso i Paesi direttamente o indirettamente interessati dalla attuale crisi</a:t>
            </a:r>
          </a:p>
        </p:txBody>
      </p:sp>
    </p:spTree>
    <p:extLst>
      <p:ext uri="{BB962C8B-B14F-4D97-AF65-F5344CB8AC3E}">
        <p14:creationId xmlns:p14="http://schemas.microsoft.com/office/powerpoint/2010/main" val="54674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487752" y="127578"/>
            <a:ext cx="6608122" cy="66169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PRESENTAZIONE DELLE DOMANDE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CBD278C-2090-00C5-7972-B0A3895FA3B0}"/>
              </a:ext>
            </a:extLst>
          </p:cNvPr>
          <p:cNvSpPr txBox="1"/>
          <p:nvPr/>
        </p:nvSpPr>
        <p:spPr>
          <a:xfrm>
            <a:off x="207541" y="949393"/>
            <a:ext cx="1925430" cy="841256"/>
          </a:xfrm>
          <a:prstGeom prst="rect">
            <a:avLst/>
          </a:prstGeom>
          <a:solidFill>
            <a:srgbClr val="C00000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800" b="1">
                <a:solidFill>
                  <a:srgbClr val="FF0000"/>
                </a:solidFill>
                <a:latin typeface="Arial Nova Cond" panose="020B0506020202020204" pitchFamily="34" charset="0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algn="ctr"/>
            <a:r>
              <a:rPr lang="it-IT" sz="2400" dirty="0">
                <a:solidFill>
                  <a:schemeClr val="bg1"/>
                </a:solidFill>
              </a:rPr>
              <a:t>TRAMITE </a:t>
            </a:r>
          </a:p>
          <a:p>
            <a:pPr algn="ctr"/>
            <a:r>
              <a:rPr lang="it-IT" sz="2400" dirty="0">
                <a:solidFill>
                  <a:schemeClr val="bg1"/>
                </a:solidFill>
              </a:rPr>
              <a:t>SFINGE 2020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E0F44FE-966E-2097-29A6-D9446C63EF86}"/>
              </a:ext>
            </a:extLst>
          </p:cNvPr>
          <p:cNvSpPr txBox="1"/>
          <p:nvPr/>
        </p:nvSpPr>
        <p:spPr>
          <a:xfrm>
            <a:off x="2487752" y="937846"/>
            <a:ext cx="8894478" cy="841256"/>
          </a:xfrm>
          <a:prstGeom prst="rect">
            <a:avLst/>
          </a:prstGeom>
          <a:solidFill>
            <a:srgbClr val="C00000"/>
          </a:solidFill>
          <a:ln/>
          <a:effectLst>
            <a:glow rad="63500">
              <a:schemeClr val="accent3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3200" b="1">
                <a:solidFill>
                  <a:srgbClr val="0070C0"/>
                </a:solidFill>
                <a:latin typeface="Helvetica Neue Medium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algn="ctr"/>
            <a:r>
              <a:rPr lang="it-IT" sz="2400" dirty="0">
                <a:solidFill>
                  <a:schemeClr val="bg1"/>
                </a:solidFill>
                <a:latin typeface="Arial Nova" panose="020B0504020202020204" pitchFamily="34" charset="0"/>
              </a:rPr>
              <a:t> Dalle ore 10.00 del giorno 25 maggio 2023</a:t>
            </a:r>
          </a:p>
          <a:p>
            <a:pPr algn="ctr"/>
            <a:r>
              <a:rPr lang="it-IT" sz="2400" dirty="0">
                <a:solidFill>
                  <a:schemeClr val="bg1"/>
                </a:solidFill>
                <a:latin typeface="Arial Nova" panose="020B0504020202020204" pitchFamily="34" charset="0"/>
              </a:rPr>
              <a:t>alle ore 13.00 del giorno 5 settembre 2023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5DAB49C-342C-3DE4-1367-5ECF54AD6F3A}"/>
              </a:ext>
            </a:extLst>
          </p:cNvPr>
          <p:cNvSpPr txBox="1"/>
          <p:nvPr/>
        </p:nvSpPr>
        <p:spPr>
          <a:xfrm>
            <a:off x="3327952" y="1904265"/>
            <a:ext cx="4908023" cy="471924"/>
          </a:xfrm>
          <a:prstGeom prst="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800" b="1">
                <a:solidFill>
                  <a:srgbClr val="FF0000"/>
                </a:solidFill>
                <a:latin typeface="Arial Nova Cond" panose="020B0506020202020204" pitchFamily="34" charset="0"/>
              </a:defRPr>
            </a:lvl1pPr>
          </a:lstStyle>
          <a:p>
            <a:pPr algn="ctr"/>
            <a:r>
              <a:rPr lang="it-IT" sz="2400" dirty="0"/>
              <a:t>ACCESSO CON SPID, CIE O CNS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6891A97-76C4-435B-E8DE-E9B4591E8886}"/>
              </a:ext>
            </a:extLst>
          </p:cNvPr>
          <p:cNvSpPr txBox="1"/>
          <p:nvPr/>
        </p:nvSpPr>
        <p:spPr>
          <a:xfrm>
            <a:off x="3828542" y="2524087"/>
            <a:ext cx="4304112" cy="722249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000" b="1">
                <a:solidFill>
                  <a:schemeClr val="tx1"/>
                </a:solidFill>
                <a:latin typeface="Helvetica Neue Medium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ova" panose="020B0504020202020204" pitchFamily="34" charset="0"/>
                <a:sym typeface="Helvetica Neue"/>
              </a:rPr>
              <a:t>DICHIARAZIONE SOSTITUTIVA DI ATTO DI NOTORIETA’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F87436A-7672-78D8-28B1-753525AAE5DC}"/>
              </a:ext>
            </a:extLst>
          </p:cNvPr>
          <p:cNvSpPr txBox="1"/>
          <p:nvPr/>
        </p:nvSpPr>
        <p:spPr>
          <a:xfrm>
            <a:off x="401423" y="2554460"/>
            <a:ext cx="2128584" cy="65453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R="0" lvl="0" indent="0" algn="ctr" defTabSz="8255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kern="0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 Nova" panose="020B0504020202020204" pitchFamily="34" charset="0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  <a:sym typeface="Helvetica Neue"/>
              </a:rPr>
              <a:t>RAPPRESENTANTE LEGALE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32D615E-62A9-969D-2A7F-55D89A1087D7}"/>
              </a:ext>
            </a:extLst>
          </p:cNvPr>
          <p:cNvSpPr txBox="1"/>
          <p:nvPr/>
        </p:nvSpPr>
        <p:spPr>
          <a:xfrm>
            <a:off x="9328087" y="2560958"/>
            <a:ext cx="2054143" cy="65453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R="0" lvl="0" indent="0" algn="ctr" defTabSz="8255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kern="0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Arial Nova" panose="020B0504020202020204" pitchFamily="34" charset="0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  <a:sym typeface="Helvetica Neue"/>
              </a:rPr>
              <a:t>DELEGATO CON PROCURA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9F296C3E-EBB5-9544-4717-7E18557E1909}"/>
              </a:ext>
            </a:extLst>
          </p:cNvPr>
          <p:cNvSpPr/>
          <p:nvPr/>
        </p:nvSpPr>
        <p:spPr>
          <a:xfrm>
            <a:off x="4869850" y="3429000"/>
            <a:ext cx="1843925" cy="385921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600" b="1" dirty="0">
                <a:solidFill>
                  <a:srgbClr val="FF0000"/>
                </a:solidFill>
                <a:latin typeface="Arial Nova Cond" panose="020B0506020202020204" pitchFamily="34" charset="0"/>
                <a:ea typeface="+mn-ea"/>
                <a:cs typeface="+mn-cs"/>
                <a:sym typeface="Helvetica Neue Medium"/>
              </a:rPr>
              <a:t>ALLEGATI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737425E-C010-826C-432B-0F61BBAF6CF2}"/>
              </a:ext>
            </a:extLst>
          </p:cNvPr>
          <p:cNvSpPr txBox="1"/>
          <p:nvPr/>
        </p:nvSpPr>
        <p:spPr>
          <a:xfrm>
            <a:off x="147581" y="3980027"/>
            <a:ext cx="11881790" cy="2041585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FF644E"/>
            </a:solidFill>
            <a:prstDash val="solid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000" b="1">
                <a:solidFill>
                  <a:schemeClr val="tx1"/>
                </a:solidFill>
                <a:latin typeface="Helvetica Neue Medium"/>
              </a:defRPr>
            </a:lvl1pPr>
          </a:lstStyle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0" cap="none" spc="0" normalizeH="0" baseline="0" noProof="0" dirty="0">
                <a:ln>
                  <a:noFill/>
                </a:ln>
                <a:solidFill>
                  <a:srgbClr val="F90713"/>
                </a:solidFill>
                <a:effectLst/>
                <a:uLnTx/>
                <a:uFillTx/>
                <a:latin typeface="Arial Nova" panose="020B0504020202020204" pitchFamily="34" charset="0"/>
                <a:sym typeface="Helvetica Neue"/>
              </a:rPr>
              <a:t>BREVE VIDEO </a:t>
            </a:r>
            <a:r>
              <a:rPr kumimoji="0" lang="it-IT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ova" panose="020B0504020202020204" pitchFamily="34" charset="0"/>
                <a:sym typeface="Helvetica Neue"/>
              </a:rPr>
              <a:t>CHE ILLUSTRA LE CARATTERISTICHE DEL SOGGETTO PROPONENTE E DEL PROGETTO CANDIDATO</a:t>
            </a:r>
          </a:p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0" dirty="0">
                <a:solidFill>
                  <a:srgbClr val="FF0000"/>
                </a:solidFill>
                <a:latin typeface="Arial Nova" panose="020B0504020202020204" pitchFamily="34" charset="0"/>
                <a:sym typeface="Helvetica Neue"/>
              </a:rPr>
              <a:t>COPIA TITOLO GIURIDICO CHE DIMOSTRI LA DISPONIBILITA’ DELL’IMMOBILE</a:t>
            </a:r>
            <a:r>
              <a:rPr lang="it-IT" sz="1400" kern="0" dirty="0">
                <a:latin typeface="Arial Nova" panose="020B0504020202020204" pitchFamily="34" charset="0"/>
                <a:sym typeface="Helvetica Neue"/>
              </a:rPr>
              <a:t> (OBBLIGATORIO PER GESTORE NON PROPRIETARIO) </a:t>
            </a:r>
          </a:p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ova" panose="020B0504020202020204" pitchFamily="34" charset="0"/>
                <a:sym typeface="Helvetica Neue"/>
              </a:rPr>
              <a:t>VISURA CATASTALE FABBRICATI</a:t>
            </a:r>
          </a:p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0" dirty="0">
                <a:solidFill>
                  <a:srgbClr val="FF0000"/>
                </a:solidFill>
                <a:latin typeface="Arial Nova" panose="020B0504020202020204" pitchFamily="34" charset="0"/>
                <a:sym typeface="Helvetica Neue"/>
              </a:rPr>
              <a:t>PLANIMETRIA DELLO STATO DI FATTO E DI PROGETTO DELL’IMMOBILE </a:t>
            </a:r>
            <a:r>
              <a:rPr lang="it-IT" sz="1400" kern="0" dirty="0">
                <a:latin typeface="Arial Nova" panose="020B0504020202020204" pitchFamily="34" charset="0"/>
                <a:sym typeface="Helvetica Neue"/>
              </a:rPr>
              <a:t>(OBBLIGATORIO IN CASO DI INTERVENTI SULL’IMMOBILE)</a:t>
            </a:r>
          </a:p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0" dirty="0">
                <a:solidFill>
                  <a:srgbClr val="FF0000"/>
                </a:solidFill>
                <a:latin typeface="Arial Nova" panose="020B0504020202020204" pitchFamily="34" charset="0"/>
                <a:sym typeface="Helvetica Neue"/>
              </a:rPr>
              <a:t>DOCUMENTAZIONE FOTOGRAFICA</a:t>
            </a:r>
            <a:r>
              <a:rPr lang="it-IT" sz="1400" kern="0" dirty="0">
                <a:latin typeface="Arial Nova" panose="020B0504020202020204" pitchFamily="34" charset="0"/>
                <a:sym typeface="Helvetica Neue"/>
              </a:rPr>
              <a:t> DELLO STATO DI FATTO DELL’IMMOBILE </a:t>
            </a:r>
            <a:endParaRPr kumimoji="0" lang="it-IT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 Nova" panose="020B0504020202020204" pitchFamily="34" charset="0"/>
              <a:sym typeface="Helvetica Neue"/>
            </a:endParaRPr>
          </a:p>
          <a:p>
            <a:pPr marL="0" marR="0" lvl="0" indent="0" defTabSz="82550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0" dirty="0">
                <a:solidFill>
                  <a:srgbClr val="FF0000"/>
                </a:solidFill>
                <a:latin typeface="Arial Nova" panose="020B0504020202020204" pitchFamily="34" charset="0"/>
                <a:sym typeface="Helvetica Neue"/>
              </a:rPr>
              <a:t>RELAZIONE SUL RECUPERO MATERIALI E RIDUZIONE DEI RIFIUTI,</a:t>
            </a:r>
            <a:r>
              <a:rPr lang="it-IT" sz="1400" kern="0" dirty="0">
                <a:solidFill>
                  <a:srgbClr val="5E5E5E"/>
                </a:solidFill>
                <a:latin typeface="Arial Nova" panose="020B0504020202020204" pitchFamily="34" charset="0"/>
                <a:sym typeface="Helvetica Neue"/>
              </a:rPr>
              <a:t> </a:t>
            </a:r>
            <a:r>
              <a:rPr lang="it-IT" sz="1400" kern="0" dirty="0">
                <a:latin typeface="Arial Nova" panose="020B0504020202020204" pitchFamily="34" charset="0"/>
                <a:sym typeface="Helvetica Neue"/>
              </a:rPr>
              <a:t>IN CASO DI RICHIESTA DELLA PREMIALITA’</a:t>
            </a: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7F2EBA22-0A38-4745-1762-A950AA7C2131}"/>
              </a:ext>
            </a:extLst>
          </p:cNvPr>
          <p:cNvCxnSpPr>
            <a:cxnSpLocks/>
            <a:stCxn id="10" idx="1"/>
            <a:endCxn id="11" idx="3"/>
          </p:cNvCxnSpPr>
          <p:nvPr/>
        </p:nvCxnSpPr>
        <p:spPr>
          <a:xfrm flipH="1" flipV="1">
            <a:off x="2530007" y="2881730"/>
            <a:ext cx="1298535" cy="3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F96357EC-8E78-B986-4D4C-9ABB3CFE0157}"/>
              </a:ext>
            </a:extLst>
          </p:cNvPr>
          <p:cNvCxnSpPr>
            <a:stCxn id="10" idx="3"/>
            <a:endCxn id="13" idx="1"/>
          </p:cNvCxnSpPr>
          <p:nvPr/>
        </p:nvCxnSpPr>
        <p:spPr>
          <a:xfrm>
            <a:off x="8132654" y="2885212"/>
            <a:ext cx="1195433" cy="3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4313CEE2-870C-C2DF-32A3-BECC37ABEC80}"/>
              </a:ext>
            </a:extLst>
          </p:cNvPr>
          <p:cNvSpPr txBox="1"/>
          <p:nvPr/>
        </p:nvSpPr>
        <p:spPr>
          <a:xfrm>
            <a:off x="8950515" y="1908909"/>
            <a:ext cx="2591672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1600" b="1" dirty="0"/>
              <a:t>DAL 19 MAGGIO </a:t>
            </a:r>
          </a:p>
          <a:p>
            <a:r>
              <a:rPr lang="it-IT" sz="1600" b="1" dirty="0"/>
              <a:t>PIATTAFORMA DISPONIBILE 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49EA6967-A67B-B9F5-81F0-03E4DD1501A1}"/>
              </a:ext>
            </a:extLst>
          </p:cNvPr>
          <p:cNvGrpSpPr/>
          <p:nvPr/>
        </p:nvGrpSpPr>
        <p:grpSpPr>
          <a:xfrm>
            <a:off x="1" y="-6562"/>
            <a:ext cx="1925430" cy="841256"/>
            <a:chOff x="873847" y="190585"/>
            <a:chExt cx="2265528" cy="970625"/>
          </a:xfrm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71AD3B58-F09F-339B-CE64-D11A4412F92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1" name="Immagine" descr="Immagine">
              <a:extLst>
                <a:ext uri="{FF2B5EF4-FFF2-40B4-BE49-F238E27FC236}">
                  <a16:creationId xmlns:a16="http://schemas.microsoft.com/office/drawing/2014/main" id="{3B49D791-0913-1BFD-0168-E3DF116805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97257DA4-4E93-92AB-E714-B53CC6916342}"/>
              </a:ext>
            </a:extLst>
          </p:cNvPr>
          <p:cNvGrpSpPr/>
          <p:nvPr/>
        </p:nvGrpSpPr>
        <p:grpSpPr>
          <a:xfrm>
            <a:off x="7832436" y="6283477"/>
            <a:ext cx="4359564" cy="577850"/>
            <a:chOff x="7686948" y="6229842"/>
            <a:chExt cx="4505052" cy="635741"/>
          </a:xfrm>
        </p:grpSpPr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57D2031D-B37F-C9E0-98D5-F1045330A608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4" name="Immagine" descr="Immagine">
              <a:extLst>
                <a:ext uri="{FF2B5EF4-FFF2-40B4-BE49-F238E27FC236}">
                  <a16:creationId xmlns:a16="http://schemas.microsoft.com/office/drawing/2014/main" id="{29952B99-9EEB-A963-0E09-908BB8C4B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5B158742-1D40-6917-97B3-99B497575F4E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F793AABC-C8FC-5829-BE71-875251871049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7" name="Immagine" descr="Immagine">
              <a:extLst>
                <a:ext uri="{FF2B5EF4-FFF2-40B4-BE49-F238E27FC236}">
                  <a16:creationId xmlns:a16="http://schemas.microsoft.com/office/drawing/2014/main" id="{31CE699B-81EC-B940-5606-0EDED091B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86842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46976" y="170742"/>
            <a:ext cx="6096001" cy="75119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43B24FBD-6F24-7CCC-B6C3-F7371E76DB6F}"/>
              </a:ext>
            </a:extLst>
          </p:cNvPr>
          <p:cNvSpPr/>
          <p:nvPr/>
        </p:nvSpPr>
        <p:spPr>
          <a:xfrm>
            <a:off x="166402" y="2470245"/>
            <a:ext cx="5104262" cy="1521844"/>
          </a:xfrm>
          <a:prstGeom prst="roundRect">
            <a:avLst/>
          </a:prstGeom>
          <a:solidFill>
            <a:srgbClr val="ED1B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atin typeface="Arial Nova" panose="020B0504020202020204" pitchFamily="34" charset="0"/>
              </a:rPr>
              <a:t>PROCEDURA VALUTATIVA A SPORTELLO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1F8F4255-0403-4B54-2CE9-ACB0CC724ACC}"/>
              </a:ext>
            </a:extLst>
          </p:cNvPr>
          <p:cNvSpPr/>
          <p:nvPr/>
        </p:nvSpPr>
        <p:spPr>
          <a:xfrm>
            <a:off x="5883237" y="1495487"/>
            <a:ext cx="4243402" cy="794544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1. ISTRUTTORIA DI AMMISSIBILITA’ FORMALE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6EC64D47-89A0-482A-D279-2806F8057CFE}"/>
              </a:ext>
            </a:extLst>
          </p:cNvPr>
          <p:cNvSpPr/>
          <p:nvPr/>
        </p:nvSpPr>
        <p:spPr>
          <a:xfrm>
            <a:off x="5894978" y="3555090"/>
            <a:ext cx="4243402" cy="454025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3. VALUTAZIONE DI MERITO</a:t>
            </a: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5D6D6551-8B1C-30FE-1383-5DB9AA201774}"/>
              </a:ext>
            </a:extLst>
          </p:cNvPr>
          <p:cNvSpPr/>
          <p:nvPr/>
        </p:nvSpPr>
        <p:spPr>
          <a:xfrm>
            <a:off x="5894978" y="2457428"/>
            <a:ext cx="4243402" cy="794544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2. ISTRUTTORIA DI AMMISSIBILITA’ SOSTANZIALE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8E1B3383-F5F3-56F9-E2DA-DE23DE993429}"/>
              </a:ext>
            </a:extLst>
          </p:cNvPr>
          <p:cNvSpPr/>
          <p:nvPr/>
        </p:nvSpPr>
        <p:spPr>
          <a:xfrm>
            <a:off x="5894977" y="4271141"/>
            <a:ext cx="4243402" cy="794544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4. ATTRIBUZIONE DELLE PREMIALITA’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54DCDB7D-A477-735D-E0EC-F0829C03253E}"/>
              </a:ext>
            </a:extLst>
          </p:cNvPr>
          <p:cNvSpPr txBox="1"/>
          <p:nvPr/>
        </p:nvSpPr>
        <p:spPr>
          <a:xfrm>
            <a:off x="238493" y="1285481"/>
            <a:ext cx="1947969" cy="52322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800" b="1" dirty="0">
                <a:latin typeface="Arial Nova" panose="020B0504020202020204" pitchFamily="34" charset="0"/>
              </a:rPr>
              <a:t>90 GIORNI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0E35F303-4977-2DBC-1BD3-5E3012FC8B0B}"/>
              </a:ext>
            </a:extLst>
          </p:cNvPr>
          <p:cNvSpPr txBox="1"/>
          <p:nvPr/>
        </p:nvSpPr>
        <p:spPr>
          <a:xfrm>
            <a:off x="321725" y="4755953"/>
            <a:ext cx="4793615" cy="1419812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it-IT" sz="2000" b="1" dirty="0">
                <a:latin typeface="Arial Nova" panose="020B0504020202020204" pitchFamily="34" charset="0"/>
              </a:rPr>
              <a:t>ORDINE CRONOLGICO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it-IT" sz="2000" b="1" dirty="0">
                <a:latin typeface="Arial Nova" panose="020B0504020202020204" pitchFamily="34" charset="0"/>
              </a:rPr>
              <a:t>DIMENSIONE DI INVESTIMENTO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it-IT" sz="2000" b="1" dirty="0">
                <a:latin typeface="Arial Nova" panose="020B0504020202020204" pitchFamily="34" charset="0"/>
              </a:rPr>
              <a:t>DATA PROTOCOLLAZIONE</a:t>
            </a:r>
          </a:p>
        </p:txBody>
      </p:sp>
      <p:sp>
        <p:nvSpPr>
          <p:cNvPr id="37" name="Parentesi graffa aperta 36">
            <a:extLst>
              <a:ext uri="{FF2B5EF4-FFF2-40B4-BE49-F238E27FC236}">
                <a16:creationId xmlns:a16="http://schemas.microsoft.com/office/drawing/2014/main" id="{146FFF81-FDC3-5E02-0EB9-D61705321A87}"/>
              </a:ext>
            </a:extLst>
          </p:cNvPr>
          <p:cNvSpPr/>
          <p:nvPr/>
        </p:nvSpPr>
        <p:spPr>
          <a:xfrm>
            <a:off x="5390866" y="1361751"/>
            <a:ext cx="322497" cy="378282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b="1" dirty="0"/>
          </a:p>
        </p:txBody>
      </p:sp>
      <p:sp>
        <p:nvSpPr>
          <p:cNvPr id="40" name="Parentesi graffa chiusa 39">
            <a:extLst>
              <a:ext uri="{FF2B5EF4-FFF2-40B4-BE49-F238E27FC236}">
                <a16:creationId xmlns:a16="http://schemas.microsoft.com/office/drawing/2014/main" id="{3408301D-6A07-DC4B-C3EE-C9E9656E742A}"/>
              </a:ext>
            </a:extLst>
          </p:cNvPr>
          <p:cNvSpPr/>
          <p:nvPr/>
        </p:nvSpPr>
        <p:spPr>
          <a:xfrm>
            <a:off x="10317707" y="2470245"/>
            <a:ext cx="322497" cy="287967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b="1" dirty="0"/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8A627332-81B7-227E-6034-CECD7ADE745C}"/>
              </a:ext>
            </a:extLst>
          </p:cNvPr>
          <p:cNvSpPr txBox="1"/>
          <p:nvPr/>
        </p:nvSpPr>
        <p:spPr>
          <a:xfrm>
            <a:off x="10597397" y="3686366"/>
            <a:ext cx="1594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latin typeface="Arial Nova" panose="020B0504020202020204" pitchFamily="34" charset="0"/>
              </a:rPr>
              <a:t>NUCLEO</a:t>
            </a:r>
          </a:p>
          <a:p>
            <a:pPr algn="ctr"/>
            <a:r>
              <a:rPr lang="it-IT" sz="1600" b="1" dirty="0">
                <a:latin typeface="Arial Nova" panose="020B0504020202020204" pitchFamily="34" charset="0"/>
              </a:rPr>
              <a:t>VALUTAZIONE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819AB59-70BC-7A4F-C055-517D0A2DA126}"/>
              </a:ext>
            </a:extLst>
          </p:cNvPr>
          <p:cNvSpPr txBox="1"/>
          <p:nvPr/>
        </p:nvSpPr>
        <p:spPr>
          <a:xfrm>
            <a:off x="2459348" y="1285481"/>
            <a:ext cx="2151551" cy="523220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800" b="1" dirty="0">
                <a:latin typeface="Arial Nova" panose="020B0504020202020204" pitchFamily="34" charset="0"/>
              </a:rPr>
              <a:t>120 GIORNI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80F14-7931-73C2-EF07-F90A49B10325}"/>
              </a:ext>
            </a:extLst>
          </p:cNvPr>
          <p:cNvSpPr txBox="1"/>
          <p:nvPr/>
        </p:nvSpPr>
        <p:spPr>
          <a:xfrm>
            <a:off x="2424957" y="1887022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  <a:latin typeface="Arial Nova Cond" panose="020B0506020202020204" pitchFamily="34" charset="0"/>
              </a:rPr>
              <a:t>Più DI 400 DOMANDE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B98461DB-0592-25DB-378A-3B6042454716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FE58116C-23EC-3943-DF14-193CF092BCC8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2" name="Immagine" descr="Immagine">
              <a:extLst>
                <a:ext uri="{FF2B5EF4-FFF2-40B4-BE49-F238E27FC236}">
                  <a16:creationId xmlns:a16="http://schemas.microsoft.com/office/drawing/2014/main" id="{E62A2AD1-124B-DD82-409D-145EDB9477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C33A615F-055D-02BD-60D6-9FF431DC0CF7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04DEC241-28AE-4488-50A3-C8CCD0563742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3" name="Immagine" descr="Immagine">
              <a:extLst>
                <a:ext uri="{FF2B5EF4-FFF2-40B4-BE49-F238E27FC236}">
                  <a16:creationId xmlns:a16="http://schemas.microsoft.com/office/drawing/2014/main" id="{6C040C26-E84F-A893-42E8-DFFAA882BE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61268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35753" y="111097"/>
            <a:ext cx="6096001" cy="690241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1F8F4255-0403-4B54-2CE9-ACB0CC724ACC}"/>
              </a:ext>
            </a:extLst>
          </p:cNvPr>
          <p:cNvSpPr/>
          <p:nvPr/>
        </p:nvSpPr>
        <p:spPr>
          <a:xfrm>
            <a:off x="507852" y="2102106"/>
            <a:ext cx="2326924" cy="1475581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1. ISTRUTTORIA DI AMMISSIBILITA’ FORMALE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115E5581-BE58-4220-87AD-9C7F41A3618C}"/>
              </a:ext>
            </a:extLst>
          </p:cNvPr>
          <p:cNvSpPr txBox="1"/>
          <p:nvPr/>
        </p:nvSpPr>
        <p:spPr>
          <a:xfrm>
            <a:off x="507852" y="3887349"/>
            <a:ext cx="2326924" cy="1487587"/>
          </a:xfrm>
          <a:prstGeom prst="rect">
            <a:avLst/>
          </a:prstGeom>
          <a:solidFill>
            <a:srgbClr val="F90713"/>
          </a:solidFill>
          <a:ln w="28575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R="0" indent="0" algn="ctr" defTabSz="8255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</a:defRPr>
            </a:lvl1pPr>
            <a:lvl2pPr marL="0" marR="0" indent="4572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2pPr>
            <a:lvl3pPr marL="0" marR="0" indent="9144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3pPr>
            <a:lvl4pPr marL="0" marR="0" indent="13716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4pPr>
            <a:lvl5pPr marL="0" marR="0" indent="18288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5pPr>
            <a:lvl6pPr marL="0" marR="0" indent="22860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6pPr>
            <a:lvl7pPr marL="0" marR="0" indent="27432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7pPr>
            <a:lvl8pPr marL="0" marR="0" indent="32004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8pPr>
            <a:lvl9pPr marL="0" marR="0" indent="36576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</a:defRPr>
            </a:lvl9pPr>
          </a:lstStyle>
          <a:p>
            <a:endParaRPr lang="it-IT" sz="1800" dirty="0"/>
          </a:p>
          <a:p>
            <a:r>
              <a:rPr lang="it-IT" sz="1800" dirty="0"/>
              <a:t>REQUISITI SOGGETTIVI DI AMMISSIBILITÀ</a:t>
            </a:r>
          </a:p>
          <a:p>
            <a:endParaRPr lang="it-IT" sz="1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C846CD4-B309-8629-4D8F-3AFB29C16F4A}"/>
              </a:ext>
            </a:extLst>
          </p:cNvPr>
          <p:cNvSpPr txBox="1"/>
          <p:nvPr/>
        </p:nvSpPr>
        <p:spPr>
          <a:xfrm>
            <a:off x="507852" y="981004"/>
            <a:ext cx="2326924" cy="656590"/>
          </a:xfrm>
          <a:prstGeom prst="rect">
            <a:avLst/>
          </a:prstGeom>
          <a:solidFill>
            <a:srgbClr val="F90713"/>
          </a:solidFill>
          <a:ln w="28575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R="0" indent="0" algn="ctr" defTabSz="8255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"/>
              </a:defRPr>
            </a:lvl1pPr>
            <a:lvl2pPr marL="0" marR="0" indent="4572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2pPr>
            <a:lvl3pPr marL="0" marR="0" indent="9144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3pPr>
            <a:lvl4pPr marL="0" marR="0" indent="13716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4pPr>
            <a:lvl5pPr marL="0" marR="0" indent="18288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5pPr>
            <a:lvl6pPr marL="0" marR="0" indent="22860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6pPr>
            <a:lvl7pPr marL="0" marR="0" indent="27432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7pPr>
            <a:lvl8pPr marL="0" marR="0" indent="32004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8pPr>
            <a:lvl9pPr marL="0" marR="0" indent="3657600" algn="ctr" defTabSz="2438338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5E5E5E"/>
                </a:solidFill>
                <a:effectLst/>
                <a:uFillTx/>
                <a:sym typeface="Helvetica Neue"/>
              </a:defRPr>
            </a:lvl9pPr>
          </a:lstStyle>
          <a:p>
            <a:r>
              <a:rPr lang="it-IT" sz="1800" dirty="0"/>
              <a:t>COMPLETEZZA DELLA DOMANDA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C687CB8-EA5B-F539-A2B2-16429ACA57C5}"/>
              </a:ext>
            </a:extLst>
          </p:cNvPr>
          <p:cNvSpPr txBox="1"/>
          <p:nvPr/>
        </p:nvSpPr>
        <p:spPr>
          <a:xfrm>
            <a:off x="3330496" y="1091858"/>
            <a:ext cx="127913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ALLEGATI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B248915-1E93-93D8-3B4D-081C98513EE4}"/>
              </a:ext>
            </a:extLst>
          </p:cNvPr>
          <p:cNvSpPr txBox="1"/>
          <p:nvPr/>
        </p:nvSpPr>
        <p:spPr>
          <a:xfrm>
            <a:off x="5714581" y="1091858"/>
            <a:ext cx="4297637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Arial Nova" panose="020B0504020202020204" pitchFamily="34" charset="0"/>
              </a:rPr>
              <a:t>SOCCORSO  ISTRUTTORIO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639C548F-4ABB-7CFC-177B-669B3DC23876}"/>
              </a:ext>
            </a:extLst>
          </p:cNvPr>
          <p:cNvSpPr txBox="1"/>
          <p:nvPr/>
        </p:nvSpPr>
        <p:spPr>
          <a:xfrm>
            <a:off x="3509994" y="2425700"/>
            <a:ext cx="84057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sz="1600" b="1">
                <a:latin typeface="Arial Nova" panose="020B0504020202020204" pitchFamily="34" charset="0"/>
              </a:defRPr>
            </a:lvl1pPr>
          </a:lstStyle>
          <a:p>
            <a:r>
              <a:rPr lang="it-IT" dirty="0"/>
              <a:t>Soggetti regolarmente costituiti ed iscritti nel REA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5FF74818-EDE2-243C-EED9-B1C981050008}"/>
              </a:ext>
            </a:extLst>
          </p:cNvPr>
          <p:cNvSpPr txBox="1"/>
          <p:nvPr/>
        </p:nvSpPr>
        <p:spPr>
          <a:xfrm>
            <a:off x="3509994" y="3098394"/>
            <a:ext cx="8511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sz="1600" b="1">
                <a:latin typeface="Arial Nova" panose="020B0504020202020204" pitchFamily="34" charset="0"/>
              </a:defRPr>
            </a:lvl1pPr>
          </a:lstStyle>
          <a:p>
            <a:r>
              <a:rPr lang="it-IT" dirty="0"/>
              <a:t>Unità locale o sede operativa nelle quali si realizza il progetto nel territorio della</a:t>
            </a:r>
          </a:p>
          <a:p>
            <a:r>
              <a:rPr lang="it-IT" dirty="0"/>
              <a:t>Regione Emilia-Romagna;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1954AEA2-049E-AFCB-5BAB-15639ECBFD5B}"/>
              </a:ext>
            </a:extLst>
          </p:cNvPr>
          <p:cNvSpPr txBox="1"/>
          <p:nvPr/>
        </p:nvSpPr>
        <p:spPr>
          <a:xfrm>
            <a:off x="3509995" y="1917440"/>
            <a:ext cx="75884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Dimensione di MPMI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9E1A2A9-230D-729B-D314-31EC45B24F9E}"/>
              </a:ext>
            </a:extLst>
          </p:cNvPr>
          <p:cNvSpPr txBox="1"/>
          <p:nvPr/>
        </p:nvSpPr>
        <p:spPr>
          <a:xfrm>
            <a:off x="3410809" y="3887349"/>
            <a:ext cx="88050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sz="1600" b="1">
                <a:latin typeface="Arial Nova" panose="020B0504020202020204" pitchFamily="34" charset="0"/>
              </a:defRPr>
            </a:lvl1pPr>
          </a:lstStyle>
          <a:p>
            <a:r>
              <a:rPr lang="it-IT" dirty="0"/>
              <a:t>No provvedimenti di decadenza, di sospensione o di divieto di cui all’art. 67 del D. Lgs. 6 settembre 2011, n. 159;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A0D5669A-031E-5BB6-CD35-76D950CA36DE}"/>
              </a:ext>
            </a:extLst>
          </p:cNvPr>
          <p:cNvSpPr txBox="1"/>
          <p:nvPr/>
        </p:nvSpPr>
        <p:spPr>
          <a:xfrm>
            <a:off x="3410809" y="4688075"/>
            <a:ext cx="878119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dirty="0">
                <a:latin typeface="Arial Nova" panose="020B0504020202020204" pitchFamily="34" charset="0"/>
              </a:rPr>
              <a:t>No stato di liquidazione giudiziale, concordato preventivo (ad eccezione del concordato preventivo con continuità aziendale in forma diretta o indiretta, per il quale sia già stato adottato il decreto di omologazione previsto dall’art. 112 e ss. del Codice della crisi d'impresa e dell'insolvenza), ed ogni altra procedura concorsuale previsto dal Decreto legislativo 14/2019, così come modificato ai sensi del D.lgs. 83/2022, né avere in corso un procedimento per la dichiarazione di una di tali situazioni nei propri confronti</a:t>
            </a:r>
          </a:p>
        </p:txBody>
      </p:sp>
      <p:sp>
        <p:nvSpPr>
          <p:cNvPr id="37" name="Parentesi graffa aperta 36">
            <a:extLst>
              <a:ext uri="{FF2B5EF4-FFF2-40B4-BE49-F238E27FC236}">
                <a16:creationId xmlns:a16="http://schemas.microsoft.com/office/drawing/2014/main" id="{7EC70AFD-965A-E9E3-CFFA-41597FE171AE}"/>
              </a:ext>
            </a:extLst>
          </p:cNvPr>
          <p:cNvSpPr/>
          <p:nvPr/>
        </p:nvSpPr>
        <p:spPr>
          <a:xfrm>
            <a:off x="3056359" y="1942239"/>
            <a:ext cx="358998" cy="45275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b="1" dirty="0"/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4DA91AE7-3618-7F1C-6B0F-6E6381F8AFBA}"/>
              </a:ext>
            </a:extLst>
          </p:cNvPr>
          <p:cNvGrpSpPr/>
          <p:nvPr/>
        </p:nvGrpSpPr>
        <p:grpSpPr>
          <a:xfrm>
            <a:off x="9886" y="-58597"/>
            <a:ext cx="2049824" cy="859935"/>
            <a:chOff x="873847" y="190585"/>
            <a:chExt cx="2265528" cy="970625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BD30C19C-DFD0-9D02-10E1-C6685AEFB0E4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9011C006-F689-C9A9-F5E5-5A5770A0B3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120071DC-CB7E-727E-D1FF-4B36A48E5E7F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503D427-FA17-4AAD-8EB6-8D7232DD3C6E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8AFCB447-4302-26F5-030C-CD5FA063D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94869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13367" y="251759"/>
            <a:ext cx="6205183" cy="707556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5D6D6551-8B1C-30FE-1383-5DB9AA201774}"/>
              </a:ext>
            </a:extLst>
          </p:cNvPr>
          <p:cNvSpPr/>
          <p:nvPr/>
        </p:nvSpPr>
        <p:spPr>
          <a:xfrm>
            <a:off x="265556" y="2725261"/>
            <a:ext cx="2265528" cy="1407478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9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2. ISTRUTTORIA DI AMMISSIBILITA’ SOSTANZIALE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C497BE8E-FDB4-6522-369D-46F5705514FC}"/>
              </a:ext>
            </a:extLst>
          </p:cNvPr>
          <p:cNvSpPr txBox="1"/>
          <p:nvPr/>
        </p:nvSpPr>
        <p:spPr>
          <a:xfrm>
            <a:off x="2813367" y="1333851"/>
            <a:ext cx="9113077" cy="465146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dirty="0">
                <a:latin typeface="Arial Nova" panose="020B0504020202020204" pitchFamily="34" charset="0"/>
              </a:rPr>
              <a:t>- </a:t>
            </a:r>
            <a:r>
              <a:rPr lang="it-IT" sz="2000" b="1" dirty="0">
                <a:latin typeface="Arial Nova" panose="020B0504020202020204" pitchFamily="34" charset="0"/>
              </a:rPr>
              <a:t>Coerenza con la strategia, i contenuti ed obiettivi del Programma Regionale FESR 2021/2027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latin typeface="Arial Nova" panose="020B0504020202020204" pitchFamily="34" charset="0"/>
              </a:rPr>
              <a:t>- </a:t>
            </a:r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</a:rPr>
              <a:t>Coerenza con l’ambito di applicazione del FESR e le tipologie di intervento in esso previste (COERENZA CON GLI OBIETTIVI DEL BANDO)</a:t>
            </a:r>
          </a:p>
          <a:p>
            <a:pPr algn="just">
              <a:lnSpc>
                <a:spcPct val="150000"/>
              </a:lnSpc>
            </a:pPr>
            <a:r>
              <a:rPr lang="it-IT" sz="2000" b="1" dirty="0">
                <a:latin typeface="Arial Nova" panose="020B0504020202020204" pitchFamily="34" charset="0"/>
              </a:rPr>
              <a:t>- Coerenza del progetto con le priorità della S3 2021-2027, con la Relazione di autovalutazione per il soddisfacimento dei criteri relativi alla condizione abilitante 1 “Good governance of national or </a:t>
            </a:r>
            <a:r>
              <a:rPr lang="it-IT" sz="2000" b="1" dirty="0" err="1">
                <a:latin typeface="Arial Nova" panose="020B0504020202020204" pitchFamily="34" charset="0"/>
              </a:rPr>
              <a:t>regional</a:t>
            </a:r>
            <a:r>
              <a:rPr lang="it-IT" sz="2000" b="1" dirty="0">
                <a:latin typeface="Arial Nova" panose="020B0504020202020204" pitchFamily="34" charset="0"/>
              </a:rPr>
              <a:t> smart </a:t>
            </a:r>
            <a:r>
              <a:rPr lang="it-IT" sz="2000" b="1" dirty="0" err="1">
                <a:latin typeface="Arial Nova" panose="020B0504020202020204" pitchFamily="34" charset="0"/>
              </a:rPr>
              <a:t>specialisation</a:t>
            </a:r>
            <a:r>
              <a:rPr lang="it-IT" sz="2000" b="1" dirty="0">
                <a:latin typeface="Arial Nova" panose="020B0504020202020204" pitchFamily="34" charset="0"/>
              </a:rPr>
              <a:t> strategy” e con la Data Valley Bene Comune – Agenda Digitale dell’Emilia- Romagna 2022-2025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latin typeface="Arial Nova" panose="020B0504020202020204" pitchFamily="34" charset="0"/>
              </a:rPr>
              <a:t>- </a:t>
            </a:r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</a:rPr>
              <a:t>Rispetto del principio DNSH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816DD27-96CB-F81F-5432-D2A1541A079E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154A2FB6-F71C-432E-6016-2BAC1071524D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26B18E2B-2E91-F2FE-ADC7-728BE03CDC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8CEAF55-747A-B0ED-EBAA-B7F196E943F8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FB2E6F6F-3E3C-30AA-6403-EC63CDB1CCC7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8" name="Immagine" descr="Immagine">
              <a:extLst>
                <a:ext uri="{FF2B5EF4-FFF2-40B4-BE49-F238E27FC236}">
                  <a16:creationId xmlns:a16="http://schemas.microsoft.com/office/drawing/2014/main" id="{A01F98DA-5920-7C2B-B51E-5EE9A4BBF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39937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92736" y="179000"/>
            <a:ext cx="6271681" cy="57785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6EC64D47-89A0-482A-D279-2806F8057CFE}"/>
              </a:ext>
            </a:extLst>
          </p:cNvPr>
          <p:cNvSpPr/>
          <p:nvPr/>
        </p:nvSpPr>
        <p:spPr>
          <a:xfrm>
            <a:off x="168324" y="2819363"/>
            <a:ext cx="1779229" cy="1032907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3. VALUTAZIONE DI MERITO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08BC9CF6-3774-6942-A3CB-53898315FCDC}"/>
              </a:ext>
            </a:extLst>
          </p:cNvPr>
          <p:cNvSpPr txBox="1"/>
          <p:nvPr/>
        </p:nvSpPr>
        <p:spPr>
          <a:xfrm>
            <a:off x="2265529" y="784882"/>
            <a:ext cx="9758148" cy="53771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50" b="1" dirty="0">
                <a:latin typeface="Arial Nova" panose="020B0504020202020204" pitchFamily="34" charset="0"/>
              </a:rPr>
              <a:t>A) Qualità della proposta in termini di definizione degli obiettivi, metodologia e procedure di attuazione dell’intervento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B) impatto atteso del progetto in termini di ampliamento e innovatività dei servizi, prodotti e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attività, con particolare attenzione agli aspetti di sostenibilità sociale, quale ad esempio la parità di accesso ai servizi offerti da parte di ogni tipologia di clientela, e di sicurezza per i lavoratori e la clientela;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latin typeface="Arial Nova" panose="020B0504020202020204" pitchFamily="34" charset="0"/>
              </a:rPr>
              <a:t>C) impatto atteso del progetto in termini di aumento del livello di digitalizzazione dei servizi e dei prodotti offerti alla clientela e della gestione complessiva dell’attività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D) capacità del progetto di contribuire al rafforzamento dell’offerta del settore turistico e alla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destagionalizzazione dell’offerta turistica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latin typeface="Arial Nova" panose="020B0504020202020204" pitchFamily="34" charset="0"/>
              </a:rPr>
              <a:t>E) Coerenza della proposta con le attività proposte dalle </a:t>
            </a:r>
            <a:r>
              <a:rPr lang="it-IT" sz="1650" b="1" dirty="0" err="1">
                <a:latin typeface="Arial Nova" panose="020B0504020202020204" pitchFamily="34" charset="0"/>
              </a:rPr>
              <a:t>value</a:t>
            </a:r>
            <a:r>
              <a:rPr lang="it-IT" sz="1650" b="1" dirty="0">
                <a:latin typeface="Arial Nova" panose="020B0504020202020204" pitchFamily="34" charset="0"/>
              </a:rPr>
              <a:t> chain dei </a:t>
            </a:r>
            <a:r>
              <a:rPr lang="it-IT" sz="1650" b="1" dirty="0" err="1">
                <a:latin typeface="Arial Nova" panose="020B0504020202020204" pitchFamily="34" charset="0"/>
              </a:rPr>
              <a:t>Clust</a:t>
            </a:r>
            <a:r>
              <a:rPr lang="it-IT" sz="1650" b="1" dirty="0">
                <a:latin typeface="Arial Nova" panose="020B0504020202020204" pitchFamily="34" charset="0"/>
              </a:rPr>
              <a:t>-ER regionali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F) Qualità economico-finanziaria del progetto</a:t>
            </a:r>
          </a:p>
          <a:p>
            <a:pPr algn="just">
              <a:lnSpc>
                <a:spcPct val="150000"/>
              </a:lnSpc>
            </a:pPr>
            <a:r>
              <a:rPr lang="it-IT" sz="1650" b="1" dirty="0">
                <a:latin typeface="Arial Nova" panose="020B0504020202020204" pitchFamily="34" charset="0"/>
              </a:rPr>
              <a:t>G) Capacità del progetto di contribuire alla neutralità carbonica e alla lotta al cambiamento climatico </a:t>
            </a:r>
            <a:r>
              <a:rPr lang="it-IT" sz="1650" b="1" dirty="0">
                <a:solidFill>
                  <a:srgbClr val="FF0000"/>
                </a:solidFill>
                <a:latin typeface="Arial Nova" panose="020B0504020202020204" pitchFamily="34" charset="0"/>
              </a:rPr>
              <a:t>(MODELLI VIRTUOSI DI GESTIONE AMBIENTALE - tag climatico)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3A01448-BDF7-7DB4-0FD1-FD621C6AB755}"/>
              </a:ext>
            </a:extLst>
          </p:cNvPr>
          <p:cNvSpPr txBox="1"/>
          <p:nvPr/>
        </p:nvSpPr>
        <p:spPr>
          <a:xfrm>
            <a:off x="408625" y="4286700"/>
            <a:ext cx="1298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latin typeface="Arial Nova" panose="020B0504020202020204" pitchFamily="34" charset="0"/>
              </a:rPr>
              <a:t>50 PUNTI</a:t>
            </a:r>
          </a:p>
          <a:p>
            <a:r>
              <a:rPr lang="it-IT" sz="2000" b="1" dirty="0">
                <a:latin typeface="Arial Nova" panose="020B0504020202020204" pitchFamily="34" charset="0"/>
              </a:rPr>
              <a:t> SU 100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1032DC65-7FD0-8A1D-CE75-29043DF1273A}"/>
              </a:ext>
            </a:extLst>
          </p:cNvPr>
          <p:cNvGrpSpPr/>
          <p:nvPr/>
        </p:nvGrpSpPr>
        <p:grpSpPr>
          <a:xfrm>
            <a:off x="0" y="692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2382392D-CDA6-7F26-B2B8-39EAA21AF360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B38BEA56-196E-3246-3FEA-D29B2C0BB2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74CF6F9E-5E0B-A2AE-9B48-D13E2D1BA45A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3DCEB6E2-95FD-7669-C763-F1F4CD3A7E10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" descr="Immagine">
              <a:extLst>
                <a:ext uri="{FF2B5EF4-FFF2-40B4-BE49-F238E27FC236}">
                  <a16:creationId xmlns:a16="http://schemas.microsoft.com/office/drawing/2014/main" id="{27E75599-FFA9-7C50-4E30-322240F186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42037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39025" y="215604"/>
            <a:ext cx="6096001" cy="60738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A1F740A-D41C-C5D7-1E6A-C33720B82D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682642"/>
              </p:ext>
            </p:extLst>
          </p:nvPr>
        </p:nvGraphicFramePr>
        <p:xfrm>
          <a:off x="439384" y="1049881"/>
          <a:ext cx="11305312" cy="4892738"/>
        </p:xfrm>
        <a:graphic>
          <a:graphicData uri="http://schemas.openxmlformats.org/drawingml/2006/table">
            <a:tbl>
              <a:tblPr firstRow="1" firstCol="1" bandRow="1"/>
              <a:tblGrid>
                <a:gridCol w="2002141">
                  <a:extLst>
                    <a:ext uri="{9D8B030D-6E8A-4147-A177-3AD203B41FA5}">
                      <a16:colId xmlns:a16="http://schemas.microsoft.com/office/drawing/2014/main" val="1573277323"/>
                    </a:ext>
                  </a:extLst>
                </a:gridCol>
                <a:gridCol w="914528">
                  <a:extLst>
                    <a:ext uri="{9D8B030D-6E8A-4147-A177-3AD203B41FA5}">
                      <a16:colId xmlns:a16="http://schemas.microsoft.com/office/drawing/2014/main" val="2760399976"/>
                    </a:ext>
                  </a:extLst>
                </a:gridCol>
                <a:gridCol w="7601401">
                  <a:extLst>
                    <a:ext uri="{9D8B030D-6E8A-4147-A177-3AD203B41FA5}">
                      <a16:colId xmlns:a16="http://schemas.microsoft.com/office/drawing/2014/main" val="4118528883"/>
                    </a:ext>
                  </a:extLst>
                </a:gridCol>
                <a:gridCol w="787242">
                  <a:extLst>
                    <a:ext uri="{9D8B030D-6E8A-4147-A177-3AD203B41FA5}">
                      <a16:colId xmlns:a16="http://schemas.microsoft.com/office/drawing/2014/main" val="2247952718"/>
                    </a:ext>
                  </a:extLst>
                </a:gridCol>
              </a:tblGrid>
              <a:tr h="5729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CRITERIO VALUTAZIONE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DECLINAZIONE DEL CRITERIO DI VALUTAZIONE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041676"/>
                  </a:ext>
                </a:extLst>
              </a:tr>
              <a:tr h="677025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200" b="1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A) QUALITA' DELLA PROPOSTA IN TERMINI DI DEFINIZIONE DEGLI OBIETTIVI, METODOLOGIA E PROCEDURE DI ATTUAZIONE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</a:t>
                      </a:r>
                      <a:r>
                        <a:rPr lang="it-IT" sz="1400" b="1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GLI OBIETTIVI E LE MODALITA’ DI ATTUAZIONE DEL PROGETTO SONO DESCRITTI CHIARAMENTE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189313"/>
                  </a:ext>
                </a:extLst>
              </a:tr>
              <a:tr h="8421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GLI OBIETTIVI E LE MODALITA’ DI ATTUAZIONE DEL PROGETTO NON SONO DESCRITTI CHIARAMENTE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5 PUNTI 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24724"/>
                  </a:ext>
                </a:extLst>
              </a:tr>
              <a:tr h="842132">
                <a:tc rowSpan="4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B)  </a:t>
                      </a: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IMPATTO ATTESO DEL PROGETTO IN TERMINI DI AMPLIAMENTO E INNOVATIVITÀ DEI SERVIZI, PRODOTTI E ATTIVITÀ, ANCHE CON PARTICOLARE ATTENZIONE AGLI ASPETTI DI SOSTENIBILITÀ SOCIALE E DI SICUREZZA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15 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PREVEDE L’INTRODUZIONE DI NUOVI SERVIZI, PRODOTTI E ATTIVITA’ NON PREVISTI IN PRECEDENZA, ANCHE NON DIGITALIZZATI, E L’AMPLIAMENTO E MIGLIORAMENTO DI QUELLI ESISTENTI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326238"/>
                  </a:ext>
                </a:extLst>
              </a:tr>
              <a:tr h="8421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PREVEDE SOLO L’AMPLIAMENTO E/O MIGLIORAMENTO DI SERVIZI, PRODOTTI E ATTIVITA’ GIA’ PREVISTI IN PRECEDENZA, ANCHE NON DIGITALIZZATI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8 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245700"/>
                  </a:ext>
                </a:extLst>
              </a:tr>
              <a:tr h="5581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NON PREVEDE L’INTRODUZIONE E/O L’AMPLIAMENTO E/O MIGLIORAMENTO DI SERVIZI, PRODOTTI E ATTIVITA’ 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PUNTI</a:t>
                      </a:r>
                      <a:endParaRPr lang="it-IT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32839"/>
                  </a:ext>
                </a:extLst>
              </a:tr>
              <a:tr h="5581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PRESENTA PROFILI DI SOSTENIBILITA’ SOCIALE E/O DI SICUREZZA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 PUNTI</a:t>
                      </a:r>
                      <a:endParaRPr lang="it-IT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738352"/>
                  </a:ext>
                </a:extLst>
              </a:tr>
            </a:tbl>
          </a:graphicData>
        </a:graphic>
      </p:graphicFrame>
      <p:grpSp>
        <p:nvGrpSpPr>
          <p:cNvPr id="5" name="Gruppo 4">
            <a:extLst>
              <a:ext uri="{FF2B5EF4-FFF2-40B4-BE49-F238E27FC236}">
                <a16:creationId xmlns:a16="http://schemas.microsoft.com/office/drawing/2014/main" id="{C241DF8F-7EB5-3A75-F8EF-5FA64A995855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C393EBCA-4399-ECE1-B2D4-68BBBC2FF3E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FFD35BAB-C8C3-693B-1EE3-23042B1D9B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8B5D1CF-37B7-452A-7B72-0D26560D0D7C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17988769-3885-F63C-7C90-24FE4ED82AF4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FEE48DCE-E184-F002-F311-B6BC11FECC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8141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45257" y="182993"/>
            <a:ext cx="6096001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</a:rPr>
              <a:t>OBIETTIVI DEL BANDO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F67F649-BBBA-3D28-6FE3-41B9FEA2D2C1}"/>
              </a:ext>
            </a:extLst>
          </p:cNvPr>
          <p:cNvSpPr txBox="1"/>
          <p:nvPr/>
        </p:nvSpPr>
        <p:spPr>
          <a:xfrm>
            <a:off x="334614" y="1325472"/>
            <a:ext cx="11301612" cy="353943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it-IT" sz="3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CIDFont+F1"/>
              </a:rPr>
              <a:t>In coerenza con le traiettorie</a:t>
            </a:r>
            <a:r>
              <a:rPr lang="it-IT" sz="3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individuate nella nuova “Strategia di specializzazione intelligente (S3) 2021/2027:</a:t>
            </a:r>
          </a:p>
          <a:p>
            <a:pPr marL="457200" indent="-457200" algn="just">
              <a:buFontTx/>
              <a:buChar char="-"/>
            </a:pPr>
            <a:r>
              <a:rPr lang="it-IT" sz="3200" b="1" dirty="0">
                <a:solidFill>
                  <a:srgbClr val="C00000"/>
                </a:solidFill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competitività</a:t>
            </a:r>
            <a:r>
              <a:rPr lang="it-IT" sz="3200" b="1" dirty="0"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it-IT" sz="3200" b="1" dirty="0">
                <a:solidFill>
                  <a:srgbClr val="C00000"/>
                </a:solidFill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sostenibilità</a:t>
            </a:r>
            <a:r>
              <a:rPr lang="it-IT" sz="3200" b="1" dirty="0"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delle imprese turistiche dell’Emilia-Romagna che svolgono attività ricettive </a:t>
            </a:r>
          </a:p>
          <a:p>
            <a:pPr marL="457200" indent="-457200" algn="just">
              <a:buFontTx/>
              <a:buChar char="-"/>
            </a:pPr>
            <a:r>
              <a:rPr lang="it-IT" sz="3200" b="1" dirty="0">
                <a:solidFill>
                  <a:srgbClr val="C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diversificazione</a:t>
            </a:r>
            <a:r>
              <a:rPr lang="it-IT" sz="3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it-IT" sz="3200" b="1" dirty="0">
                <a:solidFill>
                  <a:srgbClr val="C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destagionalizzazione</a:t>
            </a:r>
            <a:r>
              <a:rPr lang="it-IT" sz="3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dell’offerta turistica e dei relativi servizi</a:t>
            </a:r>
          </a:p>
          <a:p>
            <a:pPr marL="457200" indent="-457200" algn="just">
              <a:buFontTx/>
              <a:buChar char="-"/>
            </a:pPr>
            <a:r>
              <a:rPr lang="it-IT" sz="3200" b="1" dirty="0">
                <a:solidFill>
                  <a:srgbClr val="C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attrattività</a:t>
            </a:r>
            <a:r>
              <a:rPr lang="it-IT" sz="3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dei territori e delle città</a:t>
            </a:r>
            <a:endParaRPr lang="it-IT" sz="3200" b="1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A7D513CB-4BC1-07A4-5600-5FEBDB811A35}"/>
              </a:ext>
            </a:extLst>
          </p:cNvPr>
          <p:cNvSpPr/>
          <p:nvPr/>
        </p:nvSpPr>
        <p:spPr>
          <a:xfrm>
            <a:off x="2426368" y="5177349"/>
            <a:ext cx="7339263" cy="63574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/>
              <a:t>DOTAZIONE FINANZIARIA: 20 MLN DI €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58CFD5E4-4256-138B-1FF9-3836EB6110F2}"/>
              </a:ext>
            </a:extLst>
          </p:cNvPr>
          <p:cNvGrpSpPr/>
          <p:nvPr/>
        </p:nvGrpSpPr>
        <p:grpSpPr>
          <a:xfrm>
            <a:off x="0" y="25778"/>
            <a:ext cx="2265528" cy="970625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7D4B9FA-0366-6E5E-0040-527472CB0FD7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6" name="Immagine" descr="Immagine">
              <a:extLst>
                <a:ext uri="{FF2B5EF4-FFF2-40B4-BE49-F238E27FC236}">
                  <a16:creationId xmlns:a16="http://schemas.microsoft.com/office/drawing/2014/main" id="{A044A976-A27D-AAA0-34C0-453C60019B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E6769F25-9A73-C183-315E-0A94C9FDE0E1}"/>
              </a:ext>
            </a:extLst>
          </p:cNvPr>
          <p:cNvGrpSpPr/>
          <p:nvPr/>
        </p:nvGrpSpPr>
        <p:grpSpPr>
          <a:xfrm>
            <a:off x="7686948" y="6229842"/>
            <a:ext cx="4505052" cy="635741"/>
            <a:chOff x="7686948" y="6229842"/>
            <a:chExt cx="4505052" cy="635741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064E9166-4A3E-CAE1-0DC1-9E8E49EF00A1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31AD7BB6-0FF9-3D8A-9208-A5DC4A2881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63431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35753" y="111097"/>
            <a:ext cx="6096001" cy="60738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6919E17-FE42-C501-C425-C5B1B8D87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55602"/>
              </p:ext>
            </p:extLst>
          </p:nvPr>
        </p:nvGraphicFramePr>
        <p:xfrm>
          <a:off x="337072" y="892004"/>
          <a:ext cx="11517855" cy="5146887"/>
        </p:xfrm>
        <a:graphic>
          <a:graphicData uri="http://schemas.openxmlformats.org/drawingml/2006/table">
            <a:tbl>
              <a:tblPr firstRow="1" firstCol="1" bandRow="1"/>
              <a:tblGrid>
                <a:gridCol w="2787006">
                  <a:extLst>
                    <a:ext uri="{9D8B030D-6E8A-4147-A177-3AD203B41FA5}">
                      <a16:colId xmlns:a16="http://schemas.microsoft.com/office/drawing/2014/main" val="3906044821"/>
                    </a:ext>
                  </a:extLst>
                </a:gridCol>
                <a:gridCol w="1033087">
                  <a:extLst>
                    <a:ext uri="{9D8B030D-6E8A-4147-A177-3AD203B41FA5}">
                      <a16:colId xmlns:a16="http://schemas.microsoft.com/office/drawing/2014/main" val="609928771"/>
                    </a:ext>
                  </a:extLst>
                </a:gridCol>
                <a:gridCol w="6853656">
                  <a:extLst>
                    <a:ext uri="{9D8B030D-6E8A-4147-A177-3AD203B41FA5}">
                      <a16:colId xmlns:a16="http://schemas.microsoft.com/office/drawing/2014/main" val="3698316096"/>
                    </a:ext>
                  </a:extLst>
                </a:gridCol>
                <a:gridCol w="844106">
                  <a:extLst>
                    <a:ext uri="{9D8B030D-6E8A-4147-A177-3AD203B41FA5}">
                      <a16:colId xmlns:a16="http://schemas.microsoft.com/office/drawing/2014/main" val="210720650"/>
                    </a:ext>
                  </a:extLst>
                </a:gridCol>
              </a:tblGrid>
              <a:tr h="4768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CRITERIO VALUTAZIONE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DECLINAZIONE DEL CRITERIO DI VALUTAZIONE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710374"/>
                  </a:ext>
                </a:extLst>
              </a:tr>
              <a:tr h="700907">
                <a:tc rowSpan="3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C) IMPATTO ATTESO DEL PROGETTO IN TERMINI DI AUMENTO DEL LIVELLO DI DIGITALIZZAZIONE DEI SERVIZI E DEI PRODOTTI OFFERTI ALLA CLIENTELA E DELLA GESTIONE COMPLESSIVA DELL’ ATTIVITÀ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15 PUNTI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HA L’OBIETTIVO DI DIGITALIZZARE TUTTI I PROCESSI INERENTI ALL’ATTIVITA’ RICETTIVA: ORGANIZZATIVI INTERNI, ORGANIZZATIVI DI FILIERA E DI SERVIZIO ALLA CLIENTELA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15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157353"/>
                  </a:ext>
                </a:extLst>
              </a:tr>
              <a:tr h="7009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HA L’OBIETTIVO DI DIGITALIZZARE SOLO ALCUNI DEI PROCESSI INERENTI ALL’ATTIVITA’ RICETTIVA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8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470305"/>
                  </a:ext>
                </a:extLst>
              </a:tr>
              <a:tr h="46457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NON PREVEDE ALCUNA DIGITALIZZAZIONE DEI PROCESSI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119363"/>
                  </a:ext>
                </a:extLst>
              </a:tr>
              <a:tr h="700907">
                <a:tc rowSpan="4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D) CAPACITÀ DEL PROGETTO DI CONTRIBUIRE AL RAFFORZAMENTO DELL’OFFERTA DEL SETTORE TURISTICO E ALLA DESTAGIONALIZZAZIONE DELL’OFFERTA TURISTICA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30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CHIARAMENTE IN QUALE MODO VIENE RAFFORZATA L’OFFERTA TURISTICA NEL TERRITORIO DI RIFERIMENTO PER EFFETTO DEGLI INTERVENTI DA REALIZZARE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15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33728"/>
                  </a:ext>
                </a:extLst>
              </a:tr>
              <a:tr h="7009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NON DESCRIVE CHIARAMENTE IN QUALE MODO VIENE RAFFORZATA L’OFFERTA TURISTICA NEL TERRITORIO DI RIFERIMENTO PER EFFETTO DEGLI INTERVENTI DA REALIZZARE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5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779838"/>
                  </a:ext>
                </a:extLst>
              </a:tr>
              <a:tr h="7009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CHIARAMENTE IN QUALE MODO VIENE RAFFORZATA LA DESTAGIONALIZZAZIONE DELL’OFFERTA TURISTICA NEL TERRITORIO DI RIFERIMENTO PER EFFETTO DEGLI INTERVENTI DA REALIZZARE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15 PUNTI</a:t>
                      </a:r>
                      <a:endParaRPr lang="it-IT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01436"/>
                  </a:ext>
                </a:extLst>
              </a:tr>
              <a:tr h="7009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NON DESCRIVE CHIARAMENTE IN QUALE MODO VIENE RAFFORZATA LA DESTAGIONALIZZAZIONE DELL’OFFERTA TURISTICA NEL TERRITORIO DI RIFERIMENTO PER EFFETTO DEGLI INTERVENTI DA REALIZZARE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2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5 PUNTI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93" marR="3889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242760"/>
                  </a:ext>
                </a:extLst>
              </a:tr>
            </a:tbl>
          </a:graphicData>
        </a:graphic>
      </p:graphicFrame>
      <p:grpSp>
        <p:nvGrpSpPr>
          <p:cNvPr id="4" name="Gruppo 3">
            <a:extLst>
              <a:ext uri="{FF2B5EF4-FFF2-40B4-BE49-F238E27FC236}">
                <a16:creationId xmlns:a16="http://schemas.microsoft.com/office/drawing/2014/main" id="{69223D9E-F215-5ED7-008D-10B943919851}"/>
              </a:ext>
            </a:extLst>
          </p:cNvPr>
          <p:cNvGrpSpPr/>
          <p:nvPr/>
        </p:nvGrpSpPr>
        <p:grpSpPr>
          <a:xfrm>
            <a:off x="0" y="6929"/>
            <a:ext cx="2022764" cy="705916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5E20DF68-E156-8C6A-CCC9-61C96286E158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7" name="Immagine" descr="Immagine">
              <a:extLst>
                <a:ext uri="{FF2B5EF4-FFF2-40B4-BE49-F238E27FC236}">
                  <a16:creationId xmlns:a16="http://schemas.microsoft.com/office/drawing/2014/main" id="{E8E9A1F4-1214-3F8C-2D28-484621D14B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54355FD4-F3B7-CA41-563A-39E119AAB028}"/>
              </a:ext>
            </a:extLst>
          </p:cNvPr>
          <p:cNvGrpSpPr/>
          <p:nvPr/>
        </p:nvGrpSpPr>
        <p:grpSpPr>
          <a:xfrm>
            <a:off x="7832436" y="6280150"/>
            <a:ext cx="4359564" cy="577850"/>
            <a:chOff x="7686948" y="6229842"/>
            <a:chExt cx="4505052" cy="635741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ED556F61-A453-83A2-B687-0C4C16D6C691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3" name="Immagine" descr="Immagine">
              <a:extLst>
                <a:ext uri="{FF2B5EF4-FFF2-40B4-BE49-F238E27FC236}">
                  <a16:creationId xmlns:a16="http://schemas.microsoft.com/office/drawing/2014/main" id="{8705C49E-F0BF-2857-42FE-62C7711A19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63721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41319" y="111098"/>
            <a:ext cx="6390435" cy="576336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3276139-5AA8-E256-C203-6E716CB34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408577"/>
              </p:ext>
            </p:extLst>
          </p:nvPr>
        </p:nvGraphicFramePr>
        <p:xfrm>
          <a:off x="195942" y="723651"/>
          <a:ext cx="11800115" cy="5614296"/>
        </p:xfrm>
        <a:graphic>
          <a:graphicData uri="http://schemas.openxmlformats.org/drawingml/2006/table">
            <a:tbl>
              <a:tblPr firstRow="1" firstCol="1" bandRow="1"/>
              <a:tblGrid>
                <a:gridCol w="2798385">
                  <a:extLst>
                    <a:ext uri="{9D8B030D-6E8A-4147-A177-3AD203B41FA5}">
                      <a16:colId xmlns:a16="http://schemas.microsoft.com/office/drawing/2014/main" val="2465087202"/>
                    </a:ext>
                  </a:extLst>
                </a:gridCol>
                <a:gridCol w="823947">
                  <a:extLst>
                    <a:ext uri="{9D8B030D-6E8A-4147-A177-3AD203B41FA5}">
                      <a16:colId xmlns:a16="http://schemas.microsoft.com/office/drawing/2014/main" val="3726970223"/>
                    </a:ext>
                  </a:extLst>
                </a:gridCol>
                <a:gridCol w="7515873">
                  <a:extLst>
                    <a:ext uri="{9D8B030D-6E8A-4147-A177-3AD203B41FA5}">
                      <a16:colId xmlns:a16="http://schemas.microsoft.com/office/drawing/2014/main" val="678534137"/>
                    </a:ext>
                  </a:extLst>
                </a:gridCol>
                <a:gridCol w="661910">
                  <a:extLst>
                    <a:ext uri="{9D8B030D-6E8A-4147-A177-3AD203B41FA5}">
                      <a16:colId xmlns:a16="http://schemas.microsoft.com/office/drawing/2014/main" val="2480035538"/>
                    </a:ext>
                  </a:extLst>
                </a:gridCol>
              </a:tblGrid>
              <a:tr h="3398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CRITERIO VALUTAZIONE</a:t>
                      </a:r>
                      <a:endParaRPr lang="it-IT" sz="16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05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1600" kern="1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DECLINAZIONE DEL CRITERIO DI VALUTAZIONE</a:t>
                      </a:r>
                      <a:endParaRPr lang="it-IT" sz="16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608682"/>
                  </a:ext>
                </a:extLst>
              </a:tr>
              <a:tr h="450407">
                <a:tc rowSpan="3"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E) COERENZA DELLA PROPOSTA CON LE ATTIVITÀ PROPOSTE DALLE VALUE CHAIN DEI CLUST-ER REGIONALI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CHIARAMENTE LA SUA COERENZA CON UNA DELLE ATTIVITA’ PROPOSTE DALLE VALUE CHAIN DEI CLUSTER REGIONALI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780399"/>
                  </a:ext>
                </a:extLst>
              </a:tr>
              <a:tr h="3346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CON SUFFICIENTE CHIAREZZA LA SUA COERENZA   CON UNA DELLE ATTIVITA’ PROPOSTE DALLE VALUE CHAIN DEI CLUSTER REGIONALI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 5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390167"/>
                  </a:ext>
                </a:extLst>
              </a:tr>
              <a:tr h="3886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DAL PROGETTO NON SI DESUME LA SUA COERENZA   CON UNA DELLE ATTIVITA’ PROPOSTE DALLE VALUE CHAIN DEI CLUSTER REGIONALI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PUNTI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902436"/>
                  </a:ext>
                </a:extLst>
              </a:tr>
              <a:tr h="682210">
                <a:tc rowSpan="4"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F) QUALITA' ECONOMICO-FINANZIARIA DEL PROGETTO IN TERMINI DI: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Yu Gothic Light" panose="020B0300000000000000" pitchFamily="34" charset="-128"/>
                        <a:buChar char="-"/>
                        <a:tabLst>
                          <a:tab pos="153035" algn="l"/>
                        </a:tabLst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SOSTENIBILITA' FINANZIARIA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(DISPONIBILITA' DI RISORSE NECESSARIE A COPRIRE I COSTI DI GESTIONE E DI MANUTENZIONE DEGLI INVESTIMENTI PREVISTI);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Yu Gothic Light" panose="020B0300000000000000" pitchFamily="34" charset="-128"/>
                        <a:buChar char="-"/>
                        <a:tabLst>
                          <a:tab pos="153035" algn="l"/>
                        </a:tabLst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ECONOMICITA’ DELLA PROPOSTA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(RAPPORTO TRA L'IMPORTO DEL SOSTEGNO, LE ATTIVITA' INTRAPRESE E IL CONSEGUIMENTO DEGLI OBIETTIVI)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SOSTENIBILITA’ FINANZIARIA: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CP/F&lt;=20%,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CP= costo progetto 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F=fatturato medio dell’ultimo triennio o ultimo fatturato registrato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867636"/>
                  </a:ext>
                </a:extLst>
              </a:tr>
              <a:tr h="68221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SOSTENIBILITA’ FINANZIARIA: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CP/F&gt;20%,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CP= costo progetto 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F=fatturato medio dell’ultimo triennio o ultimo fatturato registrato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043973"/>
                  </a:ext>
                </a:extLst>
              </a:tr>
              <a:tr h="3346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ECONOMICITA’ DELLA PROPOSTA:</a:t>
                      </a:r>
                      <a:endParaRPr lang="it-IT" sz="1800" kern="1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ANALISI COSTI/BENEFICI CHIARA E DETTAGLIATA E CONGRUENTE</a:t>
                      </a:r>
                      <a:endParaRPr lang="it-IT" sz="1800" kern="1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5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288418"/>
                  </a:ext>
                </a:extLst>
              </a:tr>
              <a:tr h="5086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ECONOMICITA’ DELLA PROPOSTA 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ANALISI COSTI/BENEFICI NON O POCO CHIARA E/O DETTAGLIATA E NON COGRUENTE 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0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412869"/>
                  </a:ext>
                </a:extLst>
              </a:tr>
              <a:tr h="641784">
                <a:tc rowSpan="3"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buFont typeface="+mj-lt"/>
                        <a:buNone/>
                        <a:tabLst>
                          <a:tab pos="153035" algn="l"/>
                        </a:tabLst>
                      </a:pPr>
                      <a:r>
                        <a:rPr lang="it-IT" sz="1100" b="1" kern="100" dirty="0"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G) CAPACITA' DEL PROGETTO DI CONTRIBUIRE ALLA NEUTRALITA' CARBONICA E ALLA LOTTA AL CAMBIAMENTO CLIMATICO, INTESA COME CAPACITA’ DEL PROGETTO DI CONTRIBUIRE ALL’INTRODUZIONE DI MODELLI DI GESTIONE VIRTUOSA DELL’ATTIVITÀ DAL PUNTO DI VISTA AMBIENTALE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1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1800" kern="1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CHIARAMENTE IL MODO IN CUI GLI INVESTIMENTI PREVISTI SIANO IDONEI A CONTRIBUIRE ALL’INTRODUZIONE DI MODELLI DI GESTIONE VIRTUOSA DELL’ATTIVITA’ DAL PUNTO DI VISTA AMBIENTALE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954232"/>
                  </a:ext>
                </a:extLst>
              </a:tr>
              <a:tr h="57480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 PROGETTO DESCRIVE CON SUFFICIENTE CHIAREZZA IL MODO IN CUI GLI INVESTIMENTI PREVISTI SIANO IDONEI A CONTRIBUIRE ALL’INTRODUZIONE DI MODELLI DI GESTIONE VIRTUOSA DELL’ATTIVITA’ DAL PUNTO DI VISTA AMBIENTALE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8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83727"/>
                  </a:ext>
                </a:extLst>
              </a:tr>
              <a:tr h="4004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DAL PROGETTO NON SI DESUME IL MODO IN CUI GLI INVESTIMENTI PREVISTI SIANO IDONEI A CONTRIBUIRE ALL’INTRODUZIONE DI MODELLI DI GESTIONE VIRTUOSA DELL’ATTIVITA’ DAL PUNTO DI VISTA AMBIENTALE</a:t>
                      </a:r>
                      <a:endParaRPr lang="it-IT" sz="18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 PUNTI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979096"/>
                  </a:ext>
                </a:extLst>
              </a:tr>
              <a:tr h="203538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tabLst>
                          <a:tab pos="153035" algn="l"/>
                        </a:tabLst>
                      </a:pPr>
                      <a:r>
                        <a:rPr lang="it-IT" sz="105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TOTALE PUNTEGGIO</a:t>
                      </a:r>
                      <a:endParaRPr lang="it-IT" sz="1600" kern="1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it-IT" sz="105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MAX 100 PUNTI</a:t>
                      </a:r>
                      <a:endParaRPr lang="it-IT" sz="1600" kern="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094" marR="32094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238109"/>
                  </a:ext>
                </a:extLst>
              </a:tr>
            </a:tbl>
          </a:graphicData>
        </a:graphic>
      </p:graphicFrame>
      <p:grpSp>
        <p:nvGrpSpPr>
          <p:cNvPr id="6" name="Gruppo 5">
            <a:extLst>
              <a:ext uri="{FF2B5EF4-FFF2-40B4-BE49-F238E27FC236}">
                <a16:creationId xmlns:a16="http://schemas.microsoft.com/office/drawing/2014/main" id="{DD366D2D-5FD7-90FC-585A-291C37BF4E3E}"/>
              </a:ext>
            </a:extLst>
          </p:cNvPr>
          <p:cNvGrpSpPr/>
          <p:nvPr/>
        </p:nvGrpSpPr>
        <p:grpSpPr>
          <a:xfrm>
            <a:off x="1" y="6928"/>
            <a:ext cx="2022764" cy="647232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11EC0219-FF2C-1D6A-EE84-08D40DFED1F3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BB7E8B64-9CDD-8079-A3E8-8145ADC2AC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D91BB2A6-50F6-6F0F-A4F5-095AD2C3195C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7BEDD82-8289-6D5C-246C-AB619E73BB60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7E7DABB5-F986-C91B-3838-E30D5968CA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93685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00128" y="148371"/>
            <a:ext cx="6096001" cy="641021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ISTRUTTORIA DELLE DOMANDE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8E1B3383-F5F3-56F9-E2DA-DE23DE993429}"/>
              </a:ext>
            </a:extLst>
          </p:cNvPr>
          <p:cNvSpPr/>
          <p:nvPr/>
        </p:nvSpPr>
        <p:spPr>
          <a:xfrm>
            <a:off x="169904" y="2907417"/>
            <a:ext cx="1777649" cy="1203166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4. ATTRIBUZIONE DELLE PREMIALITA’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3FA220F-722C-EF00-158D-064FA5F47747}"/>
              </a:ext>
            </a:extLst>
          </p:cNvPr>
          <p:cNvSpPr txBox="1"/>
          <p:nvPr/>
        </p:nvSpPr>
        <p:spPr>
          <a:xfrm>
            <a:off x="2089204" y="995455"/>
            <a:ext cx="979908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l">
              <a:buAutoNum type="alphaUcParenR"/>
            </a:pPr>
            <a:r>
              <a:rPr lang="it-IT" sz="1800" b="1" i="0" u="none" strike="noStrike" baseline="0" dirty="0">
                <a:latin typeface="Arial Nova" panose="020B0504020202020204" pitchFamily="34" charset="0"/>
              </a:rPr>
              <a:t>RICADUTA POSITIVA EFFETTIVA IN TERMINI DI INCREMENTO OCCUPAZIONALE A TEMPO INDETERMINATO E </a:t>
            </a:r>
            <a:r>
              <a:rPr lang="it-IT" sz="2000" b="1" i="0" u="none" strike="noStrike" baseline="0" dirty="0">
                <a:latin typeface="Arial Nova" panose="020B0504020202020204" pitchFamily="34" charset="0"/>
              </a:rPr>
              <a:t>STABILE  </a:t>
            </a:r>
            <a:r>
              <a:rPr lang="it-IT" sz="1600" b="1" i="0" u="none" strike="noStrike" baseline="0" dirty="0">
                <a:solidFill>
                  <a:srgbClr val="FF0000"/>
                </a:solidFill>
                <a:latin typeface="Arial Nova" panose="020B0504020202020204" pitchFamily="34" charset="0"/>
              </a:rPr>
              <a:t>(SALDO POSITIVO A RENDICONTAZIONE DEI DIPENDENTI A TEMPO INDETERMINATO)</a:t>
            </a:r>
            <a:endParaRPr lang="it-IT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28A5116-6517-D408-AA33-580C370920A4}"/>
              </a:ext>
            </a:extLst>
          </p:cNvPr>
          <p:cNvSpPr txBox="1"/>
          <p:nvPr/>
        </p:nvSpPr>
        <p:spPr>
          <a:xfrm>
            <a:off x="2089203" y="1893211"/>
            <a:ext cx="9799085" cy="6594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B) RILEVANZA DELLA PRESENZA FEMMINILE E/O </a:t>
            </a:r>
            <a:r>
              <a:rPr lang="it-IT" sz="2000" b="1" dirty="0">
                <a:latin typeface="Arial Nova" panose="020B0504020202020204" pitchFamily="34" charset="0"/>
              </a:rPr>
              <a:t>GIOVANILE </a:t>
            </a:r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</a:rPr>
              <a:t>(</a:t>
            </a:r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</a:rPr>
              <a:t>AL MOMENTO DELLA DOMANDA)</a:t>
            </a:r>
            <a:endParaRPr lang="it-IT" sz="14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FF8AC07-43E1-BF08-C126-5F847C017ACB}"/>
              </a:ext>
            </a:extLst>
          </p:cNvPr>
          <p:cNvSpPr txBox="1"/>
          <p:nvPr/>
        </p:nvSpPr>
        <p:spPr>
          <a:xfrm>
            <a:off x="2082654" y="2565765"/>
            <a:ext cx="9792535" cy="21757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b="1" dirty="0">
                <a:latin typeface="Arial Nova" panose="020B0504020202020204" pitchFamily="34" charset="0"/>
              </a:rPr>
              <a:t>C) INTERVENTI CHE PREVEDONO IL RECUPERO DEI MATERIALI E LA CONSEGUENTE RIDUZIONE DELLA PRODUZIONE DI RIFIUTI </a:t>
            </a:r>
          </a:p>
          <a:p>
            <a:pPr algn="just">
              <a:lnSpc>
                <a:spcPct val="150000"/>
              </a:lnSpc>
            </a:pPr>
            <a:r>
              <a:rPr lang="it-IT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ALLEGATO ALLA DOMANDA</a:t>
            </a:r>
            <a:r>
              <a:rPr lang="it-IT" sz="1400" b="1" dirty="0">
                <a:latin typeface="Arial Nova" panose="020B0504020202020204" pitchFamily="34" charset="0"/>
              </a:rPr>
              <a:t>: </a:t>
            </a:r>
            <a:r>
              <a:rPr lang="it-IT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RELAZIONE C</a:t>
            </a:r>
            <a:r>
              <a:rPr lang="it-IT" sz="1400" b="1" dirty="0">
                <a:latin typeface="Arial Nova" panose="020B0504020202020204" pitchFamily="34" charset="0"/>
              </a:rPr>
              <a:t>HE ILLUSTRI LA PRODUZIONE TOTALE ANNUA DI RIFIUTI PRODOTTI E AVVIATI A RICICLO PRIMA DELL’INVESTIMENTO PER CUI SI RICHIEDE IL CONTRIBUTO E LA PRODUZIONE TOTALE ANNUA STIMATA DI RIFIUTI CHE SARANNO PRODOTTI E AVVIATI A RICICLO PER EFFETTO DELL’INVESTIMENTO. </a:t>
            </a:r>
          </a:p>
          <a:p>
            <a:pPr algn="just">
              <a:lnSpc>
                <a:spcPct val="150000"/>
              </a:lnSpc>
            </a:pPr>
            <a:r>
              <a:rPr lang="it-IT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NELLA RENDICONTAZIONE DOVRA’ ESSERE DIMOSTRATO, QUANTO ILLUSTRATO NELLA RELAZIONE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03ED43D-4A9C-8567-8923-E325CEB7FF66}"/>
              </a:ext>
            </a:extLst>
          </p:cNvPr>
          <p:cNvSpPr txBox="1"/>
          <p:nvPr/>
        </p:nvSpPr>
        <p:spPr>
          <a:xfrm>
            <a:off x="2089204" y="4703455"/>
            <a:ext cx="979908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D) RATING DI LEGALITÀ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EDBFD54-BE65-CB3A-672E-291735491909}"/>
              </a:ext>
            </a:extLst>
          </p:cNvPr>
          <p:cNvSpPr txBox="1"/>
          <p:nvPr/>
        </p:nvSpPr>
        <p:spPr>
          <a:xfrm>
            <a:off x="2089204" y="5072787"/>
            <a:ext cx="979908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1pPr>
              <a:defRPr b="1">
                <a:latin typeface="Arial Nova" panose="020B0504020202020204" pitchFamily="34" charset="0"/>
              </a:defRPr>
            </a:lvl1pPr>
          </a:lstStyle>
          <a:p>
            <a:r>
              <a:rPr lang="it-IT" dirty="0"/>
              <a:t>E) LOCALIZZAZIONE DEGLI INTERVENTI IN AREE MONTANE, AREE INTERNE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1B6CB29-0D66-51BC-BA50-4DCF84C02699}"/>
              </a:ext>
            </a:extLst>
          </p:cNvPr>
          <p:cNvSpPr txBox="1"/>
          <p:nvPr/>
        </p:nvSpPr>
        <p:spPr>
          <a:xfrm>
            <a:off x="2076104" y="5442119"/>
            <a:ext cx="9812184" cy="369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latin typeface="Arial Nova" panose="020B0504020202020204" pitchFamily="34" charset="0"/>
              </a:rPr>
              <a:t>F) INTERVENTI PER L’ACCESSIBILITA’ MATERIALE E AI SERVIZI DA PARTE DI DISABILI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641E43C7-184A-AB01-48B1-BF124F3E9B45}"/>
              </a:ext>
            </a:extLst>
          </p:cNvPr>
          <p:cNvGrpSpPr/>
          <p:nvPr/>
        </p:nvGrpSpPr>
        <p:grpSpPr>
          <a:xfrm>
            <a:off x="0" y="17509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9475A095-535C-9577-A4A4-ACA32FB7E936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6" name="Immagine" descr="Immagine">
              <a:extLst>
                <a:ext uri="{FF2B5EF4-FFF2-40B4-BE49-F238E27FC236}">
                  <a16:creationId xmlns:a16="http://schemas.microsoft.com/office/drawing/2014/main" id="{FC9B1DB4-91CE-0906-0856-D191222E5B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98ED05E2-3E57-9B59-EA81-03D01208C681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BEF1D524-A32B-6F17-E09D-F4BD8EC02BF2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1" name="Immagine" descr="Immagine">
              <a:extLst>
                <a:ext uri="{FF2B5EF4-FFF2-40B4-BE49-F238E27FC236}">
                  <a16:creationId xmlns:a16="http://schemas.microsoft.com/office/drawing/2014/main" id="{F879683E-5060-27F6-11B4-BD6C2AF730D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55233FD4-9797-F05E-6CBD-4A21F3E0E9A4}"/>
              </a:ext>
            </a:extLst>
          </p:cNvPr>
          <p:cNvGrpSpPr/>
          <p:nvPr/>
        </p:nvGrpSpPr>
        <p:grpSpPr>
          <a:xfrm>
            <a:off x="8238836" y="6454063"/>
            <a:ext cx="3953164" cy="450562"/>
            <a:chOff x="7686948" y="6229842"/>
            <a:chExt cx="4505052" cy="635741"/>
          </a:xfrm>
        </p:grpSpPr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E5CF20D2-6CAA-881C-26C3-471734DDAEF9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4" name="Immagine" descr="Immagine">
              <a:extLst>
                <a:ext uri="{FF2B5EF4-FFF2-40B4-BE49-F238E27FC236}">
                  <a16:creationId xmlns:a16="http://schemas.microsoft.com/office/drawing/2014/main" id="{2A92F2CF-F497-1F16-370A-DB47A91FA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39235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54136" y="164338"/>
            <a:ext cx="6465779" cy="877828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ADEMPIMENTI SUCCESSIVI ALLA SELEZIONE DEI PROGETTI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6733260D-8F1B-8979-AA77-9A97BE798690}"/>
              </a:ext>
            </a:extLst>
          </p:cNvPr>
          <p:cNvSpPr/>
          <p:nvPr/>
        </p:nvSpPr>
        <p:spPr>
          <a:xfrm>
            <a:off x="381967" y="2534666"/>
            <a:ext cx="2814742" cy="930751"/>
          </a:xfrm>
          <a:prstGeom prst="roundRect">
            <a:avLst/>
          </a:prstGeom>
          <a:solidFill>
            <a:srgbClr val="DDDDDD"/>
          </a:solidFill>
          <a:ln w="762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400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ELENCO DOMANDE AMMISSIBILI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0138BED8-C862-C491-0152-03BBB3678574}"/>
              </a:ext>
            </a:extLst>
          </p:cNvPr>
          <p:cNvSpPr/>
          <p:nvPr/>
        </p:nvSpPr>
        <p:spPr>
          <a:xfrm>
            <a:off x="434842" y="4635044"/>
            <a:ext cx="2761867" cy="930751"/>
          </a:xfrm>
          <a:prstGeom prst="roundRect">
            <a:avLst/>
          </a:prstGeom>
          <a:solidFill>
            <a:srgbClr val="FFFFFF"/>
          </a:solidFill>
          <a:ln w="76200" cap="flat">
            <a:solidFill>
              <a:srgbClr val="5E5E5E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F90713"/>
                </a:solidFill>
                <a:effectLst/>
                <a:uLnTx/>
                <a:uFillTx/>
                <a:latin typeface="Arial Nova Cond" panose="020B0506020202020204" pitchFamily="34" charset="0"/>
                <a:sym typeface="Helvetica Neue Medium"/>
              </a:rPr>
              <a:t>PROVVEDIMENTI DI RIGETTO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FE8E22D-4BAF-D204-C234-1826B8104858}"/>
              </a:ext>
            </a:extLst>
          </p:cNvPr>
          <p:cNvSpPr txBox="1"/>
          <p:nvPr/>
        </p:nvSpPr>
        <p:spPr>
          <a:xfrm>
            <a:off x="6998312" y="4679791"/>
            <a:ext cx="2893149" cy="841256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5E5E5E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800" b="1">
                <a:solidFill>
                  <a:srgbClr val="F90713"/>
                </a:solidFill>
                <a:latin typeface="Helvetica Neue Medium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F90713"/>
                </a:solidFill>
                <a:effectLst/>
                <a:uLnTx/>
                <a:uFillTx/>
                <a:latin typeface="Arial Nova Cond" panose="020B0506020202020204" pitchFamily="34" charset="0"/>
                <a:sym typeface="Helvetica Neue"/>
              </a:rPr>
              <a:t>PREAVVISI DI RIGETTO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FAD8547B-4CA9-3893-AC71-CFEB18B3C977}"/>
              </a:ext>
            </a:extLst>
          </p:cNvPr>
          <p:cNvSpPr/>
          <p:nvPr/>
        </p:nvSpPr>
        <p:spPr>
          <a:xfrm>
            <a:off x="3605320" y="2738978"/>
            <a:ext cx="2089137" cy="522129"/>
          </a:xfrm>
          <a:prstGeom prst="roundRect">
            <a:avLst/>
          </a:prstGeom>
          <a:solidFill>
            <a:srgbClr val="DDDDDD"/>
          </a:solidFill>
          <a:ln w="762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400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CONCESSIONE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955374D-0515-F09D-2DA8-3CBFBA0605D3}"/>
              </a:ext>
            </a:extLst>
          </p:cNvPr>
          <p:cNvSpPr txBox="1"/>
          <p:nvPr/>
        </p:nvSpPr>
        <p:spPr>
          <a:xfrm>
            <a:off x="6919905" y="1927954"/>
            <a:ext cx="2971556" cy="933589"/>
          </a:xfrm>
          <a:prstGeom prst="rect">
            <a:avLst/>
          </a:prstGeom>
          <a:solidFill>
            <a:srgbClr val="F90713"/>
          </a:solidFill>
          <a:ln w="762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000" b="1">
                <a:solidFill>
                  <a:srgbClr val="FFFFFF"/>
                </a:solidFill>
                <a:latin typeface="Helvetica Neue Medium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it-IT" sz="1800" dirty="0">
                <a:latin typeface="Arial Nova Cond" panose="020B0506020202020204" pitchFamily="34" charset="0"/>
              </a:rPr>
              <a:t>REGOLARITA’ CONTRIBUTIVA NEI CONFRONTI </a:t>
            </a:r>
          </a:p>
          <a:p>
            <a:pPr algn="ctr"/>
            <a:r>
              <a:rPr lang="it-IT" sz="1800" dirty="0">
                <a:latin typeface="Arial Nova Cond" panose="020B0506020202020204" pitchFamily="34" charset="0"/>
              </a:rPr>
              <a:t>DI INPS E INAIL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DCCFDEF-256C-D869-9914-058A5A5E10F1}"/>
              </a:ext>
            </a:extLst>
          </p:cNvPr>
          <p:cNvSpPr txBox="1"/>
          <p:nvPr/>
        </p:nvSpPr>
        <p:spPr>
          <a:xfrm flipH="1">
            <a:off x="6998311" y="3229544"/>
            <a:ext cx="2893147" cy="1025922"/>
          </a:xfrm>
          <a:prstGeom prst="rect">
            <a:avLst/>
          </a:prstGeom>
          <a:solidFill>
            <a:srgbClr val="F90713"/>
          </a:solidFill>
          <a:ln w="762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825500">
              <a:defRPr b="1">
                <a:solidFill>
                  <a:srgbClr val="FFFFFF"/>
                </a:solidFill>
                <a:latin typeface="Arial Nova Cond" panose="020B0506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000" dirty="0"/>
              <a:t>PLAFOND QUADRO TEMPORANEO O DE MINIMIS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E6678C15-64BB-6DA6-257C-BBEA8922B503}"/>
              </a:ext>
            </a:extLst>
          </p:cNvPr>
          <p:cNvCxnSpPr>
            <a:stCxn id="11" idx="3"/>
            <a:endCxn id="17" idx="1"/>
          </p:cNvCxnSpPr>
          <p:nvPr/>
        </p:nvCxnSpPr>
        <p:spPr>
          <a:xfrm flipV="1">
            <a:off x="5694457" y="2394749"/>
            <a:ext cx="1225448" cy="6052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EC2AB577-2512-A73B-C3CF-E3AF006F921E}"/>
              </a:ext>
            </a:extLst>
          </p:cNvPr>
          <p:cNvCxnSpPr>
            <a:cxnSpLocks/>
            <a:stCxn id="11" idx="3"/>
            <a:endCxn id="18" idx="3"/>
          </p:cNvCxnSpPr>
          <p:nvPr/>
        </p:nvCxnSpPr>
        <p:spPr>
          <a:xfrm>
            <a:off x="5694457" y="3000043"/>
            <a:ext cx="1303854" cy="7424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887598D4-65F0-3963-4626-F3421A1991B8}"/>
              </a:ext>
            </a:extLst>
          </p:cNvPr>
          <p:cNvCxnSpPr>
            <a:stCxn id="4" idx="3"/>
            <a:endCxn id="11" idx="1"/>
          </p:cNvCxnSpPr>
          <p:nvPr/>
        </p:nvCxnSpPr>
        <p:spPr>
          <a:xfrm>
            <a:off x="3196709" y="3000042"/>
            <a:ext cx="408611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27C278DD-F0F6-E4BB-F359-35C201B8F527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 flipV="1">
            <a:off x="3196709" y="5100419"/>
            <a:ext cx="3801603" cy="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1B64F245-59C9-694A-09F4-EFBCA49EB7C6}"/>
              </a:ext>
            </a:extLst>
          </p:cNvPr>
          <p:cNvGrpSpPr/>
          <p:nvPr/>
        </p:nvGrpSpPr>
        <p:grpSpPr>
          <a:xfrm>
            <a:off x="0" y="19302"/>
            <a:ext cx="2265528" cy="970625"/>
            <a:chOff x="873847" y="190585"/>
            <a:chExt cx="2265528" cy="970625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4F285D7B-A621-052D-6F54-B7B7D666D881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CC87C3AB-F70F-58AB-EBB9-35E263E0FA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D5C2334F-2FA4-0AE9-8CBD-C2AF35F052FD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D86B5F93-F4BA-1224-7B82-72D5327C4232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9" name="Immagine" descr="Immagine">
              <a:extLst>
                <a:ext uri="{FF2B5EF4-FFF2-40B4-BE49-F238E27FC236}">
                  <a16:creationId xmlns:a16="http://schemas.microsoft.com/office/drawing/2014/main" id="{BDC39E63-9577-297D-31B3-0727A79364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96119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24836" y="127578"/>
            <a:ext cx="6666789" cy="57785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PROROGHE E VARIAZIONI</a:t>
            </a: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4364D81B-2885-2E58-67E8-5C3B2B840253}"/>
              </a:ext>
            </a:extLst>
          </p:cNvPr>
          <p:cNvSpPr/>
          <p:nvPr/>
        </p:nvSpPr>
        <p:spPr>
          <a:xfrm>
            <a:off x="4127305" y="845094"/>
            <a:ext cx="7635679" cy="607258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defTabSz="825500"/>
            <a:r>
              <a:rPr lang="it-IT" sz="145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DA CHIEDERE PRIMA DELLA SCADENZA DEL TERMINE DI CONCLUSIONE DEL PROGETTO (31 DICEMBRE 2024) E MOTIVATE DA EVENTI NON PREVEDIBILI</a:t>
            </a:r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82282A1E-F0D4-1A90-7F0C-1E8A303F8FA0}"/>
              </a:ext>
            </a:extLst>
          </p:cNvPr>
          <p:cNvSpPr/>
          <p:nvPr/>
        </p:nvSpPr>
        <p:spPr>
          <a:xfrm>
            <a:off x="201914" y="1076844"/>
            <a:ext cx="2705058" cy="577056"/>
          </a:xfrm>
          <a:prstGeom prst="ellipse">
            <a:avLst/>
          </a:prstGeom>
          <a:solidFill>
            <a:srgbClr val="DDDDDD"/>
          </a:solidFill>
          <a:ln w="762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PROROGHE</a:t>
            </a:r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BDEBAB37-2841-D7B1-4A74-58E5DC31C389}"/>
              </a:ext>
            </a:extLst>
          </p:cNvPr>
          <p:cNvSpPr/>
          <p:nvPr/>
        </p:nvSpPr>
        <p:spPr>
          <a:xfrm>
            <a:off x="4127304" y="1605767"/>
            <a:ext cx="7635679" cy="385921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just" defTabSz="82550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CONCEDIBILI PER UN PERIODO NON SUPERIORE A 6 MESI</a:t>
            </a:r>
          </a:p>
        </p:txBody>
      </p:sp>
      <p:sp>
        <p:nvSpPr>
          <p:cNvPr id="24" name="Ovale 23">
            <a:extLst>
              <a:ext uri="{FF2B5EF4-FFF2-40B4-BE49-F238E27FC236}">
                <a16:creationId xmlns:a16="http://schemas.microsoft.com/office/drawing/2014/main" id="{9AEED0E3-B820-AA8C-694B-2AA00F4B702E}"/>
              </a:ext>
            </a:extLst>
          </p:cNvPr>
          <p:cNvSpPr/>
          <p:nvPr/>
        </p:nvSpPr>
        <p:spPr>
          <a:xfrm>
            <a:off x="230159" y="2469794"/>
            <a:ext cx="2838598" cy="793452"/>
          </a:xfrm>
          <a:prstGeom prst="ellipse">
            <a:avLst/>
          </a:prstGeom>
          <a:solidFill>
            <a:srgbClr val="F90713"/>
          </a:solidFill>
          <a:ln w="1905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500" b="1" dirty="0">
                <a:solidFill>
                  <a:srgbClr val="FFFFFF"/>
                </a:solidFill>
                <a:latin typeface="Arial Nova" panose="020B0504020202020204" pitchFamily="34" charset="0"/>
                <a:sym typeface="Helvetica Neue Medium"/>
              </a:rPr>
              <a:t>VARIAZIONI PRE RENDICONTAZIONE</a:t>
            </a:r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954C93EC-589F-88E0-5542-B145A2E80E36}"/>
              </a:ext>
            </a:extLst>
          </p:cNvPr>
          <p:cNvSpPr/>
          <p:nvPr/>
        </p:nvSpPr>
        <p:spPr>
          <a:xfrm>
            <a:off x="180273" y="4079140"/>
            <a:ext cx="2838598" cy="111804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VARIAZIONI TRA RENDICONTAZIONE E LIQUIDAZIONE</a:t>
            </a:r>
          </a:p>
        </p:txBody>
      </p:sp>
      <p:sp>
        <p:nvSpPr>
          <p:cNvPr id="27" name="Ovale 26">
            <a:extLst>
              <a:ext uri="{FF2B5EF4-FFF2-40B4-BE49-F238E27FC236}">
                <a16:creationId xmlns:a16="http://schemas.microsoft.com/office/drawing/2014/main" id="{0AC716E6-1AD3-7F11-076E-EE44C9E8458B}"/>
              </a:ext>
            </a:extLst>
          </p:cNvPr>
          <p:cNvSpPr/>
          <p:nvPr/>
        </p:nvSpPr>
        <p:spPr>
          <a:xfrm>
            <a:off x="201914" y="5420679"/>
            <a:ext cx="2838598" cy="79345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905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VARIAZIONI POST LIQUIDAZIONE</a:t>
            </a:r>
          </a:p>
        </p:txBody>
      </p:sp>
      <p:sp>
        <p:nvSpPr>
          <p:cNvPr id="30" name="Rettangolo con angoli arrotondati 29">
            <a:extLst>
              <a:ext uri="{FF2B5EF4-FFF2-40B4-BE49-F238E27FC236}">
                <a16:creationId xmlns:a16="http://schemas.microsoft.com/office/drawing/2014/main" id="{EF3BE233-AA19-886F-24C1-31953CCA64B0}"/>
              </a:ext>
            </a:extLst>
          </p:cNvPr>
          <p:cNvSpPr/>
          <p:nvPr/>
        </p:nvSpPr>
        <p:spPr>
          <a:xfrm>
            <a:off x="4369518" y="2338989"/>
            <a:ext cx="4959004" cy="658336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FF644E"/>
            </a:solidFill>
            <a:prstDash val="solid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2438338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rgbClr val="5E5E5E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 Medium"/>
              </a:rPr>
              <a:t>NUOVI INTERVENTI E NUOVE SPESE NON PREVISTI O SOSTITUTIVI</a:t>
            </a: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FD4F6AE7-1043-B286-EF2C-2334FB854497}"/>
              </a:ext>
            </a:extLst>
          </p:cNvPr>
          <p:cNvSpPr/>
          <p:nvPr/>
        </p:nvSpPr>
        <p:spPr>
          <a:xfrm>
            <a:off x="4369518" y="3388332"/>
            <a:ext cx="4959004" cy="385921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FF644E"/>
            </a:solidFill>
            <a:prstDash val="solid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2438338" hangingPunct="0"/>
            <a:r>
              <a:rPr lang="it-IT" sz="1600" b="1" kern="0" dirty="0">
                <a:solidFill>
                  <a:srgbClr val="5E5E5E">
                    <a:lumMod val="50000"/>
                  </a:srgbClr>
                </a:solidFill>
                <a:latin typeface="Helvetica Neue"/>
                <a:sym typeface="Helvetica Neue Medium"/>
              </a:rPr>
              <a:t>MODIFICA DELLA RAGIONE SOCIALE</a:t>
            </a:r>
          </a:p>
        </p:txBody>
      </p:sp>
      <p:sp>
        <p:nvSpPr>
          <p:cNvPr id="32" name="Rettangolo con angoli arrotondati 31">
            <a:extLst>
              <a:ext uri="{FF2B5EF4-FFF2-40B4-BE49-F238E27FC236}">
                <a16:creationId xmlns:a16="http://schemas.microsoft.com/office/drawing/2014/main" id="{CBC8B927-2D40-1D15-0CE1-8E21988FA3B0}"/>
              </a:ext>
            </a:extLst>
          </p:cNvPr>
          <p:cNvSpPr/>
          <p:nvPr/>
        </p:nvSpPr>
        <p:spPr>
          <a:xfrm>
            <a:off x="4359773" y="4531753"/>
            <a:ext cx="4894907" cy="385921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FF644E"/>
            </a:solidFill>
            <a:prstDash val="solid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2438338" hangingPunct="0"/>
            <a:r>
              <a:rPr lang="it-IT" sz="1600" b="1" kern="0" dirty="0">
                <a:solidFill>
                  <a:srgbClr val="5E5E5E">
                    <a:lumMod val="50000"/>
                  </a:srgbClr>
                </a:solidFill>
                <a:latin typeface="Helvetica Neue"/>
                <a:sym typeface="Helvetica Neue Medium"/>
              </a:rPr>
              <a:t>MODIFICA DEL BENEFICIARIO</a:t>
            </a:r>
          </a:p>
        </p:txBody>
      </p:sp>
      <p:sp>
        <p:nvSpPr>
          <p:cNvPr id="33" name="Rettangolo con angoli arrotondati 32">
            <a:extLst>
              <a:ext uri="{FF2B5EF4-FFF2-40B4-BE49-F238E27FC236}">
                <a16:creationId xmlns:a16="http://schemas.microsoft.com/office/drawing/2014/main" id="{AE103D86-45C4-E40B-0B1D-67BFE27FEFF0}"/>
              </a:ext>
            </a:extLst>
          </p:cNvPr>
          <p:cNvSpPr/>
          <p:nvPr/>
        </p:nvSpPr>
        <p:spPr>
          <a:xfrm>
            <a:off x="4359772" y="5634139"/>
            <a:ext cx="4894907" cy="385921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FF644E"/>
            </a:solidFill>
            <a:prstDash val="solid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2438338" hangingPunct="0"/>
            <a:r>
              <a:rPr lang="it-IT" sz="1600" b="1" kern="0" dirty="0">
                <a:solidFill>
                  <a:srgbClr val="5E5E5E">
                    <a:lumMod val="50000"/>
                  </a:srgbClr>
                </a:solidFill>
                <a:latin typeface="Helvetica Neue"/>
                <a:sym typeface="Helvetica Neue Medium"/>
              </a:rPr>
              <a:t>MODIFICA TITOLARE ATTIVITA’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D1D6EB91-0175-2E38-A8F8-746B03B06F71}"/>
              </a:ext>
            </a:extLst>
          </p:cNvPr>
          <p:cNvSpPr txBox="1"/>
          <p:nvPr/>
        </p:nvSpPr>
        <p:spPr>
          <a:xfrm>
            <a:off x="236284" y="1957622"/>
            <a:ext cx="2826350" cy="318036"/>
          </a:xfrm>
          <a:prstGeom prst="rect">
            <a:avLst/>
          </a:prstGeom>
          <a:solidFill>
            <a:srgbClr val="F90713"/>
          </a:solidFill>
          <a:ln w="9525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>
              <a:defRPr lang="it-IT"/>
            </a:defPPr>
            <a:lvl1pPr algn="ctr" defTabSz="825500">
              <a:defRPr sz="1500" b="1">
                <a:solidFill>
                  <a:srgbClr val="FFFFFF"/>
                </a:solidFill>
                <a:latin typeface="Arial Nova" panose="020B0504020202020204" pitchFamily="34" charset="0"/>
              </a:defRPr>
            </a:lvl1pPr>
          </a:lstStyle>
          <a:p>
            <a:r>
              <a:rPr lang="it-IT" sz="1400" dirty="0"/>
              <a:t>ENTRO IL 31 MARZO 2025</a:t>
            </a:r>
          </a:p>
        </p:txBody>
      </p:sp>
      <p:cxnSp>
        <p:nvCxnSpPr>
          <p:cNvPr id="41" name="Connettore 2 40">
            <a:extLst>
              <a:ext uri="{FF2B5EF4-FFF2-40B4-BE49-F238E27FC236}">
                <a16:creationId xmlns:a16="http://schemas.microsoft.com/office/drawing/2014/main" id="{FE1764AA-8342-27AB-295D-68304737B682}"/>
              </a:ext>
            </a:extLst>
          </p:cNvPr>
          <p:cNvCxnSpPr>
            <a:cxnSpLocks/>
            <a:stCxn id="24" idx="6"/>
            <a:endCxn id="30" idx="1"/>
          </p:cNvCxnSpPr>
          <p:nvPr/>
        </p:nvCxnSpPr>
        <p:spPr>
          <a:xfrm flipV="1">
            <a:off x="3068757" y="2668157"/>
            <a:ext cx="1300761" cy="19836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>
            <a:extLst>
              <a:ext uri="{FF2B5EF4-FFF2-40B4-BE49-F238E27FC236}">
                <a16:creationId xmlns:a16="http://schemas.microsoft.com/office/drawing/2014/main" id="{5B3E9AC4-5E76-EB37-DC58-2E8E4695A328}"/>
              </a:ext>
            </a:extLst>
          </p:cNvPr>
          <p:cNvCxnSpPr>
            <a:cxnSpLocks/>
            <a:stCxn id="24" idx="6"/>
            <a:endCxn id="31" idx="1"/>
          </p:cNvCxnSpPr>
          <p:nvPr/>
        </p:nvCxnSpPr>
        <p:spPr>
          <a:xfrm>
            <a:off x="3068757" y="2866520"/>
            <a:ext cx="1300761" cy="71477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42DA0EB8-1213-7568-A6CC-025378D0F514}"/>
              </a:ext>
            </a:extLst>
          </p:cNvPr>
          <p:cNvCxnSpPr>
            <a:cxnSpLocks/>
            <a:stCxn id="24" idx="6"/>
            <a:endCxn id="32" idx="1"/>
          </p:cNvCxnSpPr>
          <p:nvPr/>
        </p:nvCxnSpPr>
        <p:spPr>
          <a:xfrm>
            <a:off x="3068757" y="2866520"/>
            <a:ext cx="1291016" cy="18581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A697020D-19EB-C83A-9037-051D34E254AC}"/>
              </a:ext>
            </a:extLst>
          </p:cNvPr>
          <p:cNvCxnSpPr>
            <a:cxnSpLocks/>
            <a:stCxn id="25" idx="6"/>
            <a:endCxn id="31" idx="1"/>
          </p:cNvCxnSpPr>
          <p:nvPr/>
        </p:nvCxnSpPr>
        <p:spPr>
          <a:xfrm flipV="1">
            <a:off x="3018871" y="3581293"/>
            <a:ext cx="1350647" cy="1056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6B2CCFA1-D418-5C4C-22E6-D754F089F3A1}"/>
              </a:ext>
            </a:extLst>
          </p:cNvPr>
          <p:cNvCxnSpPr>
            <a:cxnSpLocks/>
            <a:stCxn id="25" idx="6"/>
            <a:endCxn id="32" idx="1"/>
          </p:cNvCxnSpPr>
          <p:nvPr/>
        </p:nvCxnSpPr>
        <p:spPr>
          <a:xfrm>
            <a:off x="3018871" y="4638163"/>
            <a:ext cx="1340902" cy="86551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CF2300FB-75D0-BCBD-CA35-8B341E834510}"/>
              </a:ext>
            </a:extLst>
          </p:cNvPr>
          <p:cNvSpPr txBox="1"/>
          <p:nvPr/>
        </p:nvSpPr>
        <p:spPr>
          <a:xfrm>
            <a:off x="9658460" y="2261225"/>
            <a:ext cx="2142344" cy="533479"/>
          </a:xfrm>
          <a:prstGeom prst="rect">
            <a:avLst/>
          </a:prstGeom>
          <a:solidFill>
            <a:srgbClr val="C00000"/>
          </a:solidFill>
          <a:ln w="762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3200" b="1">
                <a:solidFill>
                  <a:srgbClr val="FFFFFF"/>
                </a:solidFill>
                <a:latin typeface="Helvetica Neue Medium"/>
              </a:defRPr>
            </a:lvl1pPr>
          </a:lstStyle>
          <a:p>
            <a:pPr algn="ctr"/>
            <a:r>
              <a:rPr lang="it-IT" sz="1400" dirty="0">
                <a:solidFill>
                  <a:schemeClr val="bg1"/>
                </a:solidFill>
                <a:latin typeface="Arial Nova" panose="020B0504020202020204" pitchFamily="34" charset="0"/>
              </a:rPr>
              <a:t>NO VARIAZIONI IN AUMENTO DEL COSTO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413DB9FB-C5A6-25E0-029D-29356EBFD088}"/>
              </a:ext>
            </a:extLst>
          </p:cNvPr>
          <p:cNvSpPr txBox="1"/>
          <p:nvPr/>
        </p:nvSpPr>
        <p:spPr>
          <a:xfrm>
            <a:off x="9658460" y="4144243"/>
            <a:ext cx="2331625" cy="17645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3200" b="1">
                <a:solidFill>
                  <a:srgbClr val="F90713"/>
                </a:solidFill>
                <a:latin typeface="Helvetica Neue Medium"/>
              </a:defRPr>
            </a:lvl1pPr>
          </a:lstStyle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it-IT" sz="1200" dirty="0">
                <a:solidFill>
                  <a:schemeClr val="tx1"/>
                </a:solidFill>
                <a:latin typeface="Arial Nova" panose="020B0504020202020204" pitchFamily="34" charset="0"/>
              </a:rPr>
              <a:t>FUSIONE PER INCORPORAZIONE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it-IT" sz="1200" dirty="0">
                <a:solidFill>
                  <a:schemeClr val="tx1"/>
                </a:solidFill>
                <a:latin typeface="Arial Nova" panose="020B0504020202020204" pitchFamily="34" charset="0"/>
              </a:rPr>
              <a:t>CESSIONE RAMO D’AZIENDA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it-IT" sz="1200" dirty="0">
                <a:solidFill>
                  <a:schemeClr val="tx1"/>
                </a:solidFill>
                <a:latin typeface="Arial Nova" panose="020B0504020202020204" pitchFamily="34" charset="0"/>
              </a:rPr>
              <a:t> AFFITTO RAMO D’AZIENDA </a:t>
            </a:r>
            <a:r>
              <a:rPr lang="it-IT" sz="1200" dirty="0">
                <a:solidFill>
                  <a:srgbClr val="C00000"/>
                </a:solidFill>
                <a:latin typeface="Arial Nova" panose="020B0504020202020204" pitchFamily="34" charset="0"/>
              </a:rPr>
              <a:t>(NO IN PRE LIQUIDAZIONE)</a:t>
            </a:r>
          </a:p>
        </p:txBody>
      </p:sp>
      <p:cxnSp>
        <p:nvCxnSpPr>
          <p:cNvPr id="117" name="Connettore 2 116">
            <a:extLst>
              <a:ext uri="{FF2B5EF4-FFF2-40B4-BE49-F238E27FC236}">
                <a16:creationId xmlns:a16="http://schemas.microsoft.com/office/drawing/2014/main" id="{A7B511DB-350B-6EA8-E47F-69665FC81EB3}"/>
              </a:ext>
            </a:extLst>
          </p:cNvPr>
          <p:cNvCxnSpPr>
            <a:cxnSpLocks/>
            <a:stCxn id="32" idx="3"/>
            <a:endCxn id="73" idx="1"/>
          </p:cNvCxnSpPr>
          <p:nvPr/>
        </p:nvCxnSpPr>
        <p:spPr>
          <a:xfrm>
            <a:off x="9254680" y="4724714"/>
            <a:ext cx="403780" cy="301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2 123">
            <a:extLst>
              <a:ext uri="{FF2B5EF4-FFF2-40B4-BE49-F238E27FC236}">
                <a16:creationId xmlns:a16="http://schemas.microsoft.com/office/drawing/2014/main" id="{DDB3DEFE-C57C-8F2D-5828-B9065A333EB5}"/>
              </a:ext>
            </a:extLst>
          </p:cNvPr>
          <p:cNvCxnSpPr>
            <a:stCxn id="25" idx="6"/>
            <a:endCxn id="31" idx="1"/>
          </p:cNvCxnSpPr>
          <p:nvPr/>
        </p:nvCxnSpPr>
        <p:spPr>
          <a:xfrm flipV="1">
            <a:off x="3018871" y="3581293"/>
            <a:ext cx="1350647" cy="1056870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ttore 2 125">
            <a:extLst>
              <a:ext uri="{FF2B5EF4-FFF2-40B4-BE49-F238E27FC236}">
                <a16:creationId xmlns:a16="http://schemas.microsoft.com/office/drawing/2014/main" id="{DCBAF34F-A000-2132-E780-7D5A0D562342}"/>
              </a:ext>
            </a:extLst>
          </p:cNvPr>
          <p:cNvCxnSpPr>
            <a:cxnSpLocks/>
            <a:stCxn id="27" idx="6"/>
            <a:endCxn id="31" idx="1"/>
          </p:cNvCxnSpPr>
          <p:nvPr/>
        </p:nvCxnSpPr>
        <p:spPr>
          <a:xfrm flipV="1">
            <a:off x="3040512" y="3581293"/>
            <a:ext cx="1329006" cy="22361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ttore 2 128">
            <a:extLst>
              <a:ext uri="{FF2B5EF4-FFF2-40B4-BE49-F238E27FC236}">
                <a16:creationId xmlns:a16="http://schemas.microsoft.com/office/drawing/2014/main" id="{21163E74-B17A-36C4-E4E8-89F8CF807408}"/>
              </a:ext>
            </a:extLst>
          </p:cNvPr>
          <p:cNvCxnSpPr>
            <a:stCxn id="27" idx="6"/>
            <a:endCxn id="33" idx="1"/>
          </p:cNvCxnSpPr>
          <p:nvPr/>
        </p:nvCxnSpPr>
        <p:spPr>
          <a:xfrm>
            <a:off x="3040512" y="5817405"/>
            <a:ext cx="1319260" cy="969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CasellaDiTesto 142">
            <a:extLst>
              <a:ext uri="{FF2B5EF4-FFF2-40B4-BE49-F238E27FC236}">
                <a16:creationId xmlns:a16="http://schemas.microsoft.com/office/drawing/2014/main" id="{1257F21A-B39C-ADC8-E947-42AC3360A71C}"/>
              </a:ext>
            </a:extLst>
          </p:cNvPr>
          <p:cNvSpPr txBox="1"/>
          <p:nvPr/>
        </p:nvSpPr>
        <p:spPr>
          <a:xfrm>
            <a:off x="295931" y="3418525"/>
            <a:ext cx="2637712" cy="53347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>
              <a:defRPr lang="it-IT"/>
            </a:defPPr>
            <a:lvl1pPr algn="ctr" defTabSz="825500">
              <a:defRPr sz="1500" b="1">
                <a:solidFill>
                  <a:srgbClr val="C00000"/>
                </a:solidFill>
                <a:latin typeface="Arial Nova" panose="020B0504020202020204" pitchFamily="34" charset="0"/>
              </a:defRPr>
            </a:lvl1pPr>
          </a:lstStyle>
          <a:p>
            <a:r>
              <a:rPr lang="it-IT" sz="1400" dirty="0"/>
              <a:t>ENTRO 80 GG DALLA PROT. DOMANDA DI PAGAMENTO</a:t>
            </a:r>
          </a:p>
        </p:txBody>
      </p:sp>
      <p:sp>
        <p:nvSpPr>
          <p:cNvPr id="148" name="CasellaDiTesto 147">
            <a:extLst>
              <a:ext uri="{FF2B5EF4-FFF2-40B4-BE49-F238E27FC236}">
                <a16:creationId xmlns:a16="http://schemas.microsoft.com/office/drawing/2014/main" id="{C14CDA62-A1FE-CE8A-A61D-949A6D23A017}"/>
              </a:ext>
            </a:extLst>
          </p:cNvPr>
          <p:cNvSpPr txBox="1"/>
          <p:nvPr/>
        </p:nvSpPr>
        <p:spPr>
          <a:xfrm>
            <a:off x="180273" y="6399557"/>
            <a:ext cx="3077465" cy="3180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>
              <a:defRPr lang="it-IT"/>
            </a:defPPr>
            <a:lvl1pPr algn="ctr" defTabSz="825500">
              <a:defRPr sz="1500" b="1">
                <a:solidFill>
                  <a:srgbClr val="C00000"/>
                </a:solidFill>
                <a:latin typeface="Arial Nova" panose="020B0504020202020204" pitchFamily="34" charset="0"/>
              </a:defRPr>
            </a:lvl1pPr>
          </a:lstStyle>
          <a:p>
            <a:r>
              <a:rPr lang="it-IT" sz="1400" dirty="0"/>
              <a:t>ENTRO 3 ANNI DAL PAGAMENTO</a:t>
            </a:r>
          </a:p>
        </p:txBody>
      </p:sp>
      <p:cxnSp>
        <p:nvCxnSpPr>
          <p:cNvPr id="158" name="Connettore 2 157">
            <a:extLst>
              <a:ext uri="{FF2B5EF4-FFF2-40B4-BE49-F238E27FC236}">
                <a16:creationId xmlns:a16="http://schemas.microsoft.com/office/drawing/2014/main" id="{680EBFFE-D143-0DED-C578-3D7B5651232F}"/>
              </a:ext>
            </a:extLst>
          </p:cNvPr>
          <p:cNvCxnSpPr>
            <a:stCxn id="21" idx="6"/>
            <a:endCxn id="19" idx="1"/>
          </p:cNvCxnSpPr>
          <p:nvPr/>
        </p:nvCxnSpPr>
        <p:spPr>
          <a:xfrm flipV="1">
            <a:off x="2906972" y="1148723"/>
            <a:ext cx="1220333" cy="216649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ttore 2 159">
            <a:extLst>
              <a:ext uri="{FF2B5EF4-FFF2-40B4-BE49-F238E27FC236}">
                <a16:creationId xmlns:a16="http://schemas.microsoft.com/office/drawing/2014/main" id="{58C0F8F2-F0B7-B483-6EEA-18505DBEEA98}"/>
              </a:ext>
            </a:extLst>
          </p:cNvPr>
          <p:cNvCxnSpPr>
            <a:stCxn id="21" idx="6"/>
            <a:endCxn id="23" idx="1"/>
          </p:cNvCxnSpPr>
          <p:nvPr/>
        </p:nvCxnSpPr>
        <p:spPr>
          <a:xfrm>
            <a:off x="2906972" y="1365372"/>
            <a:ext cx="1220332" cy="433356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>
            <a:extLst>
              <a:ext uri="{FF2B5EF4-FFF2-40B4-BE49-F238E27FC236}">
                <a16:creationId xmlns:a16="http://schemas.microsoft.com/office/drawing/2014/main" id="{3BE3A884-517A-3443-CD25-9BD9DBAE2DE1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CC44E9E0-6917-1087-89B8-BE54B8A1F2E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6" name="Immagine" descr="Immagine">
              <a:extLst>
                <a:ext uri="{FF2B5EF4-FFF2-40B4-BE49-F238E27FC236}">
                  <a16:creationId xmlns:a16="http://schemas.microsoft.com/office/drawing/2014/main" id="{8081BB53-D32B-5CDA-7656-20FFA44F41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BCB65276-C0F0-AA7E-964F-CB522C2E8C5D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949E0BDB-6B60-CC4C-2C7C-A4BDB1B28505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9" name="Immagine" descr="Immagine">
              <a:extLst>
                <a:ext uri="{FF2B5EF4-FFF2-40B4-BE49-F238E27FC236}">
                  <a16:creationId xmlns:a16="http://schemas.microsoft.com/office/drawing/2014/main" id="{C9789750-E759-779C-CCB7-02813FED8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26140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499591" y="87897"/>
            <a:ext cx="6666789" cy="607386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RENDICONTAZIONE DELLE SPESE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B5AE78-232F-D3F3-7D2F-46CCA447081C}"/>
              </a:ext>
            </a:extLst>
          </p:cNvPr>
          <p:cNvSpPr txBox="1"/>
          <p:nvPr/>
        </p:nvSpPr>
        <p:spPr>
          <a:xfrm>
            <a:off x="284379" y="1041676"/>
            <a:ext cx="2989198" cy="471924"/>
          </a:xfrm>
          <a:prstGeom prst="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400" b="1">
                <a:solidFill>
                  <a:srgbClr val="FF0000"/>
                </a:solidFill>
                <a:latin typeface="Arial Nova Cond" panose="020B0506020202020204" pitchFamily="34" charset="0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algn="ctr"/>
            <a:r>
              <a:rPr lang="it-IT" sz="2400" dirty="0"/>
              <a:t>TRAMITE SFINGE 2020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58B735-59A3-E7CD-60D9-B639D0A57131}"/>
              </a:ext>
            </a:extLst>
          </p:cNvPr>
          <p:cNvSpPr txBox="1"/>
          <p:nvPr/>
        </p:nvSpPr>
        <p:spPr>
          <a:xfrm>
            <a:off x="3532512" y="1033220"/>
            <a:ext cx="5477392" cy="471924"/>
          </a:xfrm>
          <a:prstGeom prst="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 defTabSz="825500">
              <a:defRPr sz="2400" b="1">
                <a:solidFill>
                  <a:srgbClr val="FF0000"/>
                </a:solidFill>
                <a:latin typeface="Arial Nova Cond" panose="020B0506020202020204" pitchFamily="34" charset="0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r>
              <a:rPr lang="it-IT" dirty="0"/>
              <a:t>ENTRO E NON OLTRE IL 31 MARZO 2025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6E4553F-F4BE-3019-4158-6C498390ADD5}"/>
              </a:ext>
            </a:extLst>
          </p:cNvPr>
          <p:cNvSpPr txBox="1"/>
          <p:nvPr/>
        </p:nvSpPr>
        <p:spPr>
          <a:xfrm>
            <a:off x="9620292" y="911173"/>
            <a:ext cx="2143039" cy="10720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just" defTabSz="825500">
              <a:lnSpc>
                <a:spcPct val="150000"/>
              </a:lnSpc>
              <a:defRPr sz="1600" b="1">
                <a:latin typeface="Helvetica Neue Medium"/>
              </a:defRPr>
            </a:lvl1pPr>
            <a:lvl2pPr>
              <a:defRPr>
                <a:solidFill>
                  <a:srgbClr val="5E5E5E"/>
                </a:solidFill>
              </a:defRPr>
            </a:lvl2pPr>
            <a:lvl3pPr>
              <a:defRPr>
                <a:solidFill>
                  <a:srgbClr val="5E5E5E"/>
                </a:solidFill>
              </a:defRPr>
            </a:lvl3pPr>
            <a:lvl4pPr>
              <a:defRPr>
                <a:solidFill>
                  <a:srgbClr val="5E5E5E"/>
                </a:solidFill>
              </a:defRPr>
            </a:lvl4pPr>
            <a:lvl5pPr>
              <a:defRPr>
                <a:solidFill>
                  <a:srgbClr val="5E5E5E"/>
                </a:solidFill>
              </a:defRPr>
            </a:lvl5pPr>
            <a:lvl6pPr>
              <a:defRPr>
                <a:solidFill>
                  <a:srgbClr val="5E5E5E"/>
                </a:solidFill>
              </a:defRPr>
            </a:lvl6pPr>
            <a:lvl7pPr>
              <a:defRPr>
                <a:solidFill>
                  <a:srgbClr val="5E5E5E"/>
                </a:solidFill>
              </a:defRPr>
            </a:lvl7pPr>
            <a:lvl8pPr>
              <a:defRPr>
                <a:solidFill>
                  <a:srgbClr val="5E5E5E"/>
                </a:solidFill>
              </a:defRPr>
            </a:lvl8pPr>
            <a:lvl9pPr>
              <a:defRPr>
                <a:solidFill>
                  <a:srgbClr val="5E5E5E"/>
                </a:solidFill>
              </a:defRPr>
            </a:lvl9pPr>
          </a:lstStyle>
          <a:p>
            <a:pPr algn="ctr"/>
            <a:r>
              <a:rPr lang="it-IT" sz="1400" dirty="0">
                <a:solidFill>
                  <a:srgbClr val="C00000"/>
                </a:solidFill>
                <a:sym typeface="Helvetica Neue"/>
              </a:rPr>
              <a:t>MANUALE PER LA RENDICONTAZIONE PUBBLICATO SUL SITO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C1B74DF-9016-336F-B1C0-500ACF77F85B}"/>
              </a:ext>
            </a:extLst>
          </p:cNvPr>
          <p:cNvSpPr txBox="1"/>
          <p:nvPr/>
        </p:nvSpPr>
        <p:spPr>
          <a:xfrm>
            <a:off x="3455753" y="1729597"/>
            <a:ext cx="4355377" cy="656590"/>
          </a:xfrm>
          <a:prstGeom prst="rect">
            <a:avLst/>
          </a:prstGeom>
          <a:solidFill>
            <a:srgbClr val="F90713"/>
          </a:solidFill>
          <a:ln w="12700" cap="flat">
            <a:solidFill>
              <a:srgbClr val="5E5E5E"/>
            </a:solidFill>
            <a:miter lim="400000"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4400" b="1">
                <a:solidFill>
                  <a:srgbClr val="FFFFFF"/>
                </a:solidFill>
                <a:latin typeface="Helvetica Neue Medium"/>
              </a:defRPr>
            </a:lvl1pPr>
          </a:lstStyle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sym typeface="Helvetica Neue"/>
              </a:rPr>
              <a:t>DICHIARAZIONE SOSTITUTIVA DI ATTO DI NOTORIETA’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10A4C08-34F8-0FC8-D3A3-36E950517409}"/>
              </a:ext>
            </a:extLst>
          </p:cNvPr>
          <p:cNvSpPr txBox="1"/>
          <p:nvPr/>
        </p:nvSpPr>
        <p:spPr>
          <a:xfrm>
            <a:off x="255825" y="2743118"/>
            <a:ext cx="11680349" cy="321883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4000" b="1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just" defTabSz="825500">
              <a:lnSpc>
                <a:spcPct val="150000"/>
              </a:lnSpc>
            </a:pPr>
            <a:r>
              <a:rPr lang="it-IT" sz="1500" dirty="0">
                <a:latin typeface="Arial Nova" panose="020B0504020202020204" pitchFamily="34" charset="0"/>
              </a:rPr>
              <a:t>-    </a:t>
            </a: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DOCUMENTAZIONE CONTABILE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(FATTURE E QUIETANZE)</a:t>
            </a:r>
          </a:p>
          <a:p>
            <a:pPr algn="just" defTabSz="825500">
              <a:lnSpc>
                <a:spcPct val="150000"/>
              </a:lnSpc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-    DOCUMENTAZIONE AMMINISTRATIVA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(DATI PER LA LIQUIDAZIONE)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DOCUMENTAZIONE DI PROGETTO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(ATTIVITA’ REALIZZATE)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DOCUMENTAZIONE RELATIVA ALL’ASSUNZIONE DI PERSONALE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(PER CONFERMA PREMIALITA’) 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RELAZIONE SU RECUPERO MATERIALI E DIMINUZIONE RIFIUTI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(PER CONFERMA PREMIALITA’)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INFORMAZIONI SUL RISPETTO DEL DNSH </a:t>
            </a:r>
            <a:r>
              <a:rPr lang="it-IT" sz="1500" dirty="0">
                <a:solidFill>
                  <a:srgbClr val="C00000"/>
                </a:solidFill>
                <a:latin typeface="Arial Nova" panose="020B0504020202020204" pitchFamily="34" charset="0"/>
              </a:rPr>
              <a:t>(IMPATTO PROGETTO SU: CONSUMI ENERGETICI, CONSUMO DI SUOLO, PRODUZIONE DI RIFIUTI AVVIATI E NON AVVIATI A RICICLO)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r>
              <a:rPr lang="it-IT" sz="1500" dirty="0">
                <a:solidFill>
                  <a:schemeClr val="tx1"/>
                </a:solidFill>
                <a:latin typeface="Arial Nova" panose="020B0504020202020204" pitchFamily="34" charset="0"/>
              </a:rPr>
              <a:t>QUESTIONARIO SOSTENIBILITA’</a:t>
            </a:r>
          </a:p>
          <a:p>
            <a:pPr marL="285750" indent="-285750" algn="just" defTabSz="825500">
              <a:lnSpc>
                <a:spcPct val="150000"/>
              </a:lnSpc>
              <a:buFontTx/>
              <a:buChar char="-"/>
            </a:pPr>
            <a:endParaRPr lang="it-IT" sz="1500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4570BB0-9D9C-3BDF-1DF8-C5EF1AE0ED45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2B92CF3D-41ED-7C03-F4F9-F6FDFE9C3C57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" descr="Immagine">
              <a:extLst>
                <a:ext uri="{FF2B5EF4-FFF2-40B4-BE49-F238E27FC236}">
                  <a16:creationId xmlns:a16="http://schemas.microsoft.com/office/drawing/2014/main" id="{B5804BED-67DA-B3CB-5EE1-2981858294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1FC56727-C635-20E9-6D77-833299C38A60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FC491654-07EA-FD02-B381-D23171AD325B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8" name="Immagine" descr="Immagine">
              <a:extLst>
                <a:ext uri="{FF2B5EF4-FFF2-40B4-BE49-F238E27FC236}">
                  <a16:creationId xmlns:a16="http://schemas.microsoft.com/office/drawing/2014/main" id="{669EDBC8-1384-E491-107F-56A2FF166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66932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498743" y="208788"/>
            <a:ext cx="6666789" cy="108625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ISTRUTTORIA RENDICONTAZIONE</a:t>
            </a:r>
          </a:p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 E LIQUIDAZIONE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C68A7F5-1DCF-C7F6-EB6C-6B5F2EB737B3}"/>
              </a:ext>
            </a:extLst>
          </p:cNvPr>
          <p:cNvSpPr/>
          <p:nvPr/>
        </p:nvSpPr>
        <p:spPr>
          <a:xfrm>
            <a:off x="3542293" y="1623339"/>
            <a:ext cx="4517573" cy="471924"/>
          </a:xfrm>
          <a:prstGeom prst="rect">
            <a:avLst/>
          </a:prstGeom>
          <a:solidFill>
            <a:srgbClr val="DDDDDD"/>
          </a:solidFill>
          <a:ln w="762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2400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80 GIORNI PER L’ISTRUTTORIA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9139DE35-F64A-05CA-2E06-52A66FC2AD18}"/>
              </a:ext>
            </a:extLst>
          </p:cNvPr>
          <p:cNvSpPr/>
          <p:nvPr/>
        </p:nvSpPr>
        <p:spPr>
          <a:xfrm>
            <a:off x="779526" y="2734251"/>
            <a:ext cx="2524836" cy="454025"/>
          </a:xfrm>
          <a:prstGeom prst="roundRect">
            <a:avLst/>
          </a:prstGeom>
          <a:solidFill>
            <a:srgbClr val="92D050"/>
          </a:solidFill>
          <a:ln w="12700" cap="flat">
            <a:solidFill>
              <a:schemeClr val="tx2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Nova Cond" panose="020B0506020202020204" pitchFamily="34" charset="0"/>
                <a:ea typeface="Helvetica Neue Medium"/>
                <a:cs typeface="Helvetica Neue Medium"/>
                <a:sym typeface="Helvetica Neue Medium"/>
              </a:rPr>
              <a:t>LIQUIDAZIONE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CCA71499-EABD-CB15-171F-65C33719B7F6}"/>
              </a:ext>
            </a:extLst>
          </p:cNvPr>
          <p:cNvSpPr/>
          <p:nvPr/>
        </p:nvSpPr>
        <p:spPr>
          <a:xfrm>
            <a:off x="6574498" y="2820693"/>
            <a:ext cx="5182069" cy="454025"/>
          </a:xfrm>
          <a:prstGeom prst="roundRect">
            <a:avLst/>
          </a:prstGeom>
          <a:solidFill>
            <a:srgbClr val="FF0000"/>
          </a:solidFill>
          <a:ln w="12700" cap="flat">
            <a:solidFill>
              <a:schemeClr val="tx2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hangingPunct="0"/>
            <a:r>
              <a:rPr lang="it-IT" sz="2000" b="1" dirty="0">
                <a:solidFill>
                  <a:schemeClr val="bg1"/>
                </a:solidFill>
                <a:latin typeface="Arial Nova Cond" panose="020B0506020202020204" pitchFamily="34" charset="0"/>
                <a:sym typeface="Helvetica Neue Medium"/>
              </a:rPr>
              <a:t>REVOCA TOTALE O PARZIALE DEL CONTRIBUTO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EA73C59-0DCE-1000-1F71-004214DD8D0D}"/>
              </a:ext>
            </a:extLst>
          </p:cNvPr>
          <p:cNvSpPr txBox="1"/>
          <p:nvPr/>
        </p:nvSpPr>
        <p:spPr>
          <a:xfrm>
            <a:off x="5438297" y="3540995"/>
            <a:ext cx="6318273" cy="10259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b="1"/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ctr"/>
            <a:r>
              <a:rPr lang="it-IT" sz="2000" dirty="0"/>
              <a:t>SPESA AMMESSA AL DI SOTTO DI 200.000,00 EURO </a:t>
            </a:r>
          </a:p>
          <a:p>
            <a:pPr algn="ctr"/>
            <a:r>
              <a:rPr lang="it-IT" sz="2000" dirty="0"/>
              <a:t>O AL DI SOTTO DEL 50%  DELLA SPESA APPROVATA IN FASE DI CONCESSIONE 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BDCFA79-811D-68AE-67CF-F83FD8E565E7}"/>
              </a:ext>
            </a:extLst>
          </p:cNvPr>
          <p:cNvSpPr txBox="1"/>
          <p:nvPr/>
        </p:nvSpPr>
        <p:spPr>
          <a:xfrm>
            <a:off x="5438296" y="5258677"/>
            <a:ext cx="6318271" cy="71814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it-I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defRPr sz="1600" b="1"/>
            </a:lvl1pPr>
          </a:lstStyle>
          <a:p>
            <a:r>
              <a:rPr lang="it-IT" sz="2000" dirty="0">
                <a:sym typeface="Helvetica Neue"/>
              </a:rPr>
              <a:t>PROGETTO REALIZZATO NON </a:t>
            </a:r>
          </a:p>
          <a:p>
            <a:r>
              <a:rPr lang="it-IT" sz="2000" dirty="0">
                <a:sym typeface="Helvetica Neue"/>
              </a:rPr>
              <a:t>CONFORME AL PROGETTO APPROVATO</a:t>
            </a:r>
          </a:p>
        </p:txBody>
      </p:sp>
      <p:cxnSp>
        <p:nvCxnSpPr>
          <p:cNvPr id="18" name="Connettore a gomito 17">
            <a:extLst>
              <a:ext uri="{FF2B5EF4-FFF2-40B4-BE49-F238E27FC236}">
                <a16:creationId xmlns:a16="http://schemas.microsoft.com/office/drawing/2014/main" id="{0F0386F3-D4D1-0AB4-15D3-9C8CC8380411}"/>
              </a:ext>
            </a:extLst>
          </p:cNvPr>
          <p:cNvCxnSpPr>
            <a:cxnSpLocks/>
          </p:cNvCxnSpPr>
          <p:nvPr/>
        </p:nvCxnSpPr>
        <p:spPr>
          <a:xfrm rot="5400000">
            <a:off x="3630125" y="567381"/>
            <a:ext cx="560718" cy="378119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a gomito 19">
            <a:extLst>
              <a:ext uri="{FF2B5EF4-FFF2-40B4-BE49-F238E27FC236}">
                <a16:creationId xmlns:a16="http://schemas.microsoft.com/office/drawing/2014/main" id="{6F1E666D-6C88-737B-29A3-EE94B4A078C0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 rot="16200000" flipH="1">
            <a:off x="7120591" y="775751"/>
            <a:ext cx="725430" cy="33644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a gomito 23">
            <a:extLst>
              <a:ext uri="{FF2B5EF4-FFF2-40B4-BE49-F238E27FC236}">
                <a16:creationId xmlns:a16="http://schemas.microsoft.com/office/drawing/2014/main" id="{40B32CCD-F7E9-5ABB-8B6A-C43AB8B3001E}"/>
              </a:ext>
            </a:extLst>
          </p:cNvPr>
          <p:cNvCxnSpPr>
            <a:cxnSpLocks/>
            <a:endCxn id="15" idx="1"/>
          </p:cNvCxnSpPr>
          <p:nvPr/>
        </p:nvCxnSpPr>
        <p:spPr>
          <a:xfrm rot="10800000" flipV="1">
            <a:off x="5438298" y="3049146"/>
            <a:ext cx="1136203" cy="1004810"/>
          </a:xfrm>
          <a:prstGeom prst="bentConnector3">
            <a:avLst>
              <a:gd name="adj1" fmla="val 1201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a gomito 25">
            <a:extLst>
              <a:ext uri="{FF2B5EF4-FFF2-40B4-BE49-F238E27FC236}">
                <a16:creationId xmlns:a16="http://schemas.microsoft.com/office/drawing/2014/main" id="{8F3C9910-7929-84E2-3243-CCC6DC98F2BD}"/>
              </a:ext>
            </a:extLst>
          </p:cNvPr>
          <p:cNvCxnSpPr>
            <a:cxnSpLocks/>
            <a:stCxn id="11" idx="1"/>
            <a:endCxn id="16" idx="1"/>
          </p:cNvCxnSpPr>
          <p:nvPr/>
        </p:nvCxnSpPr>
        <p:spPr>
          <a:xfrm rot="10800000" flipV="1">
            <a:off x="5438296" y="3047706"/>
            <a:ext cx="1136202" cy="2570044"/>
          </a:xfrm>
          <a:prstGeom prst="bentConnector3">
            <a:avLst>
              <a:gd name="adj1" fmla="val 1201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tangolo 36">
            <a:extLst>
              <a:ext uri="{FF2B5EF4-FFF2-40B4-BE49-F238E27FC236}">
                <a16:creationId xmlns:a16="http://schemas.microsoft.com/office/drawing/2014/main" id="{07B8D5C5-0225-7E6A-D149-2B8DE85D845E}"/>
              </a:ext>
            </a:extLst>
          </p:cNvPr>
          <p:cNvSpPr/>
          <p:nvPr/>
        </p:nvSpPr>
        <p:spPr>
          <a:xfrm>
            <a:off x="303952" y="3767629"/>
            <a:ext cx="3552702" cy="410369"/>
          </a:xfrm>
          <a:prstGeom prst="rect">
            <a:avLst/>
          </a:prstGeom>
          <a:solidFill>
            <a:srgbClr val="92D050"/>
          </a:solidFill>
          <a:ln w="12700" cap="flat">
            <a:solidFill>
              <a:schemeClr val="tx2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hangingPunct="0"/>
            <a:r>
              <a:rPr lang="it-IT" sz="2000" b="1" dirty="0">
                <a:latin typeface="Arial Nova Cond" panose="020B0506020202020204" pitchFamily="34" charset="0"/>
                <a:sym typeface="Helvetica Neue Medium"/>
              </a:rPr>
              <a:t>ENTRO I SUCCESSIVI 30 GIORNI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1FA5CF11-EB14-59AC-BD6F-2251A5E25F28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E2057970-863D-E3CE-FFB7-16DB3E68E0E8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6" name="Immagine" descr="Immagine">
              <a:extLst>
                <a:ext uri="{FF2B5EF4-FFF2-40B4-BE49-F238E27FC236}">
                  <a16:creationId xmlns:a16="http://schemas.microsoft.com/office/drawing/2014/main" id="{7827DC2D-1088-6252-81D2-99ABA3A56A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12FD47C1-5551-7185-D9F7-C99539DE6EA8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3359E761-3545-7AD1-95F5-EA61BDE57FBC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3" name="Immagine" descr="Immagine">
              <a:extLst>
                <a:ext uri="{FF2B5EF4-FFF2-40B4-BE49-F238E27FC236}">
                  <a16:creationId xmlns:a16="http://schemas.microsoft.com/office/drawing/2014/main" id="{12F87648-9917-A0E4-7F88-CAA8BD22F9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407683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94858" y="127578"/>
            <a:ext cx="6475570" cy="57785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ASPETTI IMPORTANTI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732FC63B-C4BD-E570-B379-6E53B2B080AB}"/>
              </a:ext>
            </a:extLst>
          </p:cNvPr>
          <p:cNvSpPr/>
          <p:nvPr/>
        </p:nvSpPr>
        <p:spPr>
          <a:xfrm>
            <a:off x="153210" y="1059915"/>
            <a:ext cx="2424957" cy="1066959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4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1. RICADUTA DEI PROGETTI SUI 15 AMBITI CROSS SETTORIALI S3 21/27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D70917-E4D8-B7F1-4763-497C916D2198}"/>
              </a:ext>
            </a:extLst>
          </p:cNvPr>
          <p:cNvSpPr txBox="1"/>
          <p:nvPr/>
        </p:nvSpPr>
        <p:spPr>
          <a:xfrm>
            <a:off x="2731905" y="844015"/>
            <a:ext cx="9290194" cy="1323439"/>
          </a:xfrm>
          <a:prstGeom prst="rect">
            <a:avLst/>
          </a:prstGeom>
          <a:ln>
            <a:solidFill>
              <a:srgbClr val="ED1B2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</a:rPr>
              <a:t>NELLA DOMANDA</a:t>
            </a:r>
            <a:r>
              <a:rPr lang="it-IT" sz="1600" b="1" dirty="0">
                <a:latin typeface="Arial Nova" panose="020B0504020202020204" pitchFamily="34" charset="0"/>
              </a:rPr>
              <a:t>: </a:t>
            </a:r>
            <a:r>
              <a:rPr lang="it-IT" sz="1600" dirty="0">
                <a:latin typeface="Arial Nova" panose="020B0504020202020204" pitchFamily="34" charset="0"/>
              </a:rPr>
              <a:t>DOVRANNO ESSERE INDIVIDUATI GLI AMBITI CROSS SETTORIALI PERTINENTI CON IL PROGETTO PRESENTATO</a:t>
            </a:r>
          </a:p>
          <a:p>
            <a:pPr algn="just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</a:rPr>
              <a:t>NELLA RELAZIONE PROGETTUALE</a:t>
            </a:r>
            <a:r>
              <a:rPr lang="it-IT" sz="1600" dirty="0">
                <a:solidFill>
                  <a:srgbClr val="C00000"/>
                </a:solidFill>
                <a:latin typeface="Arial Nova" panose="020B0504020202020204" pitchFamily="34" charset="0"/>
              </a:rPr>
              <a:t>:</a:t>
            </a:r>
            <a:r>
              <a:rPr lang="it-IT" sz="1600" dirty="0">
                <a:latin typeface="Arial Nova" panose="020B0504020202020204" pitchFamily="34" charset="0"/>
              </a:rPr>
              <a:t> DOVRANNO ESSERE DESCRITTE LE ATTIVITA’ CORRISPONDENTI AI DESCRITTORI RELATIVI AGLI AMBITI PERTINENTI INDIVIDUATI</a:t>
            </a:r>
          </a:p>
          <a:p>
            <a:pPr algn="just"/>
            <a:r>
              <a:rPr lang="it-IT" sz="16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504020202020204" pitchFamily="34" charset="0"/>
              </a:rPr>
              <a:t>VEDERE ALLEGATO B AL BANDO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D1A36A7B-735F-9A7D-DD6D-B8271137FE74}"/>
              </a:ext>
            </a:extLst>
          </p:cNvPr>
          <p:cNvSpPr/>
          <p:nvPr/>
        </p:nvSpPr>
        <p:spPr>
          <a:xfrm>
            <a:off x="169901" y="3172840"/>
            <a:ext cx="2424957" cy="658336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2. ASPETTI AMBIENTALI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AE7F224-B05B-E16E-A197-99B1BB435273}"/>
              </a:ext>
            </a:extLst>
          </p:cNvPr>
          <p:cNvSpPr txBox="1"/>
          <p:nvPr/>
        </p:nvSpPr>
        <p:spPr>
          <a:xfrm>
            <a:off x="2731246" y="2306041"/>
            <a:ext cx="9290194" cy="2862322"/>
          </a:xfrm>
          <a:prstGeom prst="rect">
            <a:avLst/>
          </a:prstGeom>
          <a:ln>
            <a:solidFill>
              <a:srgbClr val="ED1B2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</a:rPr>
              <a:t>I PROGETTI DEVONO ESSERE ATTENTI AGLI ASPETTI DI SOSTENIBILITA’ AMBIENTALE</a:t>
            </a:r>
            <a:r>
              <a:rPr lang="it-IT" sz="1500" b="1" dirty="0">
                <a:latin typeface="Arial Nova" panose="020B0504020202020204" pitchFamily="34" charset="0"/>
              </a:rPr>
              <a:t>, PER CUI:</a:t>
            </a:r>
          </a:p>
          <a:p>
            <a:pPr marL="285750" indent="-285750" algn="just">
              <a:buFontTx/>
              <a:buChar char="-"/>
            </a:pPr>
            <a:r>
              <a:rPr lang="it-IT" sz="1500" b="1" dirty="0">
                <a:latin typeface="Arial Nova" panose="020B0504020202020204" pitchFamily="34" charset="0"/>
              </a:rPr>
              <a:t>DEVONO CONTRIBUIRE AL RISPETTO DEL PRINCIPIO DNSH</a:t>
            </a:r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</a:rPr>
              <a:t> </a:t>
            </a:r>
          </a:p>
          <a:p>
            <a:pPr algn="just"/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</a:rPr>
              <a:t>(</a:t>
            </a:r>
            <a:r>
              <a:rPr lang="it-IT" sz="15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504020202020204" pitchFamily="34" charset="0"/>
              </a:rPr>
              <a:t>CRITERIO DI AMMISSIBILITA’ SOSTANZIALE, FLAG SU CASISTICHE RISPETTOSE EX ANTE O COMPILAZIONE DELLA SEZIONE DELLA DOMANDA)</a:t>
            </a:r>
          </a:p>
          <a:p>
            <a:pPr marL="285750" indent="-285750" algn="just">
              <a:buFontTx/>
              <a:buChar char="-"/>
            </a:pPr>
            <a:r>
              <a:rPr lang="it-IT" sz="1500" b="1" dirty="0">
                <a:latin typeface="Arial Nova" panose="020B0504020202020204" pitchFamily="34" charset="0"/>
              </a:rPr>
              <a:t>DEVONO CONTRIBUIRE ALLA NEUTRALITA’ CARBONICA E LOTTA AL CAMBIAMENTO CLIMATICO (INTRODUZIONE DI MODELLI DI GESTIONE VIRTUOSA: RIDUZIONE DEI CONSUMI ENERGETICI, USO DI MATERIALI RINNOVABILI, EFFICIENTAMENTO RISORSA IDRICA) </a:t>
            </a:r>
          </a:p>
          <a:p>
            <a:pPr algn="just"/>
            <a:r>
              <a:rPr lang="it-IT" sz="15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504020202020204" pitchFamily="34" charset="0"/>
              </a:rPr>
              <a:t>(CRITERIO DI VALUTAZIONE – TAG CLIMATICO – DESCRIZIONE NEL PROGETTO)</a:t>
            </a:r>
          </a:p>
          <a:p>
            <a:pPr marL="285750" indent="-285750" algn="just">
              <a:buFontTx/>
              <a:buChar char="-"/>
            </a:pPr>
            <a:r>
              <a:rPr lang="it-IT" sz="1500" b="1" dirty="0">
                <a:latin typeface="Arial Nova" panose="020B0504020202020204" pitchFamily="34" charset="0"/>
              </a:rPr>
              <a:t>POSSONO RICEVERE UNA MAGGIORAZIONE DI CONTRIBUTO NEL CASO PREVEDANO IL RECUPERO DI MATERIALI E LA CONSEGUENTE RIDUZIONE DEI RIFIUTI</a:t>
            </a:r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</a:rPr>
              <a:t> </a:t>
            </a:r>
          </a:p>
          <a:p>
            <a:pPr algn="just"/>
            <a:r>
              <a:rPr lang="it-IT" sz="1500" b="1" dirty="0">
                <a:solidFill>
                  <a:srgbClr val="C00000"/>
                </a:solidFill>
                <a:latin typeface="Arial Nova" panose="020B0504020202020204" pitchFamily="34" charset="0"/>
              </a:rPr>
              <a:t>(</a:t>
            </a:r>
            <a:r>
              <a:rPr lang="it-IT" sz="15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504020202020204" pitchFamily="34" charset="0"/>
              </a:rPr>
              <a:t>CRITERIO DI PREMIALITA’ – RELAZIONE ALLEGATA ALLA DOMANDA E RISULTATI IN RENDICONTAZIONE)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D084BA60-CA58-E804-D980-5873B57C932B}"/>
              </a:ext>
            </a:extLst>
          </p:cNvPr>
          <p:cNvSpPr/>
          <p:nvPr/>
        </p:nvSpPr>
        <p:spPr>
          <a:xfrm>
            <a:off x="132208" y="5460663"/>
            <a:ext cx="2424957" cy="828596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/>
            <a:r>
              <a:rPr lang="it-IT" sz="14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3. COERENZA DEL PROGETTO CON LE ATTIVITA’ DEI CLUSTER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313D389-A908-290E-10C6-16620784E423}"/>
              </a:ext>
            </a:extLst>
          </p:cNvPr>
          <p:cNvSpPr txBox="1"/>
          <p:nvPr/>
        </p:nvSpPr>
        <p:spPr>
          <a:xfrm>
            <a:off x="2731906" y="5463477"/>
            <a:ext cx="9290193" cy="830997"/>
          </a:xfrm>
          <a:prstGeom prst="rect">
            <a:avLst/>
          </a:prstGeom>
          <a:ln>
            <a:solidFill>
              <a:srgbClr val="ED1B2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1600" b="1">
                <a:solidFill>
                  <a:schemeClr val="dk1"/>
                </a:solidFill>
                <a:latin typeface="Arial Nova" panose="020B05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it-IT" dirty="0">
                <a:solidFill>
                  <a:srgbClr val="C00000"/>
                </a:solidFill>
              </a:rPr>
              <a:t>NELLA RELAZIONE PROGETTUALE: </a:t>
            </a:r>
            <a:r>
              <a:rPr lang="it-IT" dirty="0"/>
              <a:t>DOVRANNO ESSERE DESCRITTE LE ATTIVITA’ COERENTI  CON LE VALUE CHAIN DEI CLUST-ER REGIONALI</a:t>
            </a:r>
          </a:p>
          <a:p>
            <a:r>
              <a:rPr lang="it-IT" dirty="0">
                <a:solidFill>
                  <a:srgbClr val="C00000"/>
                </a:solidFill>
                <a:highlight>
                  <a:srgbClr val="FFFF00"/>
                </a:highlight>
              </a:rPr>
              <a:t>VEDERE ALLEGATO M AL BANDO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69EC32A-88B3-20D5-3203-41C1471BE528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B6B736D6-CD42-18C7-4260-379CA8417EC6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AE3803B6-5441-E400-2932-638CB2EC12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63107B66-1CB9-2767-BED4-00A71D5F9BCA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24" name="Rettangolo 23">
              <a:extLst>
                <a:ext uri="{FF2B5EF4-FFF2-40B4-BE49-F238E27FC236}">
                  <a16:creationId xmlns:a16="http://schemas.microsoft.com/office/drawing/2014/main" id="{025C2E91-6977-0716-BBF9-A4A1A6507E30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5" name="Immagine" descr="Immagine">
              <a:extLst>
                <a:ext uri="{FF2B5EF4-FFF2-40B4-BE49-F238E27FC236}">
                  <a16:creationId xmlns:a16="http://schemas.microsoft.com/office/drawing/2014/main" id="{01B294CC-9C63-306B-7C61-1A7D855C8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4365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624606" y="174041"/>
            <a:ext cx="6482685" cy="754879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1.RICADUTA SUI 15 AMBITI S3 21/27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B0EB28D-7F9C-F3AE-6EFF-3DD3E94AB756}"/>
              </a:ext>
            </a:extLst>
          </p:cNvPr>
          <p:cNvSpPr txBox="1"/>
          <p:nvPr/>
        </p:nvSpPr>
        <p:spPr>
          <a:xfrm>
            <a:off x="237687" y="1153247"/>
            <a:ext cx="11716626" cy="501675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wrap="square">
            <a:spAutoFit/>
          </a:bodyPr>
          <a:lstStyle/>
          <a:p>
            <a:pPr algn="just"/>
            <a:r>
              <a:rPr lang="it-IT" sz="2000" b="1" dirty="0"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it-IT" sz="2000" b="1" dirty="0">
                <a:latin typeface="Arial Nova" panose="020B0504020202020204" pitchFamily="34" charset="0"/>
                <a:cs typeface="Arial" panose="020B0604020202020204" pitchFamily="34" charset="0"/>
              </a:rPr>
              <a:t>Energia pulita, sicura e accessibile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it-IT" sz="2000" b="1" dirty="0" err="1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Circular</a:t>
            </a:r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Economy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Clima e Risorse Naturali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Blue </a:t>
            </a:r>
            <a:r>
              <a:rPr lang="it-IT" sz="2000" b="1" dirty="0" err="1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Growth</a:t>
            </a:r>
            <a:endParaRPr lang="it-IT" sz="2000" b="1" dirty="0">
              <a:effectLst/>
              <a:latin typeface="Arial Nova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Innovazione nei Materiali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Digitalizzazione, intelligenza artificiale, big data</a:t>
            </a:r>
          </a:p>
          <a:p>
            <a:pPr lvl="0" algn="just"/>
            <a:r>
              <a:rPr lang="it-IT" sz="2000" b="1" dirty="0"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</a:t>
            </a:r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Manufacturing 4.0 e future evoluzioni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Connettività di sistemi a terra e nello spazio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 Mobilità e motoristica sostenibile e innovativa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10. Città e comunità del futuro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11. Patrimonio territoriale e identità regionale: beni e contenuti culturali, attività creative, turismo e prodotti Made in E-R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12. Benessere della persona, nutrizione e stili di vita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13. Salute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14. Innovazione sociale e partecipazione</a:t>
            </a:r>
          </a:p>
          <a:p>
            <a:pPr lvl="0" algn="just"/>
            <a:r>
              <a:rPr lang="it-IT" sz="2000" b="1" dirty="0">
                <a:effectLst/>
                <a:latin typeface="Arial Nova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15. Inclusione e coesione sociale: educazione, lavoro, territori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3E375298-C987-867A-841E-D6FDE9C3A23C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C23CC95-6771-E979-9D57-BC39475D10A9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6" name="Immagine" descr="Immagine">
              <a:extLst>
                <a:ext uri="{FF2B5EF4-FFF2-40B4-BE49-F238E27FC236}">
                  <a16:creationId xmlns:a16="http://schemas.microsoft.com/office/drawing/2014/main" id="{62C70E17-83CF-BD8B-1E33-567F1EF2E7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03DEFA7C-42D8-422E-34B8-D3FE14D5EE03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CF8087DE-523A-60E1-2CC9-389C0A8B0233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84016217-A1D8-3CE0-4FC4-154DB4BBA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52910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55627" y="160781"/>
            <a:ext cx="6096001" cy="973953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2. RISPETTO DEL PRINCIPIO DNSH: OBIETTIVI AMBIENTALI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733C2C5-860F-559C-0B3E-E50EF3AE4926}"/>
              </a:ext>
            </a:extLst>
          </p:cNvPr>
          <p:cNvSpPr txBox="1"/>
          <p:nvPr/>
        </p:nvSpPr>
        <p:spPr>
          <a:xfrm>
            <a:off x="206284" y="1405099"/>
            <a:ext cx="11570080" cy="4189801"/>
          </a:xfrm>
          <a:prstGeom prst="rect">
            <a:avLst/>
          </a:prstGeom>
          <a:solidFill>
            <a:srgbClr val="00B050">
              <a:alpha val="14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cap="small" dirty="0">
                <a:solidFill>
                  <a:srgbClr val="000000"/>
                </a:solidFill>
                <a:latin typeface="Arial Nova" panose="020B0804020202020204" pitchFamily="34" charset="0"/>
              </a:rPr>
              <a:t>I 6 Obiettivi ambientali individuati dall’art. 9 reg. </a:t>
            </a:r>
            <a:r>
              <a:rPr lang="it-IT" sz="2000" b="1" cap="small" dirty="0" err="1">
                <a:solidFill>
                  <a:srgbClr val="000000"/>
                </a:solidFill>
                <a:latin typeface="Arial Nova" panose="020B0804020202020204" pitchFamily="34" charset="0"/>
              </a:rPr>
              <a:t>ue</a:t>
            </a:r>
            <a:r>
              <a:rPr lang="it-IT" sz="2000" b="1" cap="small" dirty="0">
                <a:solidFill>
                  <a:srgbClr val="000000"/>
                </a:solidFill>
                <a:latin typeface="Arial Nova" panose="020B0804020202020204" pitchFamily="34" charset="0"/>
              </a:rPr>
              <a:t> 852/2020: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b="1" cap="small" dirty="0">
                <a:highlight>
                  <a:srgbClr val="FFFF00"/>
                </a:highlight>
                <a:latin typeface="Arial Nova" panose="020B0804020202020204" pitchFamily="34" charset="0"/>
              </a:rPr>
              <a:t>Mitigazione dei cambiamenti climatici </a:t>
            </a:r>
            <a:r>
              <a:rPr lang="it-IT" sz="2000" b="1" cap="small" dirty="0">
                <a:solidFill>
                  <a:srgbClr val="FF0000"/>
                </a:solidFill>
                <a:latin typeface="Arial Nova" panose="020B0804020202020204" pitchFamily="34" charset="0"/>
              </a:rPr>
              <a:t>(danno: significative emissioni di gas serra)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b="1" cap="small" dirty="0">
                <a:highlight>
                  <a:srgbClr val="FFFF00"/>
                </a:highlight>
                <a:latin typeface="Arial Nova" panose="020B0804020202020204" pitchFamily="34" charset="0"/>
              </a:rPr>
              <a:t>Adattamento ai cambiamenti climatici (</a:t>
            </a:r>
            <a:r>
              <a:rPr lang="it-IT" sz="2000" b="1" cap="small" dirty="0">
                <a:solidFill>
                  <a:srgbClr val="FF0000"/>
                </a:solidFill>
                <a:latin typeface="Arial Nova" panose="020B0804020202020204" pitchFamily="34" charset="0"/>
              </a:rPr>
              <a:t>danno: peggioramento degli effetti negativi del clima attuale e del clima futuro sulla </a:t>
            </a:r>
            <a:r>
              <a:rPr lang="it-IT" sz="2000" b="1" cap="small" dirty="0" err="1">
                <a:solidFill>
                  <a:srgbClr val="FF0000"/>
                </a:solidFill>
                <a:latin typeface="Arial Nova" panose="020B0804020202020204" pitchFamily="34" charset="0"/>
              </a:rPr>
              <a:t>attivita’</a:t>
            </a:r>
            <a:r>
              <a:rPr lang="it-IT" sz="2000" b="1" cap="small" dirty="0">
                <a:solidFill>
                  <a:srgbClr val="FF0000"/>
                </a:solidFill>
                <a:latin typeface="Arial Nova" panose="020B0804020202020204" pitchFamily="34" charset="0"/>
              </a:rPr>
              <a:t>, sulle persone, sulla natura o sugli attivi)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cap="small" dirty="0">
                <a:latin typeface="Arial Nova" panose="020B0804020202020204" pitchFamily="34" charset="0"/>
              </a:rPr>
              <a:t>Uso sostenibile e protezione delle delle risorse idriche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b="1" cap="small" dirty="0">
                <a:highlight>
                  <a:srgbClr val="FFFF00"/>
                </a:highlight>
                <a:latin typeface="Arial Nova" panose="020B0804020202020204" pitchFamily="34" charset="0"/>
              </a:rPr>
              <a:t>Economia circolare </a:t>
            </a:r>
            <a:r>
              <a:rPr lang="it-IT" sz="2000" b="1" cap="small" dirty="0">
                <a:solidFill>
                  <a:srgbClr val="FF0000"/>
                </a:solidFill>
                <a:latin typeface="Arial Nova" panose="020B0804020202020204" pitchFamily="34" charset="0"/>
              </a:rPr>
              <a:t>(danno: significative inefficienze nell’utilizzo di materiali recuperati o riciclati, incremento nell’uso di risorse naturali, incremento di rifiuti)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cap="small" dirty="0">
                <a:latin typeface="Arial Nova" panose="020B0804020202020204" pitchFamily="34" charset="0"/>
              </a:rPr>
              <a:t>Prevenzione e riduzione dell’inquinamento nell’aria, acqua e suolo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it-IT" sz="2000" cap="small" dirty="0">
                <a:latin typeface="Arial Nova" panose="020B0804020202020204" pitchFamily="34" charset="0"/>
              </a:rPr>
              <a:t>Protezione e ripristino della </a:t>
            </a:r>
            <a:r>
              <a:rPr lang="it-IT" sz="2000" cap="small" dirty="0" err="1">
                <a:latin typeface="Arial Nova" panose="020B0804020202020204" pitchFamily="34" charset="0"/>
              </a:rPr>
              <a:t>biodiversita’</a:t>
            </a:r>
            <a:endParaRPr lang="it-IT" sz="2000" cap="small" dirty="0">
              <a:latin typeface="Arial Nova" panose="020B0804020202020204" pitchFamily="34" charset="0"/>
            </a:endParaRP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D7C57A2-2C14-017E-3454-9080CABF8072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072D19CC-02DA-091A-D453-F7CEA00C7D1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A77BB99D-CA3E-6A91-F1B9-01129E193B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76B500F9-FAB8-57A5-9EBD-308DB79B4A83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3155D9F7-3FC3-3D85-C9AB-323FE6336EA3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1" name="Immagine" descr="Immagine">
              <a:extLst>
                <a:ext uri="{FF2B5EF4-FFF2-40B4-BE49-F238E27FC236}">
                  <a16:creationId xmlns:a16="http://schemas.microsoft.com/office/drawing/2014/main" id="{DE8F9772-894F-9669-1493-2F858B4AAA6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24245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656740" y="222898"/>
            <a:ext cx="6096001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</a:rPr>
              <a:t>BENEFICIARI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FECF593-BE31-39F9-9E36-8F6FC7967BC9}"/>
              </a:ext>
            </a:extLst>
          </p:cNvPr>
          <p:cNvSpPr txBox="1"/>
          <p:nvPr/>
        </p:nvSpPr>
        <p:spPr>
          <a:xfrm>
            <a:off x="579198" y="1081511"/>
            <a:ext cx="8588591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latin typeface="Arial Nova Cond" panose="020B0506020202020204" pitchFamily="34" charset="0"/>
              </a:rPr>
              <a:t>SOGGETTI PRIVATI, CON QUALSIASI FORMA GIURIDICA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92AD9236-A95C-285F-1C62-23B9DDEF42E9}"/>
              </a:ext>
            </a:extLst>
          </p:cNvPr>
          <p:cNvSpPr/>
          <p:nvPr/>
        </p:nvSpPr>
        <p:spPr>
          <a:xfrm>
            <a:off x="157468" y="1919972"/>
            <a:ext cx="202495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atin typeface="Arial Nova Cond" panose="020B0506020202020204" pitchFamily="34" charset="0"/>
              </a:rPr>
              <a:t>GESTORI 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3BE011C-861A-6B43-1A48-6AA7D74F9979}"/>
              </a:ext>
            </a:extLst>
          </p:cNvPr>
          <p:cNvSpPr txBox="1"/>
          <p:nvPr/>
        </p:nvSpPr>
        <p:spPr>
          <a:xfrm>
            <a:off x="2382427" y="1822108"/>
            <a:ext cx="92078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180340" algn="l"/>
              </a:tabLst>
            </a:pP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che, </a:t>
            </a:r>
            <a:r>
              <a:rPr lang="it-IT" sz="20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al momento della domanda, </a:t>
            </a: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esercitino - con regolare autorizzazione o altro titolo riconosciuto dall’ordinamento giuridico - una delle attività ricettive previste nel bando in immobili o aree di loro proprietà (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GESTORE PROPRIETARIO</a:t>
            </a: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) o di proprietà di terzi (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GESTORE NON PROPRIETARIO</a:t>
            </a: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)</a:t>
            </a:r>
            <a:endParaRPr lang="it-IT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0C8DCFEB-C6BA-9D36-679B-7F8DD12BBFE7}"/>
              </a:ext>
            </a:extLst>
          </p:cNvPr>
          <p:cNvSpPr/>
          <p:nvPr/>
        </p:nvSpPr>
        <p:spPr>
          <a:xfrm>
            <a:off x="157468" y="4170206"/>
            <a:ext cx="2024958" cy="11704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latin typeface="Arial Nova Cond" panose="020B0506020202020204" pitchFamily="34" charset="0"/>
              </a:rPr>
              <a:t>PROPRIETARI NON GESTORI 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B3F2A4C-021B-7DC8-1A27-4CCE7268DC79}"/>
              </a:ext>
            </a:extLst>
          </p:cNvPr>
          <p:cNvSpPr txBox="1"/>
          <p:nvPr/>
        </p:nvSpPr>
        <p:spPr>
          <a:xfrm>
            <a:off x="2382427" y="3170372"/>
            <a:ext cx="934343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180340" algn="l"/>
              </a:tabLst>
            </a:pP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che, </a:t>
            </a:r>
            <a:r>
              <a:rPr lang="it-IT" sz="20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al momento della domanda, sono proprietari delle strutture:</a:t>
            </a:r>
            <a:endParaRPr lang="it-IT" sz="2000" dirty="0">
              <a:effectLst/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nelle quali sono svolte, in virtù di un contratto regolarmente registrato o altro titolo giuridico riconosciuto dall’ordinamento, le attività ricettive previste nel bando </a:t>
            </a:r>
            <a:r>
              <a:rPr lang="it-IT" sz="2000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(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ATTIVITA’ IN ESSERE AL MOMENTO DELLA DOMANDA ANCHE SE MOMENTANEAMENTE SOSPESA PER LAVORI)</a:t>
            </a:r>
            <a:endParaRPr lang="it-IT" sz="2000" dirty="0">
              <a:effectLst/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destinate all’esercizio di una delle attività indicate nella precedente lettera a) e che intendono affittare o dare in disponibilità a imprese o soggetti terzi 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(ATTIVITA’ NON IN ESSERE AL MOMENTO DELLA DOMANDA)</a:t>
            </a:r>
            <a:r>
              <a:rPr lang="it-IT" sz="2000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 </a:t>
            </a:r>
            <a:r>
              <a:rPr lang="it-IT" sz="20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(in tale ultimo caso, al momento della rendicontazione l’attività dovrà essere effettivamente gestita ed aperta al pubblico)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B2BEA96-E9B3-98F9-1ADE-E8EED9C94FE0}"/>
              </a:ext>
            </a:extLst>
          </p:cNvPr>
          <p:cNvSpPr txBox="1"/>
          <p:nvPr/>
        </p:nvSpPr>
        <p:spPr>
          <a:xfrm>
            <a:off x="9582837" y="793820"/>
            <a:ext cx="2349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7030A0"/>
                </a:solidFill>
                <a:latin typeface="Arial Nova Cond" panose="020B0506020202020204" pitchFamily="34" charset="0"/>
              </a:rPr>
              <a:t>No pesca e acquacultura</a:t>
            </a:r>
          </a:p>
          <a:p>
            <a:pPr algn="ctr"/>
            <a:r>
              <a:rPr lang="it-IT" sz="1600" b="1" dirty="0">
                <a:solidFill>
                  <a:srgbClr val="7030A0"/>
                </a:solidFill>
                <a:latin typeface="Arial Nova Cond" panose="020B0506020202020204" pitchFamily="34" charset="0"/>
              </a:rPr>
              <a:t>e produzione primaria prodotti agricoli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903C869D-24D1-F3D9-22C6-2FA0F708D39B}"/>
              </a:ext>
            </a:extLst>
          </p:cNvPr>
          <p:cNvGrpSpPr/>
          <p:nvPr/>
        </p:nvGrpSpPr>
        <p:grpSpPr>
          <a:xfrm>
            <a:off x="0" y="25778"/>
            <a:ext cx="2265528" cy="970625"/>
            <a:chOff x="873847" y="190585"/>
            <a:chExt cx="2265528" cy="970625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8B811813-85F1-E64B-4CA8-10718B078E8C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438394F6-13D3-624C-3D1C-13DEB773D5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8E4DD787-D6CC-AC78-CC12-BEC88D6D3268}"/>
              </a:ext>
            </a:extLst>
          </p:cNvPr>
          <p:cNvGrpSpPr/>
          <p:nvPr/>
        </p:nvGrpSpPr>
        <p:grpSpPr>
          <a:xfrm>
            <a:off x="7686948" y="6229842"/>
            <a:ext cx="4505052" cy="635741"/>
            <a:chOff x="7686948" y="6229842"/>
            <a:chExt cx="4505052" cy="635741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32F3B1A9-04B8-F8CA-5726-B19F253EEF46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" descr="Immagine">
              <a:extLst>
                <a:ext uri="{FF2B5EF4-FFF2-40B4-BE49-F238E27FC236}">
                  <a16:creationId xmlns:a16="http://schemas.microsoft.com/office/drawing/2014/main" id="{5760C4F1-F31A-E594-870C-367EF715D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537077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D41115F-CA07-6B44-705A-F67389B02D69}"/>
              </a:ext>
            </a:extLst>
          </p:cNvPr>
          <p:cNvSpPr txBox="1"/>
          <p:nvPr/>
        </p:nvSpPr>
        <p:spPr>
          <a:xfrm>
            <a:off x="241887" y="1121526"/>
            <a:ext cx="11750415" cy="5201424"/>
          </a:xfrm>
          <a:prstGeom prst="rect">
            <a:avLst/>
          </a:prstGeom>
          <a:solidFill>
            <a:srgbClr val="FFFF00">
              <a:alpha val="14000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2800" b="1" cap="small" dirty="0">
                <a:solidFill>
                  <a:srgbClr val="000000"/>
                </a:solidFill>
                <a:latin typeface="Arial Nova Cond" panose="020B0506020202020204" pitchFamily="34" charset="0"/>
              </a:rPr>
              <a:t>Si ritiene che il requisito sia assolto ex ante:</a:t>
            </a:r>
          </a:p>
          <a:p>
            <a:pPr algn="just"/>
            <a:r>
              <a:rPr lang="it-IT" sz="2000" b="1" dirty="0">
                <a:latin typeface="Arial Nova Cond" panose="020B0506020202020204" pitchFamily="34" charset="0"/>
              </a:rPr>
              <a:t>a</a:t>
            </a:r>
            <a:r>
              <a:rPr lang="it-IT" sz="2200" b="1" dirty="0">
                <a:latin typeface="Arial Nova Cond" panose="020B0506020202020204" pitchFamily="34" charset="0"/>
              </a:rPr>
              <a:t>) </a:t>
            </a:r>
            <a:r>
              <a:rPr lang="it-IT" sz="2200" b="1" u="sng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riferimento alle spese per opere edili, murarie e impiantistiche, finalizzate anche all’efficientamento energetico e idrico</a:t>
            </a:r>
            <a:r>
              <a:rPr lang="it-IT" sz="2200" b="1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it-IT" sz="22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it-IT" sz="22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200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tali opere sono realizzate da soggetti in possesso di Sistemi di Gestione Ambientale;</a:t>
            </a:r>
          </a:p>
          <a:p>
            <a:pPr marL="171450" indent="-171450" algn="just">
              <a:buFontTx/>
              <a:buChar char="-"/>
            </a:pPr>
            <a:r>
              <a:rPr lang="it-IT" sz="22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se l’attività ricettiva aderisce a protocolli specifici di gestione ambientale o best practice che  garantiscono un basso impatto ambientale, con particolare riferimento al consumo energetico e alla produzione di rifiuti (es. ISO 9001, ISO 14001, EMAS,...);</a:t>
            </a:r>
          </a:p>
          <a:p>
            <a:r>
              <a:rPr lang="it-IT" sz="2200" b="1" dirty="0">
                <a:latin typeface="Arial Nova Cond" panose="020B0506020202020204" pitchFamily="34" charset="0"/>
              </a:rPr>
              <a:t>b) </a:t>
            </a:r>
            <a:r>
              <a:rPr lang="it-IT" sz="2200" b="1" u="sng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riferimento alle spese per macchinari, attrezzature, finiture e arredi, </a:t>
            </a:r>
            <a:r>
              <a:rPr lang="it-IT" sz="22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 i beni acquistati:</a:t>
            </a:r>
            <a:endParaRPr lang="it-IT" sz="22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200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in possesso di certificazione ambientale (es. ISO 14000/Ecolabel);</a:t>
            </a: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200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se sono realizzati in applicazione di Criteri Ambientali Minimi specifici, con particolare riferimento ai criterio relativi all’attività “Fornitura, servizio di noleggio e servizio di estensione della vita utile di arredi per interni”, di cui al </a:t>
            </a:r>
            <a:r>
              <a:rPr lang="it-IT" sz="2200" u="none" strike="noStrike" dirty="0">
                <a:solidFill>
                  <a:srgbClr val="0563C1"/>
                </a:solidFill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DM 23 Giugno 2022 n. 254</a:t>
            </a:r>
            <a:r>
              <a:rPr lang="it-IT" sz="2200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G.U. n. 184 del 8 agosto 2022;</a:t>
            </a: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200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se sono corredati da certificazioni relative alla loro efficienza energetica o sono alimentati per l’80% da fonti rinnovabili, congiuntamente a criteri di sostenibilità applicati alla gestione dei rifiuti.</a:t>
            </a:r>
          </a:p>
          <a:p>
            <a:pPr algn="just"/>
            <a:endParaRPr lang="it-IT" dirty="0">
              <a:latin typeface="Arial Nova" panose="020B0804020202020204" pitchFamily="34" charset="0"/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688E1EC7-794F-0C0C-10CD-F257871DEB26}"/>
              </a:ext>
            </a:extLst>
          </p:cNvPr>
          <p:cNvSpPr/>
          <p:nvPr/>
        </p:nvSpPr>
        <p:spPr>
          <a:xfrm>
            <a:off x="2565780" y="154500"/>
            <a:ext cx="6625846" cy="81945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RISPETTO EX ANTE </a:t>
            </a:r>
          </a:p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DEL PRINCIPIO DNSH NEL BANDO</a:t>
            </a:r>
          </a:p>
        </p:txBody>
      </p:sp>
      <p:pic>
        <p:nvPicPr>
          <p:cNvPr id="8" name="Immagine 7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5344C5C9-191D-235D-AADC-0B6EF2AA9E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uppo 8">
            <a:extLst>
              <a:ext uri="{FF2B5EF4-FFF2-40B4-BE49-F238E27FC236}">
                <a16:creationId xmlns:a16="http://schemas.microsoft.com/office/drawing/2014/main" id="{BD7FD7E8-1459-B442-10C9-A6B82AE437F7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8FC2D209-F7AB-2365-E81D-D543A0302979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C8890736-04C8-09B1-19D0-A09DB3C1BF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76D2FA14-DF90-30FC-9A74-B79009FD365E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FEB7EF1-1DD7-9576-EDF2-6D89F884B8F3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6E9F1FF7-8FF3-AEF8-259C-4A057A5A2B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BA53FF32-AA3B-1726-19AB-C00AEC92286E}"/>
              </a:ext>
            </a:extLst>
          </p:cNvPr>
          <p:cNvGrpSpPr/>
          <p:nvPr/>
        </p:nvGrpSpPr>
        <p:grpSpPr>
          <a:xfrm>
            <a:off x="8238836" y="6399358"/>
            <a:ext cx="3953164" cy="450562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862ABA9F-0EC7-D9EF-9D0B-0378598F41DF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D1F0D694-7F0D-C934-479A-3B78DBFDCCE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08853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D41115F-CA07-6B44-705A-F67389B02D69}"/>
              </a:ext>
            </a:extLst>
          </p:cNvPr>
          <p:cNvSpPr txBox="1"/>
          <p:nvPr/>
        </p:nvSpPr>
        <p:spPr>
          <a:xfrm>
            <a:off x="220792" y="912027"/>
            <a:ext cx="11750415" cy="5262979"/>
          </a:xfrm>
          <a:prstGeom prst="rect">
            <a:avLst/>
          </a:prstGeom>
          <a:solidFill>
            <a:srgbClr val="FFFF00">
              <a:alpha val="14000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b="1" u="sng" cap="small" dirty="0">
                <a:solidFill>
                  <a:srgbClr val="0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it-IT" sz="1600" b="1" u="sng" cap="small" dirty="0">
                <a:solidFill>
                  <a:srgbClr val="0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it-IT" sz="2400" b="1" u="sng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riferimento all’acquisto delle dotazioni informatiche (per il solo hardware):</a:t>
            </a:r>
            <a:endParaRPr lang="it-IT" sz="24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400" b="1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qualora gli hardware acquistati siano corredati dalle seguenti certificazioni relative alla loro efficienza energetica: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it-IT" sz="24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certificazione ISO 50600;</a:t>
            </a:r>
            <a:endParaRPr lang="it-IT" sz="24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it-IT" sz="24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certificazione ISO 14001 o 14024 di tipo I;</a:t>
            </a:r>
            <a:endParaRPr lang="it-IT" sz="24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en-US" sz="24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Electronic Product Environmental Assessment Tool (EPEAT)</a:t>
            </a:r>
            <a:endParaRPr lang="it-IT" sz="24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it-IT" sz="24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ecolabel (EPA ENERGY STAR o Blauer Engel, TCO Certified o altra etichetta equivalente);</a:t>
            </a:r>
            <a:endParaRPr lang="it-IT" sz="2400" dirty="0">
              <a:effectLst/>
              <a:latin typeface="Arial Nova Cond" panose="020B0506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400" b="1" dirty="0">
                <a:effectLst/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qualora i data center realizzati/acquisiti </a:t>
            </a:r>
            <a:r>
              <a:rPr lang="it-IT" sz="2400" b="1" dirty="0">
                <a:latin typeface="Arial Nova Cond" panose="020B0506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conformi a codici di condotta, prassi, pratiche raccomandate</a:t>
            </a:r>
            <a:endParaRPr lang="it-IT" sz="2400" b="1" dirty="0">
              <a:effectLst/>
              <a:latin typeface="Arial Nova Cond" panose="020B0506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400" b="1" dirty="0">
                <a:latin typeface="Arial Nova Cond" panose="020B0506020202020204" pitchFamily="34" charset="0"/>
                <a:cs typeface="Arial" panose="020B0604020202020204" pitchFamily="34" charset="0"/>
              </a:rPr>
              <a:t>qualora i prodotti acquistati che derivino da processi di ricondizionamento/</a:t>
            </a:r>
            <a:r>
              <a:rPr lang="it-IT" sz="2400" b="1" dirty="0" err="1">
                <a:latin typeface="Arial Nova Cond" panose="020B0506020202020204" pitchFamily="34" charset="0"/>
                <a:cs typeface="Arial" panose="020B0604020202020204" pitchFamily="34" charset="0"/>
              </a:rPr>
              <a:t>ri</a:t>
            </a:r>
            <a:r>
              <a:rPr lang="it-IT" sz="2400" b="1" dirty="0">
                <a:latin typeface="Arial Nova Cond" panose="020B0506020202020204" pitchFamily="34" charset="0"/>
                <a:cs typeface="Arial" panose="020B0604020202020204" pitchFamily="34" charset="0"/>
              </a:rPr>
              <a:t>-fabbricazione presentano una delle certificazioni indicate nel bando</a:t>
            </a:r>
          </a:p>
          <a:p>
            <a:pPr marL="34290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400" b="1" dirty="0">
                <a:latin typeface="Arial Nova Cond" panose="020B0506020202020204" pitchFamily="34" charset="0"/>
                <a:cs typeface="Arial" panose="020B0604020202020204" pitchFamily="34" charset="0"/>
              </a:rPr>
              <a:t>Fornitore, produttore o richiedente iscritti nel registro nazionale dei soggetti obbligati al finanziamento dei sistemi di gestione dei RAEE (</a:t>
            </a:r>
            <a:r>
              <a:rPr lang="it-IT" sz="2400" b="0" i="1" dirty="0">
                <a:solidFill>
                  <a:srgbClr val="3A3A3A"/>
                </a:solidFill>
                <a:effectLst/>
                <a:latin typeface="Arial Nova Cond" panose="020B0506020202020204" pitchFamily="34" charset="0"/>
              </a:rPr>
              <a:t>Rifiuti da Apparecchiature Elettriche ed Elettroniche)</a:t>
            </a:r>
            <a:endParaRPr lang="it-IT" sz="2400" b="1" dirty="0">
              <a:latin typeface="Arial Nova Cond" panose="020B0506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688E1EC7-794F-0C0C-10CD-F257871DEB26}"/>
              </a:ext>
            </a:extLst>
          </p:cNvPr>
          <p:cNvSpPr/>
          <p:nvPr/>
        </p:nvSpPr>
        <p:spPr>
          <a:xfrm>
            <a:off x="2425631" y="92573"/>
            <a:ext cx="6625846" cy="81945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accent5">
                    <a:lumMod val="50000"/>
                  </a:schemeClr>
                </a:solidFill>
              </a:rPr>
              <a:t>RISPETTO EX ANTE DEL  PRINCIPIO DNSH NEL BANDO</a:t>
            </a:r>
          </a:p>
        </p:txBody>
      </p:sp>
      <p:pic>
        <p:nvPicPr>
          <p:cNvPr id="8" name="Immagine 7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5344C5C9-191D-235D-AADC-0B6EF2AA9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6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uppo 8">
            <a:extLst>
              <a:ext uri="{FF2B5EF4-FFF2-40B4-BE49-F238E27FC236}">
                <a16:creationId xmlns:a16="http://schemas.microsoft.com/office/drawing/2014/main" id="{E4B583F5-CF35-5C3B-8D15-E6CD9A4DC468}"/>
              </a:ext>
            </a:extLst>
          </p:cNvPr>
          <p:cNvGrpSpPr/>
          <p:nvPr/>
        </p:nvGrpSpPr>
        <p:grpSpPr>
          <a:xfrm>
            <a:off x="0" y="-9027"/>
            <a:ext cx="2151424" cy="819454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656615B8-8758-C5D3-99BB-91F646518A8E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88BA7B9F-2CE5-0D91-B968-0A5D500E6D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A3E30B70-348C-ECA5-6EC4-A48623FE0BAF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18FAC42C-8D2B-6DF9-8D77-D173220BEF05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351CA499-330E-1D37-4A1B-3A621D9C9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472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D41115F-CA07-6B44-705A-F67389B02D69}"/>
              </a:ext>
            </a:extLst>
          </p:cNvPr>
          <p:cNvSpPr txBox="1"/>
          <p:nvPr/>
        </p:nvSpPr>
        <p:spPr>
          <a:xfrm>
            <a:off x="0" y="1233950"/>
            <a:ext cx="11750415" cy="4524315"/>
          </a:xfrm>
          <a:prstGeom prst="rect">
            <a:avLst/>
          </a:prstGeom>
          <a:solidFill>
            <a:srgbClr val="FFFF00">
              <a:alpha val="14000"/>
            </a:srgbClr>
          </a:solidFill>
        </p:spPr>
        <p:txBody>
          <a:bodyPr wrap="square" rtlCol="0">
            <a:spAutoFit/>
          </a:bodyPr>
          <a:lstStyle/>
          <a:p>
            <a:pPr lvl="1" algn="just">
              <a:tabLst>
                <a:tab pos="270510" algn="l"/>
              </a:tabLst>
            </a:pPr>
            <a:r>
              <a:rPr lang="it-IT" sz="3200" b="1" cap="small" dirty="0">
                <a:solidFill>
                  <a:srgbClr val="000000"/>
                </a:solidFill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</a:t>
            </a:r>
            <a:r>
              <a:rPr lang="it-IT" sz="3200" b="1" cap="small" dirty="0">
                <a:solidFill>
                  <a:srgbClr val="000000"/>
                </a:solidFill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it-IT" sz="3200" b="1" u="sng" dirty="0">
                <a:latin typeface="Arial Nova Cond" panose="020B0506020202020204" pitchFamily="34" charset="0"/>
                <a:cs typeface="Arial" panose="020B0604020202020204" pitchFamily="34" charset="0"/>
              </a:rPr>
              <a:t>Acquisto  di dotazioni informatiche </a:t>
            </a:r>
            <a:r>
              <a:rPr lang="it-IT" sz="3200" dirty="0">
                <a:latin typeface="Arial Nova Cond" panose="020B0506020202020204" pitchFamily="34" charset="0"/>
                <a:cs typeface="Arial" panose="020B0604020202020204" pitchFamily="34" charset="0"/>
              </a:rPr>
              <a:t>(relativamente a software e relative licenze d’uso, servizi di cloud computing)</a:t>
            </a:r>
          </a:p>
          <a:p>
            <a:pPr lvl="1" algn="just">
              <a:tabLst>
                <a:tab pos="270510" algn="l"/>
              </a:tabLst>
            </a:pPr>
            <a:r>
              <a:rPr lang="it-IT" sz="3200" b="1" cap="small" dirty="0">
                <a:solidFill>
                  <a:srgbClr val="000000"/>
                </a:solidFill>
                <a:latin typeface="Arial Nova Cond" panose="020B0506020202020204" pitchFamily="34" charset="0"/>
                <a:cs typeface="Arial" panose="020B0604020202020204" pitchFamily="34" charset="0"/>
              </a:rPr>
              <a:t>E) </a:t>
            </a:r>
            <a:r>
              <a:rPr lang="it-IT" sz="3200" b="1" u="sng" dirty="0">
                <a:latin typeface="Arial Nova Cond" panose="020B0506020202020204" pitchFamily="34" charset="0"/>
                <a:cs typeface="Arial" panose="020B0604020202020204" pitchFamily="34" charset="0"/>
              </a:rPr>
              <a:t>acquisizione di servizi di consulenza specializzata relativa agli interventi di digitalizzazione e di sostenibilità ambientale eventualmente previsti nel progetto e/o finalizzata all’acquisizione di certificazioni</a:t>
            </a:r>
          </a:p>
          <a:p>
            <a:pPr lvl="1" algn="just">
              <a:tabLst>
                <a:tab pos="270510" algn="l"/>
              </a:tabLst>
            </a:pPr>
            <a:r>
              <a:rPr lang="it-IT" sz="3200" b="1" cap="small" dirty="0">
                <a:solidFill>
                  <a:srgbClr val="000000"/>
                </a:solidFill>
                <a:latin typeface="Arial Nova Cond" panose="020B0506020202020204" pitchFamily="34" charset="0"/>
                <a:cs typeface="Arial" panose="020B0604020202020204" pitchFamily="34" charset="0"/>
              </a:rPr>
              <a:t>F) </a:t>
            </a:r>
            <a:r>
              <a:rPr lang="it-IT" sz="3200" b="1" u="sng" dirty="0">
                <a:latin typeface="Arial Nova Cond" panose="020B0506020202020204" pitchFamily="34" charset="0"/>
                <a:cs typeface="Arial" panose="020B0604020202020204" pitchFamily="34" charset="0"/>
              </a:rPr>
              <a:t>acquisizione di consulenze tecniche connesse alle opere edili, murarie e impiantistiche </a:t>
            </a:r>
            <a:r>
              <a:rPr lang="it-IT" sz="3200" dirty="0">
                <a:effectLst/>
                <a:latin typeface="Arial Nova Cond" panose="020B0506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(progettazione, direzione lavori)</a:t>
            </a:r>
          </a:p>
          <a:p>
            <a:pPr lvl="1" algn="just">
              <a:tabLst>
                <a:tab pos="270510" algn="l"/>
              </a:tabLst>
            </a:pPr>
            <a:r>
              <a:rPr lang="it-IT" sz="3200" b="1" cap="small" dirty="0">
                <a:solidFill>
                  <a:srgbClr val="000000"/>
                </a:solidFill>
                <a:latin typeface="Arial Nova Cond" panose="020B0506020202020204" pitchFamily="34" charset="0"/>
                <a:cs typeface="Arial" panose="020B0604020202020204" pitchFamily="34" charset="0"/>
              </a:rPr>
              <a:t>G) </a:t>
            </a:r>
            <a:r>
              <a:rPr lang="it-IT" sz="3200" b="1" u="sng" dirty="0">
                <a:latin typeface="Arial Nova Cond" panose="020B0506020202020204" pitchFamily="34" charset="0"/>
                <a:cs typeface="Arial" panose="020B0604020202020204" pitchFamily="34" charset="0"/>
              </a:rPr>
              <a:t>costi generali per la definizione e gestione del progetto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688E1EC7-794F-0C0C-10CD-F257871DEB26}"/>
              </a:ext>
            </a:extLst>
          </p:cNvPr>
          <p:cNvSpPr/>
          <p:nvPr/>
        </p:nvSpPr>
        <p:spPr>
          <a:xfrm>
            <a:off x="2565780" y="154500"/>
            <a:ext cx="6625846" cy="819454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RISPETTO EX ANTE </a:t>
            </a:r>
          </a:p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DEL PRINCIPIO DNSH NEL BANDO</a:t>
            </a:r>
          </a:p>
        </p:txBody>
      </p:sp>
      <p:pic>
        <p:nvPicPr>
          <p:cNvPr id="8" name="Immagine 7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5344C5C9-191D-235D-AADC-0B6EF2AA9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uppo 8">
            <a:extLst>
              <a:ext uri="{FF2B5EF4-FFF2-40B4-BE49-F238E27FC236}">
                <a16:creationId xmlns:a16="http://schemas.microsoft.com/office/drawing/2014/main" id="{B2892BEE-9786-9005-A68D-E462E85A8C18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1F0EBC7B-1E4D-548C-6EAC-AF70C102C0C6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486328B5-2EE0-6DC1-C105-A09498572D3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7B3C3A4F-CA0F-2BBC-51C7-948F4548B501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920D8CCF-8CCF-EF56-ADF7-16E647E18E15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D30D8CFE-B1BC-95C3-F32C-3AE71BCA8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65780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688E1EC7-794F-0C0C-10CD-F257871DEB26}"/>
              </a:ext>
            </a:extLst>
          </p:cNvPr>
          <p:cNvSpPr/>
          <p:nvPr/>
        </p:nvSpPr>
        <p:spPr>
          <a:xfrm>
            <a:off x="2565779" y="75233"/>
            <a:ext cx="6518844" cy="81945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RISPETTO DEL PRINCIPIO DNSH</a:t>
            </a:r>
          </a:p>
        </p:txBody>
      </p:sp>
      <p:pic>
        <p:nvPicPr>
          <p:cNvPr id="8" name="Immagine 7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5344C5C9-191D-235D-AADC-0B6EF2AA9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F40B9F-F4ED-F7DA-0664-4D7A5D120A86}"/>
              </a:ext>
            </a:extLst>
          </p:cNvPr>
          <p:cNvSpPr txBox="1"/>
          <p:nvPr/>
        </p:nvSpPr>
        <p:spPr>
          <a:xfrm>
            <a:off x="186416" y="1074898"/>
            <a:ext cx="1181916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950" b="1" dirty="0">
                <a:solidFill>
                  <a:srgbClr val="C00000"/>
                </a:solidFill>
                <a:latin typeface="Arial Nova" panose="020B0804020202020204" pitchFamily="34" charset="0"/>
              </a:rPr>
              <a:t>Nel caso in cui le spese </a:t>
            </a:r>
            <a:r>
              <a:rPr lang="it-IT" sz="2000" b="1" dirty="0">
                <a:solidFill>
                  <a:srgbClr val="C00000"/>
                </a:solidFill>
                <a:latin typeface="Arial Nova" panose="020B0804020202020204" pitchFamily="34" charset="0"/>
              </a:rPr>
              <a:t>previste</a:t>
            </a:r>
            <a:r>
              <a:rPr lang="it-IT" sz="1950" b="1" dirty="0">
                <a:solidFill>
                  <a:srgbClr val="C00000"/>
                </a:solidFill>
                <a:latin typeface="Arial Nova" panose="020B0804020202020204" pitchFamily="34" charset="0"/>
              </a:rPr>
              <a:t> non possano essere ricondotte ad una delle precedenti casistiche di esclusione ex-ante</a:t>
            </a:r>
            <a:r>
              <a:rPr lang="it-IT" sz="1950" dirty="0">
                <a:latin typeface="Arial Nova" panose="020B0804020202020204" pitchFamily="34" charset="0"/>
              </a:rPr>
              <a:t>, sarà necessario illustrare, </a:t>
            </a:r>
            <a:r>
              <a:rPr lang="it-IT" sz="1950" b="1" dirty="0">
                <a:latin typeface="Arial Nova" panose="020B0804020202020204" pitchFamily="34" charset="0"/>
              </a:rPr>
              <a:t>mediante compilazione della apposita sezione di SFINGE 2020,</a:t>
            </a:r>
            <a:r>
              <a:rPr lang="it-IT" sz="1950" dirty="0">
                <a:latin typeface="Arial Nova" panose="020B0804020202020204" pitchFamily="34" charset="0"/>
              </a:rPr>
              <a:t> se e in che misura le stesse interferiscano o meno con uno dei tre obiettivi ambientali di riferimento per il bando.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0BF9B06-4100-C901-DDF5-1E4C25062FD0}"/>
              </a:ext>
            </a:extLst>
          </p:cNvPr>
          <p:cNvSpPr txBox="1"/>
          <p:nvPr/>
        </p:nvSpPr>
        <p:spPr>
          <a:xfrm>
            <a:off x="157466" y="2324429"/>
            <a:ext cx="114231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000" b="1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 riferimento all’obiettivo </a:t>
            </a:r>
            <a:r>
              <a:rPr lang="it-IT" sz="20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lang="it-IT" sz="2000" b="1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"mitigazione dei cambiamenti climatici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it-IT" sz="2000" b="1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l’effetto sull’ambiente determinato </a:t>
            </a:r>
            <a:r>
              <a:rPr lang="it-IT" sz="2000" b="1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dall’aumento o diminuzione dei consumi elettrici </a:t>
            </a:r>
            <a:r>
              <a:rPr lang="it-IT" sz="2000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indicando i consumi energetici in </a:t>
            </a:r>
            <a:r>
              <a:rPr lang="it-IT" sz="2000" dirty="0" err="1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kw</a:t>
            </a:r>
            <a:r>
              <a:rPr lang="it-IT" sz="2000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derivanti da fonti rinnovabili e da fonti non rinnovabili (o di rete) consumati prima del progetto e stimati dopo la realizzazione del progetto;</a:t>
            </a:r>
            <a:endParaRPr lang="it-IT" sz="2000" dirty="0">
              <a:effectLst/>
              <a:latin typeface="Arial Nova" panose="020B08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98C8663-6BF7-6C5A-B2F3-A03D4A567E68}"/>
              </a:ext>
            </a:extLst>
          </p:cNvPr>
          <p:cNvSpPr txBox="1"/>
          <p:nvPr/>
        </p:nvSpPr>
        <p:spPr>
          <a:xfrm>
            <a:off x="157467" y="4951905"/>
            <a:ext cx="1142317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342900" lvl="0" indent="-342900" algn="just">
              <a:lnSpc>
                <a:spcPct val="150000"/>
              </a:lnSpc>
              <a:buFont typeface="Arial Nova Cond" panose="020B0506020202020204" pitchFamily="34" charset="0"/>
              <a:buChar char="-"/>
              <a:tabLst>
                <a:tab pos="270510" algn="l"/>
              </a:tabLst>
              <a:defRPr b="1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2000" dirty="0">
                <a:highlight>
                  <a:srgbClr val="FFFF00"/>
                </a:highlight>
              </a:rPr>
              <a:t>con riferimento alla "economia circolare compresa la prevenzione e il riciclaggio dei rifiuti"</a:t>
            </a:r>
            <a:r>
              <a:rPr lang="it-IT" sz="2000" dirty="0"/>
              <a:t>: </a:t>
            </a:r>
            <a:r>
              <a:rPr lang="it-IT" sz="2000" b="0" dirty="0">
                <a:solidFill>
                  <a:schemeClr val="tx1"/>
                </a:solidFill>
              </a:rPr>
              <a:t>in che modo, per effetto del progetto che si intende realizzare, l’attività svolta sia improntata ad una politica aziendale di differenziazione appropriata dei rifiuti </a:t>
            </a:r>
            <a:r>
              <a:rPr lang="it-IT" sz="2000" dirty="0">
                <a:solidFill>
                  <a:schemeClr val="tx1"/>
                </a:solidFill>
              </a:rPr>
              <a:t>(produzione di rifiuti e recupero materiali)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D3D338C-ADD1-16F5-09DD-4993497B5AF1}"/>
              </a:ext>
            </a:extLst>
          </p:cNvPr>
          <p:cNvSpPr txBox="1"/>
          <p:nvPr/>
        </p:nvSpPr>
        <p:spPr>
          <a:xfrm>
            <a:off x="157467" y="3761884"/>
            <a:ext cx="114231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342900" lvl="0" indent="-342900" algn="just">
              <a:lnSpc>
                <a:spcPct val="150000"/>
              </a:lnSpc>
              <a:buFont typeface="Arial Nova Cond" panose="020B0506020202020204" pitchFamily="34" charset="0"/>
              <a:buChar char="-"/>
              <a:tabLst>
                <a:tab pos="270510" algn="l"/>
              </a:tabLst>
              <a:defRPr b="1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2000" dirty="0">
                <a:highlight>
                  <a:srgbClr val="FFFF00"/>
                </a:highlight>
              </a:rPr>
              <a:t>con riferimento all’obiettivo dell’adattamento ai cambiamenti climatici "</a:t>
            </a:r>
            <a:r>
              <a:rPr lang="it-IT" sz="2000" dirty="0"/>
              <a:t>: </a:t>
            </a:r>
            <a:r>
              <a:rPr lang="it-IT" sz="2000" b="0" dirty="0">
                <a:solidFill>
                  <a:schemeClr val="tx1"/>
                </a:solidFill>
              </a:rPr>
              <a:t>in che modo si determina un </a:t>
            </a:r>
            <a:r>
              <a:rPr lang="it-IT" sz="2000" dirty="0">
                <a:solidFill>
                  <a:schemeClr val="tx1"/>
                </a:solidFill>
              </a:rPr>
              <a:t>consumo di suolo (permeabile e non permeabile) </a:t>
            </a:r>
            <a:r>
              <a:rPr lang="it-IT" sz="2000" b="0" dirty="0">
                <a:solidFill>
                  <a:schemeClr val="tx1"/>
                </a:solidFill>
              </a:rPr>
              <a:t>indicando in mq la superficie occupata prima del progetto e quella che si stima di occupare dopo la realizzazione del progetto 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3B680C5B-9969-136E-3A29-9EAB911DA1F6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62DF2963-3E57-0F57-98B4-40213DFB302D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B1A23113-CDBC-1A69-F9A6-6555A2169C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9BB58BB5-CCBF-BA08-9B06-907BB23FD178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E63106B6-CFD0-C25F-6699-38EA67D32F7A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F94B03D9-4906-BF90-2B8B-D2BF02E3C82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59138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688E1EC7-794F-0C0C-10CD-F257871DEB26}"/>
              </a:ext>
            </a:extLst>
          </p:cNvPr>
          <p:cNvSpPr/>
          <p:nvPr/>
        </p:nvSpPr>
        <p:spPr>
          <a:xfrm>
            <a:off x="2565779" y="75233"/>
            <a:ext cx="6506969" cy="81945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RISPETTO DEL PRINCIPIO DNSH</a:t>
            </a:r>
          </a:p>
        </p:txBody>
      </p:sp>
      <p:pic>
        <p:nvPicPr>
          <p:cNvPr id="8" name="Immagine 7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5344C5C9-191D-235D-AADC-0B6EF2AA9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C0BF9B06-4100-C901-DDF5-1E4C25062FD0}"/>
              </a:ext>
            </a:extLst>
          </p:cNvPr>
          <p:cNvSpPr txBox="1"/>
          <p:nvPr/>
        </p:nvSpPr>
        <p:spPr>
          <a:xfrm>
            <a:off x="241887" y="1866872"/>
            <a:ext cx="114231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Arial Nova Cond" panose="020B0506020202020204" pitchFamily="34" charset="0"/>
              <a:buChar char="-"/>
              <a:tabLst>
                <a:tab pos="270510" algn="l"/>
              </a:tabLst>
            </a:pPr>
            <a:r>
              <a:rPr lang="it-IT" sz="2000" b="1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 riferimento all’obiettivo </a:t>
            </a:r>
            <a:r>
              <a:rPr lang="it-IT" sz="2000" b="1" dirty="0">
                <a:solidFill>
                  <a:srgbClr val="C00000"/>
                </a:solidFill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lang="it-IT" sz="2000" b="1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"mitigazione dei cambiamenti climatici</a:t>
            </a:r>
            <a:r>
              <a:rPr lang="it-IT" sz="2000" b="1" dirty="0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it-IT" sz="2000" b="1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dirty="0"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l’impatto del progetto sui consumi energetici, distinguendo quelli derivanti da fonti rinnovabili e da fonti non rinnovabili di energia</a:t>
            </a:r>
            <a:endParaRPr lang="it-IT" sz="2000" dirty="0">
              <a:effectLst/>
              <a:latin typeface="Arial Nova" panose="020B08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98C8663-6BF7-6C5A-B2F3-A03D4A567E68}"/>
              </a:ext>
            </a:extLst>
          </p:cNvPr>
          <p:cNvSpPr txBox="1"/>
          <p:nvPr/>
        </p:nvSpPr>
        <p:spPr>
          <a:xfrm>
            <a:off x="107676" y="4260707"/>
            <a:ext cx="114231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342900" lvl="0" indent="-342900" algn="just">
              <a:lnSpc>
                <a:spcPct val="150000"/>
              </a:lnSpc>
              <a:buFont typeface="Arial Nova Cond" panose="020B0506020202020204" pitchFamily="34" charset="0"/>
              <a:buChar char="-"/>
              <a:tabLst>
                <a:tab pos="270510" algn="l"/>
              </a:tabLst>
              <a:defRPr b="1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2000" dirty="0">
                <a:highlight>
                  <a:srgbClr val="FFFF00"/>
                </a:highlight>
              </a:rPr>
              <a:t>con riferimento alla "economia circolare compresa la prevenzione e il riciclaggio dei rifiuti"</a:t>
            </a:r>
            <a:r>
              <a:rPr lang="it-IT" sz="2000" dirty="0"/>
              <a:t>: </a:t>
            </a:r>
            <a:r>
              <a:rPr lang="it-IT" sz="2000" b="0" dirty="0">
                <a:solidFill>
                  <a:schemeClr val="tx1"/>
                </a:solidFill>
              </a:rPr>
              <a:t>la produzione totale di rifiuti avviati a riciclo per effetto dell’operazione finanziata e la produzione totale di rifiuti non avviati a riciclo nonostante l’operazione finanziata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A8AB435-BE25-A29B-80F5-330EBB6DF694}"/>
              </a:ext>
            </a:extLst>
          </p:cNvPr>
          <p:cNvSpPr txBox="1"/>
          <p:nvPr/>
        </p:nvSpPr>
        <p:spPr>
          <a:xfrm>
            <a:off x="546190" y="1228930"/>
            <a:ext cx="1121845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Arial Nova" panose="020B0804020202020204" pitchFamily="34" charset="0"/>
              </a:rPr>
              <a:t>IN FASE DI RENDICONTAZIONE OCCORRE ILLUSTRARE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D3D338C-ADD1-16F5-09DD-4993497B5AF1}"/>
              </a:ext>
            </a:extLst>
          </p:cNvPr>
          <p:cNvSpPr txBox="1"/>
          <p:nvPr/>
        </p:nvSpPr>
        <p:spPr>
          <a:xfrm>
            <a:off x="107676" y="3022601"/>
            <a:ext cx="114231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342900" lvl="0" indent="-342900" algn="just">
              <a:lnSpc>
                <a:spcPct val="150000"/>
              </a:lnSpc>
              <a:buFont typeface="Arial Nova Cond" panose="020B0506020202020204" pitchFamily="34" charset="0"/>
              <a:buChar char="-"/>
              <a:tabLst>
                <a:tab pos="270510" algn="l"/>
              </a:tabLst>
              <a:defRPr b="1">
                <a:solidFill>
                  <a:srgbClr val="C00000"/>
                </a:solidFill>
                <a:effectLst/>
                <a:latin typeface="Arial Nova" panose="020B08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2000" dirty="0">
                <a:highlight>
                  <a:srgbClr val="FFFF00"/>
                </a:highlight>
              </a:rPr>
              <a:t>con riferimento all’obiettivo dell’adattamento ai cambiamenti climatici "</a:t>
            </a:r>
            <a:r>
              <a:rPr lang="it-IT" sz="2000" dirty="0"/>
              <a:t>: </a:t>
            </a:r>
            <a:r>
              <a:rPr lang="it-IT" sz="2000" b="0" dirty="0">
                <a:solidFill>
                  <a:schemeClr val="tx1"/>
                </a:solidFill>
              </a:rPr>
              <a:t>la variazione di consumo di suolo per effetto del progetto, distinguendo tra suolo permeabile (es. aree a verde) e quello impermeabile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B7A5C087-4F71-D1B8-4CF0-687158F6E648}"/>
              </a:ext>
            </a:extLst>
          </p:cNvPr>
          <p:cNvGrpSpPr/>
          <p:nvPr/>
        </p:nvGrpSpPr>
        <p:grpSpPr>
          <a:xfrm>
            <a:off x="0" y="-10305"/>
            <a:ext cx="2265528" cy="970625"/>
            <a:chOff x="873847" y="190585"/>
            <a:chExt cx="2265528" cy="970625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6C77D100-42A6-2602-8329-FB8EA92DD598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43EA1B57-C72F-E0F8-DB35-9BB751DEAB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42AD5375-1834-10F7-4155-4B1C74D861CD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92B9B252-BD18-12DA-025A-3B65E75BDC5A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2C578A18-DA8E-CEA0-CE59-B265F1BC2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67042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32431FE-B890-E7A0-348F-699F9D057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631376"/>
              </p:ext>
            </p:extLst>
          </p:nvPr>
        </p:nvGraphicFramePr>
        <p:xfrm>
          <a:off x="212664" y="1035964"/>
          <a:ext cx="11766672" cy="5100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4596">
                  <a:extLst>
                    <a:ext uri="{9D8B030D-6E8A-4147-A177-3AD203B41FA5}">
                      <a16:colId xmlns:a16="http://schemas.microsoft.com/office/drawing/2014/main" val="180508623"/>
                    </a:ext>
                  </a:extLst>
                </a:gridCol>
                <a:gridCol w="4941038">
                  <a:extLst>
                    <a:ext uri="{9D8B030D-6E8A-4147-A177-3AD203B41FA5}">
                      <a16:colId xmlns:a16="http://schemas.microsoft.com/office/drawing/2014/main" val="2771997891"/>
                    </a:ext>
                  </a:extLst>
                </a:gridCol>
                <a:gridCol w="4941038">
                  <a:extLst>
                    <a:ext uri="{9D8B030D-6E8A-4147-A177-3AD203B41FA5}">
                      <a16:colId xmlns:a16="http://schemas.microsoft.com/office/drawing/2014/main" val="1305186206"/>
                    </a:ext>
                  </a:extLst>
                </a:gridCol>
              </a:tblGrid>
              <a:tr h="5852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effectLst/>
                          <a:latin typeface="Arial Nova" panose="020B0504020202020204" pitchFamily="34" charset="0"/>
                        </a:rPr>
                        <a:t>CLUST-ER </a:t>
                      </a:r>
                      <a:endParaRPr lang="it-IT" sz="18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effectLst/>
                          <a:latin typeface="Arial Nova" panose="020B0504020202020204" pitchFamily="34" charset="0"/>
                        </a:rPr>
                        <a:t>ACRONIMO DELLA VALUE CHAIN</a:t>
                      </a:r>
                      <a:endParaRPr lang="it-IT" sz="18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effectLst/>
                          <a:latin typeface="Arial Nova" panose="020B0504020202020204" pitchFamily="34" charset="0"/>
                        </a:rPr>
                        <a:t>TITOLO </a:t>
                      </a:r>
                      <a:endParaRPr lang="it-IT" sz="18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494926"/>
                  </a:ext>
                </a:extLst>
              </a:tr>
              <a:tr h="215066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 AGRIFOOD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050" dirty="0">
                          <a:effectLst/>
                          <a:latin typeface="Arial Nova" panose="020B0504020202020204" pitchFamily="34" charset="0"/>
                        </a:rPr>
                        <a:t>SOSFARM </a:t>
                      </a:r>
                      <a:endParaRPr lang="it-IT" sz="1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050" dirty="0">
                          <a:effectLst/>
                          <a:latin typeface="Arial Nova" panose="020B0504020202020204" pitchFamily="34" charset="0"/>
                        </a:rPr>
                        <a:t>Agricoltura sostenibile e di precisione</a:t>
                      </a:r>
                      <a:endParaRPr lang="it-IT" sz="11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264832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INQUAN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Integrità e qualità nutrizionale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59808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PRIMPACK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Processi, Impianti, packaging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976287"/>
                  </a:ext>
                </a:extLst>
              </a:tr>
              <a:tr h="49971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SPES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Valorizzazione di Sotto Prodotti E Scarti - chimica da biomasse nel settore agrifood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37989"/>
                  </a:ext>
                </a:extLst>
              </a:tr>
              <a:tr h="24575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BUILD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GREEN2BUILD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Efficienze Energetica e Sostenibilità in Edilizia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110096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SICUCI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Sicurezza delle Costruzioni e delle Infrastrutture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552574"/>
                  </a:ext>
                </a:extLst>
              </a:tr>
              <a:tr h="51121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INNOVA-CHM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>
                          <a:effectLst/>
                          <a:latin typeface="Arial Nova" panose="020B0504020202020204" pitchFamily="34" charset="0"/>
                        </a:rPr>
                        <a:t>Innovation in Construction and Cultural Heritage Management</a:t>
                      </a:r>
                      <a:endParaRPr lang="it-IT" sz="12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712938"/>
                  </a:ext>
                </a:extLst>
              </a:tr>
              <a:tr h="3406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RIGENERA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Strumenti digitali, sociali e culturali per la Rigenerazione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025508"/>
                  </a:ext>
                </a:extLst>
              </a:tr>
              <a:tr h="245752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MECH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effectLst/>
                          <a:latin typeface="Arial Nova" panose="020B0504020202020204" pitchFamily="34" charset="0"/>
                        </a:rPr>
                        <a:t>DAAMA </a:t>
                      </a:r>
                      <a:endParaRPr lang="it-IT" sz="1200" dirty="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>
                          <a:effectLst/>
                          <a:latin typeface="Arial Nova" panose="020B0504020202020204" pitchFamily="34" charset="0"/>
                        </a:rPr>
                        <a:t>Digital and Advanced Manufacturing</a:t>
                      </a:r>
                      <a:endParaRPr lang="it-IT" sz="1200"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223988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A&amp;RER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Automazione e Robotica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694597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MOVES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Motori e veicoli sicuri, efficienti, sostenibili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04591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MAMM-ER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Materiali Avanzati per Motoristica e Meccatronica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81373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FLY.ER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Avionica e Aerospazio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169890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NAUTICAL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Nautica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328112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FLUIDPOWER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Fluidpower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318613"/>
                  </a:ext>
                </a:extLst>
              </a:tr>
              <a:tr h="24575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ERMES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Mobile 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Electrification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 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Arial Nova" panose="020B05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238" marR="222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922694"/>
                  </a:ext>
                </a:extLst>
              </a:tr>
            </a:tbl>
          </a:graphicData>
        </a:graphic>
      </p:graphicFrame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CBFB3907-C730-F3A9-F122-690FCB2A3755}"/>
              </a:ext>
            </a:extLst>
          </p:cNvPr>
          <p:cNvSpPr/>
          <p:nvPr/>
        </p:nvSpPr>
        <p:spPr>
          <a:xfrm>
            <a:off x="2565779" y="75233"/>
            <a:ext cx="6506969" cy="819455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LE PROPOSTE DELLE VALUE CHAIN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8BD35686-430E-979F-0EAB-685A8B8D9B57}"/>
              </a:ext>
            </a:extLst>
          </p:cNvPr>
          <p:cNvGrpSpPr/>
          <p:nvPr/>
        </p:nvGrpSpPr>
        <p:grpSpPr>
          <a:xfrm>
            <a:off x="28770" y="0"/>
            <a:ext cx="2265528" cy="970625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59EFC2FA-657B-CB27-B6EE-99A2AC54CCFB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55ECBFF3-AAAB-0DE3-FF82-1E462404B1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99ADE5D9-E6F5-395C-7D04-85A53D005A68}"/>
              </a:ext>
            </a:extLst>
          </p:cNvPr>
          <p:cNvGrpSpPr/>
          <p:nvPr/>
        </p:nvGrpSpPr>
        <p:grpSpPr>
          <a:xfrm>
            <a:off x="8238836" y="6407438"/>
            <a:ext cx="3953164" cy="450562"/>
            <a:chOff x="7686948" y="6229842"/>
            <a:chExt cx="4505052" cy="635741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3EC968F5-4347-73E3-05B7-B2B170DB4177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" descr="Immagine">
              <a:extLst>
                <a:ext uri="{FF2B5EF4-FFF2-40B4-BE49-F238E27FC236}">
                  <a16:creationId xmlns:a16="http://schemas.microsoft.com/office/drawing/2014/main" id="{504CDBC7-2661-CF52-E7C0-56D8B6D08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55412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A3CE546E-7291-AAA7-B67D-B2192F8DF3C3}"/>
              </a:ext>
            </a:extLst>
          </p:cNvPr>
          <p:cNvSpPr/>
          <p:nvPr/>
        </p:nvSpPr>
        <p:spPr>
          <a:xfrm>
            <a:off x="2445047" y="126659"/>
            <a:ext cx="6506969" cy="606629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LE PROPOSTE DELLE VALUE CHAIN</a:t>
            </a: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E944504E-D6FB-30C0-9363-C05F813214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711949"/>
              </p:ext>
            </p:extLst>
          </p:nvPr>
        </p:nvGraphicFramePr>
        <p:xfrm>
          <a:off x="283580" y="1049886"/>
          <a:ext cx="11412187" cy="5233047"/>
        </p:xfrm>
        <a:graphic>
          <a:graphicData uri="http://schemas.openxmlformats.org/drawingml/2006/table">
            <a:tbl>
              <a:tblPr firstRow="1" firstCol="1" bandRow="1"/>
              <a:tblGrid>
                <a:gridCol w="2167490">
                  <a:extLst>
                    <a:ext uri="{9D8B030D-6E8A-4147-A177-3AD203B41FA5}">
                      <a16:colId xmlns:a16="http://schemas.microsoft.com/office/drawing/2014/main" val="863634900"/>
                    </a:ext>
                  </a:extLst>
                </a:gridCol>
                <a:gridCol w="3757087">
                  <a:extLst>
                    <a:ext uri="{9D8B030D-6E8A-4147-A177-3AD203B41FA5}">
                      <a16:colId xmlns:a16="http://schemas.microsoft.com/office/drawing/2014/main" val="3104906580"/>
                    </a:ext>
                  </a:extLst>
                </a:gridCol>
                <a:gridCol w="5487610">
                  <a:extLst>
                    <a:ext uri="{9D8B030D-6E8A-4147-A177-3AD203B41FA5}">
                      <a16:colId xmlns:a16="http://schemas.microsoft.com/office/drawing/2014/main" val="3787698277"/>
                    </a:ext>
                  </a:extLst>
                </a:gridCol>
              </a:tblGrid>
              <a:tr h="34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800" b="1" kern="100" dirty="0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CLUST-ER 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800" b="1" kern="100" dirty="0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ACRONIMO DELLA VALUE CHAIN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800" b="1" kern="100" dirty="0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TITOLO </a:t>
                      </a:r>
                      <a:endParaRPr lang="it-IT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283578"/>
                  </a:ext>
                </a:extLst>
              </a:tr>
              <a:tr h="211400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HEALTH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BioMedTech</a:t>
                      </a:r>
                      <a:r>
                        <a:rPr lang="it-IT" sz="14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Biomedicale e protesica di nuova generazione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188546"/>
                  </a:ext>
                </a:extLst>
              </a:tr>
              <a:tr h="107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MedRER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Medicina rigenerativa e riparativa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003677"/>
                  </a:ext>
                </a:extLst>
              </a:tr>
              <a:tr h="11507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POSERR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Farmaceutica e scienze omiche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900499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SALUSTECH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Tecnologie per la vita sana, attiva e indipendente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615958"/>
                  </a:ext>
                </a:extLst>
              </a:tr>
              <a:tr h="211400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CREATE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A.D.D.I.C.T.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Advanced Design &amp; Digital Craft Technologies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359426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CULT_TECH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Technologies for tangible and intangible Cultural Heritage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582085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Fashion_ER Valley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Innovation in the Fashion industry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28305"/>
                  </a:ext>
                </a:extLst>
              </a:tr>
              <a:tr h="10194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Multimodel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Multimedia and New Business model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362185"/>
                  </a:ext>
                </a:extLst>
              </a:tr>
              <a:tr h="17517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Turismo e Riattivazione Urbana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Turismo e Riattivazione Urbana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277381"/>
                  </a:ext>
                </a:extLst>
              </a:tr>
              <a:tr h="211400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INNOVATE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SCABIS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SCAlable Big data Infrastructure for innovative Services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4128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LOGER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Logistica delle merci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15591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Intell_ITS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Intelligent IT Services 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800220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ER-IoT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Service platform for IOT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372444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CySEC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CyberSecurity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790977"/>
                  </a:ext>
                </a:extLst>
              </a:tr>
              <a:tr h="17900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GREENTECH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Low Carbon Economy_ER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Low Carbon Economy in Emilia-Romagna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206194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SASE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Sostenibilità Ambientale e Servizi Ecosistemici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88025"/>
                  </a:ext>
                </a:extLst>
              </a:tr>
              <a:tr h="21140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TOURISM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Transizione verde integrata per l’identità regionale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904"/>
                  </a:ext>
                </a:extLst>
              </a:tr>
              <a:tr h="17900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Big data e digitale per il turismo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985532"/>
                  </a:ext>
                </a:extLst>
              </a:tr>
              <a:tr h="147468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b="1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URBAN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Servizi urbani user-centric/citizen-centric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794015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Mobilità sostenibile delle persone logistica dell’ultimo miglio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205672"/>
                  </a:ext>
                </a:extLst>
              </a:tr>
              <a:tr h="10194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Città pubblica a misura di bambini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432641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tabLst>
                          <a:tab pos="457200" algn="l"/>
                        </a:tabLst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Città “aumentata” e territorio della prossimità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372262"/>
                  </a:ext>
                </a:extLst>
              </a:tr>
              <a:tr h="2114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it-IT" sz="1400" kern="10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tabLst>
                          <a:tab pos="457200" algn="l"/>
                        </a:tabLst>
                      </a:pPr>
                      <a:r>
                        <a:rPr lang="it-IT" sz="1400" kern="1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Modelli collaborativi di produzione/consumo/uso delle risorse</a:t>
                      </a:r>
                      <a:endParaRPr lang="it-IT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35" marR="298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715971"/>
                  </a:ext>
                </a:extLst>
              </a:tr>
            </a:tbl>
          </a:graphicData>
        </a:graphic>
      </p:graphicFrame>
      <p:grpSp>
        <p:nvGrpSpPr>
          <p:cNvPr id="5" name="Gruppo 4">
            <a:extLst>
              <a:ext uri="{FF2B5EF4-FFF2-40B4-BE49-F238E27FC236}">
                <a16:creationId xmlns:a16="http://schemas.microsoft.com/office/drawing/2014/main" id="{0ECFAA09-F82F-E867-E3D5-0B8A64864751}"/>
              </a:ext>
            </a:extLst>
          </p:cNvPr>
          <p:cNvGrpSpPr/>
          <p:nvPr/>
        </p:nvGrpSpPr>
        <p:grpSpPr>
          <a:xfrm>
            <a:off x="-19467" y="-2279"/>
            <a:ext cx="2013228" cy="791851"/>
            <a:chOff x="873847" y="190585"/>
            <a:chExt cx="2265528" cy="970625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FE24AD3-DA86-5130-7CEF-05C2B6ACE6A6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" name="Immagine" descr="Immagine">
              <a:extLst>
                <a:ext uri="{FF2B5EF4-FFF2-40B4-BE49-F238E27FC236}">
                  <a16:creationId xmlns:a16="http://schemas.microsoft.com/office/drawing/2014/main" id="{B9C75A3A-4A7C-6089-71F8-EE6B29CDDE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5A0C3FD4-B861-0884-BCB9-0B7EB56FD47C}"/>
              </a:ext>
            </a:extLst>
          </p:cNvPr>
          <p:cNvGrpSpPr/>
          <p:nvPr/>
        </p:nvGrpSpPr>
        <p:grpSpPr>
          <a:xfrm>
            <a:off x="8238836" y="6400510"/>
            <a:ext cx="3953164" cy="450562"/>
            <a:chOff x="7686948" y="6229842"/>
            <a:chExt cx="4505052" cy="635741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5B8AF1ED-75CD-67A5-24CF-02AEEE6BFA50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8" name="Immagine" descr="Immagine">
              <a:extLst>
                <a:ext uri="{FF2B5EF4-FFF2-40B4-BE49-F238E27FC236}">
                  <a16:creationId xmlns:a16="http://schemas.microsoft.com/office/drawing/2014/main" id="{4B04320E-8764-E1FC-EB71-6EAD13082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40794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olo capitolo">
            <a:extLst>
              <a:ext uri="{FF2B5EF4-FFF2-40B4-BE49-F238E27FC236}">
                <a16:creationId xmlns:a16="http://schemas.microsoft.com/office/drawing/2014/main" id="{B69C8FE1-0E53-4D6E-93DB-9107A8B8022B}"/>
              </a:ext>
            </a:extLst>
          </p:cNvPr>
          <p:cNvSpPr txBox="1"/>
          <p:nvPr/>
        </p:nvSpPr>
        <p:spPr>
          <a:xfrm>
            <a:off x="1851438" y="83347"/>
            <a:ext cx="7333505" cy="482183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2800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400" dirty="0"/>
              <a:t>OBBLIGHI A CARICO DEI BENEFICIARI E CONTROLLI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C8761768-BCEB-4700-AAF4-47F4DFAF0EAA}"/>
              </a:ext>
            </a:extLst>
          </p:cNvPr>
          <p:cNvSpPr/>
          <p:nvPr/>
        </p:nvSpPr>
        <p:spPr>
          <a:xfrm>
            <a:off x="3343678" y="684517"/>
            <a:ext cx="8421257" cy="363220"/>
          </a:xfrm>
          <a:prstGeom prst="roundRect">
            <a:avLst/>
          </a:prstGeom>
          <a:solidFill>
            <a:srgbClr val="FFC000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latin typeface="Helvetica Neue Medium"/>
                <a:sym typeface="Helvetica Neue Medium"/>
              </a:rPr>
              <a:t>RISPETTARE LE PRESCRIZIONE DEL BANDO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54E62064-05F8-4654-A33C-4E728AF67ECD}"/>
              </a:ext>
            </a:extLst>
          </p:cNvPr>
          <p:cNvSpPr/>
          <p:nvPr/>
        </p:nvSpPr>
        <p:spPr>
          <a:xfrm>
            <a:off x="323273" y="817176"/>
            <a:ext cx="2799937" cy="851158"/>
          </a:xfrm>
          <a:prstGeom prst="ellipse">
            <a:avLst/>
          </a:prstGeom>
          <a:solidFill>
            <a:srgbClr val="FFC000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latin typeface="Helvetica Neue Medium"/>
                <a:sym typeface="Helvetica Neue Medium"/>
              </a:rPr>
              <a:t>OBBLIGHI GENERALI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8316E96E-F438-4964-A39A-44284DA1C94A}"/>
              </a:ext>
            </a:extLst>
          </p:cNvPr>
          <p:cNvSpPr/>
          <p:nvPr/>
        </p:nvSpPr>
        <p:spPr>
          <a:xfrm>
            <a:off x="3343678" y="1142672"/>
            <a:ext cx="8421257" cy="363220"/>
          </a:xfrm>
          <a:prstGeom prst="roundRect">
            <a:avLst/>
          </a:prstGeom>
          <a:solidFill>
            <a:srgbClr val="FFC000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latin typeface="Helvetica Neue Medium"/>
                <a:sym typeface="Helvetica Neue Medium"/>
              </a:rPr>
              <a:t>COLLABORAZIONE PER GARANTIRE INFORMAZIONI E CONTROLLI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DADCE5C8-33D6-4F63-A190-00AE8886411F}"/>
              </a:ext>
            </a:extLst>
          </p:cNvPr>
          <p:cNvSpPr/>
          <p:nvPr/>
        </p:nvSpPr>
        <p:spPr>
          <a:xfrm>
            <a:off x="328481" y="2050338"/>
            <a:ext cx="2794729" cy="2019697"/>
          </a:xfrm>
          <a:prstGeom prst="ellipse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OBBLIGO STABILITA’ DELLE OPERAZIONI NEI 3 ANNI SUCCESSIVI ALLA LIQUIDAZIONE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23F19EB8-E3D0-42EE-9E86-44B294D5FF7F}"/>
              </a:ext>
            </a:extLst>
          </p:cNvPr>
          <p:cNvSpPr/>
          <p:nvPr/>
        </p:nvSpPr>
        <p:spPr>
          <a:xfrm>
            <a:off x="3343682" y="2121908"/>
            <a:ext cx="8421257" cy="363220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NON CESSARE O CHIUDERE L’ATTIVITA’ AGEVOLATA, SALVO VARIAZIONI AUTORIZZATE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597A6015-D5A8-4395-85AA-9D94A45A966F}"/>
              </a:ext>
            </a:extLst>
          </p:cNvPr>
          <p:cNvSpPr/>
          <p:nvPr/>
        </p:nvSpPr>
        <p:spPr>
          <a:xfrm>
            <a:off x="3343681" y="2593912"/>
            <a:ext cx="8421257" cy="363220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NON CEDERE A TERZI L’ATTIVITA’ O I BENI AGEVOLATI, SALVO VARIAZIONI AUTORIZZATE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A69C074C-270B-43B8-B9AE-920943C09C80}"/>
              </a:ext>
            </a:extLst>
          </p:cNvPr>
          <p:cNvSpPr/>
          <p:nvPr/>
        </p:nvSpPr>
        <p:spPr>
          <a:xfrm>
            <a:off x="3343680" y="3108113"/>
            <a:ext cx="8421257" cy="363220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NON RILOCALIZZARE L’ATTIVITA’ AL DI FUORI DELLA REGIONE</a:t>
            </a: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66FB66AB-395E-4E0E-8846-75C6C146FB43}"/>
              </a:ext>
            </a:extLst>
          </p:cNvPr>
          <p:cNvSpPr/>
          <p:nvPr/>
        </p:nvSpPr>
        <p:spPr>
          <a:xfrm>
            <a:off x="3343678" y="1605001"/>
            <a:ext cx="8421257" cy="363220"/>
          </a:xfrm>
          <a:prstGeom prst="roundRect">
            <a:avLst/>
          </a:prstGeom>
          <a:solidFill>
            <a:srgbClr val="FFC000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latin typeface="Helvetica Neue Medium"/>
                <a:sym typeface="Helvetica Neue Medium"/>
              </a:rPr>
              <a:t>COMPILAZIONE QUESTIONARIO SOSTENIBILITA’</a:t>
            </a:r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152E9A29-1112-4473-A36F-5591B04E2A28}"/>
              </a:ext>
            </a:extLst>
          </p:cNvPr>
          <p:cNvSpPr/>
          <p:nvPr/>
        </p:nvSpPr>
        <p:spPr>
          <a:xfrm>
            <a:off x="507720" y="5693407"/>
            <a:ext cx="2384542" cy="461645"/>
          </a:xfrm>
          <a:prstGeom prst="ellipse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b="1" dirty="0">
                <a:solidFill>
                  <a:srgbClr val="F90713"/>
                </a:solidFill>
                <a:latin typeface="Arial Nova" panose="020B0504020202020204" pitchFamily="34" charset="0"/>
                <a:sym typeface="Helvetica Neue Medium"/>
              </a:rPr>
              <a:t>CONTROLLI</a:t>
            </a:r>
          </a:p>
        </p:txBody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9F6A43A8-2436-4160-9538-EEBB7EC1D300}"/>
              </a:ext>
            </a:extLst>
          </p:cNvPr>
          <p:cNvSpPr/>
          <p:nvPr/>
        </p:nvSpPr>
        <p:spPr>
          <a:xfrm>
            <a:off x="3343678" y="5071389"/>
            <a:ext cx="8421257" cy="363220"/>
          </a:xfrm>
          <a:prstGeom prst="round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90713"/>
                </a:solidFill>
                <a:latin typeface="Arial Nova" panose="020B0504020202020204" pitchFamily="34" charset="0"/>
                <a:sym typeface="Helvetica Neue Medium"/>
              </a:rPr>
              <a:t>EX ANTE LA CONCESSIONE (DESK)</a:t>
            </a:r>
          </a:p>
        </p:txBody>
      </p:sp>
      <p:sp>
        <p:nvSpPr>
          <p:cNvPr id="35" name="Rettangolo con angoli arrotondati 34">
            <a:extLst>
              <a:ext uri="{FF2B5EF4-FFF2-40B4-BE49-F238E27FC236}">
                <a16:creationId xmlns:a16="http://schemas.microsoft.com/office/drawing/2014/main" id="{60CAFF72-79AC-4332-A131-1A08FBBC4E85}"/>
              </a:ext>
            </a:extLst>
          </p:cNvPr>
          <p:cNvSpPr/>
          <p:nvPr/>
        </p:nvSpPr>
        <p:spPr>
          <a:xfrm>
            <a:off x="3343678" y="5561010"/>
            <a:ext cx="8421257" cy="363220"/>
          </a:xfrm>
          <a:prstGeom prst="round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90713"/>
                </a:solidFill>
                <a:latin typeface="Arial Nova" panose="020B0504020202020204" pitchFamily="34" charset="0"/>
                <a:sym typeface="Helvetica Neue Medium"/>
              </a:rPr>
              <a:t>EX ANTE LA LIQUIDAZIONE (DESK, IN LOCO)</a:t>
            </a:r>
          </a:p>
        </p:txBody>
      </p:sp>
      <p:sp>
        <p:nvSpPr>
          <p:cNvPr id="36" name="Rettangolo con angoli arrotondati 35">
            <a:extLst>
              <a:ext uri="{FF2B5EF4-FFF2-40B4-BE49-F238E27FC236}">
                <a16:creationId xmlns:a16="http://schemas.microsoft.com/office/drawing/2014/main" id="{DE11BEBF-3273-4D42-9E96-FCD6836310C8}"/>
              </a:ext>
            </a:extLst>
          </p:cNvPr>
          <p:cNvSpPr/>
          <p:nvPr/>
        </p:nvSpPr>
        <p:spPr>
          <a:xfrm>
            <a:off x="3343678" y="6001701"/>
            <a:ext cx="8421257" cy="363220"/>
          </a:xfrm>
          <a:prstGeom prst="roundRect">
            <a:avLst/>
          </a:prstGeom>
          <a:solidFill>
            <a:schemeClr val="bg1"/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90713"/>
                </a:solidFill>
                <a:latin typeface="Arial Nova" panose="020B0504020202020204" pitchFamily="34" charset="0"/>
                <a:sym typeface="Helvetica Neue Medium"/>
              </a:rPr>
              <a:t>EX POST LA LIQUIDAZIONE (IN LOCO, DESK)</a:t>
            </a:r>
          </a:p>
        </p:txBody>
      </p:sp>
      <p:pic>
        <p:nvPicPr>
          <p:cNvPr id="6" name="Immagine 5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B112109E-4702-6254-AE38-EFD938578F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06CAB151-5358-6B07-6D46-BFFF9519AB93}"/>
              </a:ext>
            </a:extLst>
          </p:cNvPr>
          <p:cNvSpPr/>
          <p:nvPr/>
        </p:nvSpPr>
        <p:spPr>
          <a:xfrm>
            <a:off x="3343679" y="3619755"/>
            <a:ext cx="8421257" cy="363220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MANTENERE IL PERSONALE ASSUNTO, IN CASO DI CONCESSIONE DELLA PREMIALITA’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35708735-E3BF-4C3A-DDF8-9F24D1D70F4F}"/>
              </a:ext>
            </a:extLst>
          </p:cNvPr>
          <p:cNvSpPr/>
          <p:nvPr/>
        </p:nvSpPr>
        <p:spPr>
          <a:xfrm>
            <a:off x="3343677" y="4125072"/>
            <a:ext cx="8421257" cy="669687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/>
            <a:r>
              <a:rPr lang="it-IT" b="1" dirty="0">
                <a:solidFill>
                  <a:srgbClr val="FF0000"/>
                </a:solidFill>
                <a:latin typeface="Arial Nova Cond" panose="020B0506020202020204" pitchFamily="34" charset="0"/>
                <a:sym typeface="Helvetica Neue Medium"/>
              </a:rPr>
              <a:t>NON APPORTARE MODIFICHE SOSTANZIALI AL PROGETTO CHE ALTERANO GLI OBIETTIVI ORIGINARI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B1540D91-9272-1A9F-F376-4855162A1157}"/>
              </a:ext>
            </a:extLst>
          </p:cNvPr>
          <p:cNvSpPr/>
          <p:nvPr/>
        </p:nvSpPr>
        <p:spPr>
          <a:xfrm>
            <a:off x="323273" y="4220714"/>
            <a:ext cx="2846438" cy="128395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400" b="1" dirty="0">
                <a:latin typeface="Arial Nova" panose="020B0504020202020204" pitchFamily="34" charset="0"/>
                <a:sym typeface="Helvetica Neue Medium"/>
              </a:rPr>
              <a:t>OBBLIGHI DI COMUNICAZIONE E VISIBILITA’ </a:t>
            </a:r>
          </a:p>
          <a:p>
            <a:pPr algn="ctr" defTabSz="412750"/>
            <a:r>
              <a:rPr lang="it-IT" sz="1400" b="1" dirty="0">
                <a:latin typeface="Arial Nova" panose="020B0504020202020204" pitchFamily="34" charset="0"/>
                <a:sym typeface="Helvetica Neue Medium"/>
              </a:rPr>
              <a:t>(3% DI SANZIONE)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90122C5C-4CB8-912D-8B19-D6D1D9B57443}"/>
              </a:ext>
            </a:extLst>
          </p:cNvPr>
          <p:cNvGrpSpPr/>
          <p:nvPr/>
        </p:nvGrpSpPr>
        <p:grpSpPr>
          <a:xfrm>
            <a:off x="0" y="6929"/>
            <a:ext cx="1754909" cy="623000"/>
            <a:chOff x="873847" y="190585"/>
            <a:chExt cx="2265528" cy="970625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B0ABEC3D-EAA1-2F77-37F3-0C9C936D97F0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5" name="Immagine" descr="Immagine">
              <a:extLst>
                <a:ext uri="{FF2B5EF4-FFF2-40B4-BE49-F238E27FC236}">
                  <a16:creationId xmlns:a16="http://schemas.microsoft.com/office/drawing/2014/main" id="{B786C69C-8939-612A-5DBD-3B80B854A6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DC4C1261-C682-6D29-5A1D-517F6B6998AA}"/>
              </a:ext>
            </a:extLst>
          </p:cNvPr>
          <p:cNvGrpSpPr/>
          <p:nvPr/>
        </p:nvGrpSpPr>
        <p:grpSpPr>
          <a:xfrm>
            <a:off x="8238836" y="6400510"/>
            <a:ext cx="3953164" cy="450562"/>
            <a:chOff x="7686948" y="6229842"/>
            <a:chExt cx="4505052" cy="635741"/>
          </a:xfrm>
        </p:grpSpPr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66EFC157-D037-4449-2ECF-EA68518D66BE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8" name="Immagine" descr="Immagine">
              <a:extLst>
                <a:ext uri="{FF2B5EF4-FFF2-40B4-BE49-F238E27FC236}">
                  <a16:creationId xmlns:a16="http://schemas.microsoft.com/office/drawing/2014/main" id="{943BDF70-2FD1-49E2-FE14-DA64D0269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013092685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olo capitolo">
            <a:extLst>
              <a:ext uri="{FF2B5EF4-FFF2-40B4-BE49-F238E27FC236}">
                <a16:creationId xmlns:a16="http://schemas.microsoft.com/office/drawing/2014/main" id="{B69C8FE1-0E53-4D6E-93DB-9107A8B8022B}"/>
              </a:ext>
            </a:extLst>
          </p:cNvPr>
          <p:cNvSpPr txBox="1"/>
          <p:nvPr/>
        </p:nvSpPr>
        <p:spPr>
          <a:xfrm>
            <a:off x="1993761" y="271487"/>
            <a:ext cx="7099900" cy="577850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2800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sz="2400" dirty="0"/>
              <a:t>CAUSE DI DECADENZA E REVOCA DEI CONTRIBUTI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C8761768-BCEB-4700-AAF4-47F4DFAF0EAA}"/>
              </a:ext>
            </a:extLst>
          </p:cNvPr>
          <p:cNvSpPr/>
          <p:nvPr/>
        </p:nvSpPr>
        <p:spPr>
          <a:xfrm>
            <a:off x="8377959" y="3928157"/>
            <a:ext cx="3400254" cy="60158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RINUNCIA ESPRESSA AL CONTRIBUTO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8316E96E-F438-4964-A39A-44284DA1C94A}"/>
              </a:ext>
            </a:extLst>
          </p:cNvPr>
          <p:cNvSpPr/>
          <p:nvPr/>
        </p:nvSpPr>
        <p:spPr>
          <a:xfrm>
            <a:off x="285055" y="1351800"/>
            <a:ext cx="3232178" cy="169124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MANCATA REALIZZAZIONE IN TUTTO O IN PARTE DEL PROGETTO O SUA REALIZZAZIONE DIFFORME RISPETTO A QUANTO APPROVATO </a:t>
            </a: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66FB66AB-395E-4E0E-8846-75C6C146FB43}"/>
              </a:ext>
            </a:extLst>
          </p:cNvPr>
          <p:cNvSpPr/>
          <p:nvPr/>
        </p:nvSpPr>
        <p:spPr>
          <a:xfrm>
            <a:off x="285055" y="4770546"/>
            <a:ext cx="3232178" cy="8739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REALIZZAZIONE, IN TUTTO O IN PARTE, DEL PROGETTO AL DI FUORI DELLA RER</a:t>
            </a:r>
          </a:p>
        </p:txBody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9F6A43A8-2436-4160-9538-EEBB7EC1D300}"/>
              </a:ext>
            </a:extLst>
          </p:cNvPr>
          <p:cNvSpPr/>
          <p:nvPr/>
        </p:nvSpPr>
        <p:spPr>
          <a:xfrm>
            <a:off x="4111809" y="3429000"/>
            <a:ext cx="3218689" cy="329168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CESSAZIONE DELL’ATTIVITA’</a:t>
            </a:r>
          </a:p>
        </p:txBody>
      </p:sp>
      <p:sp>
        <p:nvSpPr>
          <p:cNvPr id="35" name="Rettangolo con angoli arrotondati 34">
            <a:extLst>
              <a:ext uri="{FF2B5EF4-FFF2-40B4-BE49-F238E27FC236}">
                <a16:creationId xmlns:a16="http://schemas.microsoft.com/office/drawing/2014/main" id="{60CAFF72-79AC-4332-A131-1A08FBBC4E85}"/>
              </a:ext>
            </a:extLst>
          </p:cNvPr>
          <p:cNvSpPr/>
          <p:nvPr/>
        </p:nvSpPr>
        <p:spPr>
          <a:xfrm>
            <a:off x="4089322" y="1163729"/>
            <a:ext cx="3309472" cy="873998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I BENI AGEVOLATI SONO STATI CEDUTI A TERZI, AL DI FUORI DEI CASI AUTORIZZATI</a:t>
            </a:r>
          </a:p>
        </p:txBody>
      </p:sp>
      <p:sp>
        <p:nvSpPr>
          <p:cNvPr id="36" name="Rettangolo con angoli arrotondati 35">
            <a:extLst>
              <a:ext uri="{FF2B5EF4-FFF2-40B4-BE49-F238E27FC236}">
                <a16:creationId xmlns:a16="http://schemas.microsoft.com/office/drawing/2014/main" id="{DE11BEBF-3273-4D42-9E96-FCD6836310C8}"/>
              </a:ext>
            </a:extLst>
          </p:cNvPr>
          <p:cNvSpPr/>
          <p:nvPr/>
        </p:nvSpPr>
        <p:spPr>
          <a:xfrm>
            <a:off x="4069540" y="2289853"/>
            <a:ext cx="3370895" cy="8739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L’ATTIVITA’ VIENE DELOCALIZZATA AL DI FUORI DELLA RER</a:t>
            </a: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A1CF14DD-FAE1-4996-9CB5-38E595586B0A}"/>
              </a:ext>
            </a:extLst>
          </p:cNvPr>
          <p:cNvSpPr/>
          <p:nvPr/>
        </p:nvSpPr>
        <p:spPr>
          <a:xfrm>
            <a:off x="8462100" y="5054281"/>
            <a:ext cx="3400254" cy="1010206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I PERDITA DEI REQUISITI DA PARTE DEL BENEFICIARIO O DEL SUBENTRANTE </a:t>
            </a:r>
          </a:p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(TRANNE REQUISITO DI PMI)</a:t>
            </a:r>
          </a:p>
        </p:txBody>
      </p: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411FA5C0-E824-4491-8F38-AEDE50D30F34}"/>
              </a:ext>
            </a:extLst>
          </p:cNvPr>
          <p:cNvSpPr/>
          <p:nvPr/>
        </p:nvSpPr>
        <p:spPr>
          <a:xfrm>
            <a:off x="8345056" y="1163729"/>
            <a:ext cx="3433157" cy="8739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CONDANNE PENALI PER REATI CONTRO  LA PA CONNESSI CON L’INTERVENTO REALIZZATO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64AD7E84-8249-4754-B730-5AB7420995C4}"/>
              </a:ext>
            </a:extLst>
          </p:cNvPr>
          <p:cNvSpPr/>
          <p:nvPr/>
        </p:nvSpPr>
        <p:spPr>
          <a:xfrm>
            <a:off x="4111182" y="5257272"/>
            <a:ext cx="3287612" cy="1146413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SPESA RENDICONTATA AMMESSA SOTTO I 200.000 EURO O SOTTO IL 50% DEL COSTO ORIGINARIO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17434C18-2177-478F-83B0-6EC144A1BC70}"/>
              </a:ext>
            </a:extLst>
          </p:cNvPr>
          <p:cNvSpPr/>
          <p:nvPr/>
        </p:nvSpPr>
        <p:spPr>
          <a:xfrm>
            <a:off x="4138899" y="4131148"/>
            <a:ext cx="3232178" cy="8739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MANCATA PRESENTAZIONE DELLA RENDICONTAZIONE ENTRO I TERMINI PREVISTI</a:t>
            </a:r>
          </a:p>
        </p:txBody>
      </p:sp>
      <p:pic>
        <p:nvPicPr>
          <p:cNvPr id="3" name="Immagine 2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4B0DA59C-289C-05BD-F88E-BC3CA02B1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3041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0A735D78-3DE1-4D92-2D70-28496FF9AC8C}"/>
              </a:ext>
            </a:extLst>
          </p:cNvPr>
          <p:cNvSpPr/>
          <p:nvPr/>
        </p:nvSpPr>
        <p:spPr>
          <a:xfrm>
            <a:off x="285055" y="3306179"/>
            <a:ext cx="3232178" cy="1146413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REALIZZAZIONE DEL PROGETTO AL DI FUORI DEI TERMINI SENZA PROROGHE AUTORIZZATE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CC604989-EBFE-BB83-B306-869226481AEF}"/>
              </a:ext>
            </a:extLst>
          </p:cNvPr>
          <p:cNvSpPr/>
          <p:nvPr/>
        </p:nvSpPr>
        <p:spPr>
          <a:xfrm>
            <a:off x="8361507" y="2289853"/>
            <a:ext cx="3400254" cy="873998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16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REVOCA PARZIALE DELLA 2° QUOTA IN CASO DI ESTINZIONE ANTICIPATA DEL MUTUO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6D7F5DFB-559E-DD91-FF58-BAA92C16100C}"/>
              </a:ext>
            </a:extLst>
          </p:cNvPr>
          <p:cNvGrpSpPr/>
          <p:nvPr/>
        </p:nvGrpSpPr>
        <p:grpSpPr>
          <a:xfrm>
            <a:off x="0" y="14256"/>
            <a:ext cx="1810327" cy="701638"/>
            <a:chOff x="873847" y="190585"/>
            <a:chExt cx="2265528" cy="970625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79C63AC3-FDDF-4348-A478-014AB034E7D7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3" name="Immagine" descr="Immagine">
              <a:extLst>
                <a:ext uri="{FF2B5EF4-FFF2-40B4-BE49-F238E27FC236}">
                  <a16:creationId xmlns:a16="http://schemas.microsoft.com/office/drawing/2014/main" id="{5D1A243B-9A24-F5C2-147F-00101C65EA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B5726A0D-1F95-0124-A6CF-30D557A9ECB4}"/>
              </a:ext>
            </a:extLst>
          </p:cNvPr>
          <p:cNvGrpSpPr/>
          <p:nvPr/>
        </p:nvGrpSpPr>
        <p:grpSpPr>
          <a:xfrm>
            <a:off x="8238836" y="6400510"/>
            <a:ext cx="3953164" cy="450562"/>
            <a:chOff x="7686948" y="6229842"/>
            <a:chExt cx="4505052" cy="635741"/>
          </a:xfrm>
        </p:grpSpPr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A58698A1-7EAB-9964-4608-79779FAAE4B1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3" name="Immagine" descr="Immagine">
              <a:extLst>
                <a:ext uri="{FF2B5EF4-FFF2-40B4-BE49-F238E27FC236}">
                  <a16:creationId xmlns:a16="http://schemas.microsoft.com/office/drawing/2014/main" id="{E14A5790-FC70-E4AE-5B9A-54715D21EC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783492118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olo capitolo">
            <a:extLst>
              <a:ext uri="{FF2B5EF4-FFF2-40B4-BE49-F238E27FC236}">
                <a16:creationId xmlns:a16="http://schemas.microsoft.com/office/drawing/2014/main" id="{B69C8FE1-0E53-4D6E-93DB-9107A8B8022B}"/>
              </a:ext>
            </a:extLst>
          </p:cNvPr>
          <p:cNvSpPr txBox="1"/>
          <p:nvPr/>
        </p:nvSpPr>
        <p:spPr>
          <a:xfrm>
            <a:off x="2003268" y="106316"/>
            <a:ext cx="6922368" cy="503312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2800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/>
              <a:t>INFORMAZIONI SUL BANDO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C8761768-BCEB-4700-AAF4-47F4DFAF0EAA}"/>
              </a:ext>
            </a:extLst>
          </p:cNvPr>
          <p:cNvSpPr/>
          <p:nvPr/>
        </p:nvSpPr>
        <p:spPr>
          <a:xfrm>
            <a:off x="2549024" y="1114228"/>
            <a:ext cx="9359196" cy="541992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85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HTTP://FESR.REGIONE.EMILIA-ROMAGNA.IT/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54E62064-05F8-4654-A33C-4E728AF67ECD}"/>
              </a:ext>
            </a:extLst>
          </p:cNvPr>
          <p:cNvSpPr/>
          <p:nvPr/>
        </p:nvSpPr>
        <p:spPr>
          <a:xfrm>
            <a:off x="183701" y="943017"/>
            <a:ext cx="2128972" cy="937716"/>
          </a:xfrm>
          <a:prstGeom prst="ellipse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SITO INTERNET</a:t>
            </a: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23F19EB8-E3D0-42EE-9E86-44B294D5FF7F}"/>
              </a:ext>
            </a:extLst>
          </p:cNvPr>
          <p:cNvSpPr/>
          <p:nvPr/>
        </p:nvSpPr>
        <p:spPr>
          <a:xfrm>
            <a:off x="2549023" y="2160820"/>
            <a:ext cx="9359196" cy="89102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45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DAL LUNEDI’ AL VENERDI’, DALLE 9.30 ALLE 13.00 </a:t>
            </a:r>
          </a:p>
          <a:p>
            <a:pPr algn="ctr" defTabSz="412750"/>
            <a:r>
              <a:rPr lang="it-IT" sz="245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TEL. 848-800-258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597A6015-D5A8-4395-85AA-9D94A45A966F}"/>
              </a:ext>
            </a:extLst>
          </p:cNvPr>
          <p:cNvSpPr/>
          <p:nvPr/>
        </p:nvSpPr>
        <p:spPr>
          <a:xfrm>
            <a:off x="2549024" y="3412985"/>
            <a:ext cx="9359195" cy="4738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45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E MAIL: INFOPORFESR@REGIONE.EMILIA-ROMAGNA.IT</a:t>
            </a:r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152E9A29-1112-4473-A36F-5591B04E2A28}"/>
              </a:ext>
            </a:extLst>
          </p:cNvPr>
          <p:cNvSpPr/>
          <p:nvPr/>
        </p:nvSpPr>
        <p:spPr>
          <a:xfrm>
            <a:off x="183701" y="4461139"/>
            <a:ext cx="2118628" cy="937716"/>
          </a:xfrm>
          <a:prstGeom prst="ellipse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00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DIRITTO DI ACCESSO</a:t>
            </a:r>
          </a:p>
        </p:txBody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9F6A43A8-2436-4160-9538-EEBB7EC1D300}"/>
              </a:ext>
            </a:extLst>
          </p:cNvPr>
          <p:cNvSpPr/>
          <p:nvPr/>
        </p:nvSpPr>
        <p:spPr>
          <a:xfrm>
            <a:off x="2549024" y="4278299"/>
            <a:ext cx="9359195" cy="1308160"/>
          </a:xfrm>
          <a:prstGeom prst="roundRect">
            <a:avLst/>
          </a:prstGeom>
          <a:solidFill>
            <a:srgbClr val="DDDDDD"/>
          </a:solidFill>
          <a:ln w="12700" cap="flat">
            <a:solidFill>
              <a:schemeClr val="bg1">
                <a:lumMod val="6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450" b="1" dirty="0">
                <a:solidFill>
                  <a:srgbClr val="FF0000"/>
                </a:solidFill>
                <a:latin typeface="Arial Nova" panose="020B0504020202020204" pitchFamily="34" charset="0"/>
                <a:sym typeface="Helvetica Neue Medium"/>
              </a:rPr>
              <a:t>HTTPS://TRASPARENZA.REGIONE.EMILIA-ROMAGNA.IT/ALTRI-CONTENUTI/ACCESSO-CIVICO/DOCUMENTALE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07EE15E3-8B60-4C1E-A838-3005B695CA96}"/>
              </a:ext>
            </a:extLst>
          </p:cNvPr>
          <p:cNvSpPr/>
          <p:nvPr/>
        </p:nvSpPr>
        <p:spPr>
          <a:xfrm>
            <a:off x="80287" y="2602446"/>
            <a:ext cx="2325457" cy="93771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/>
            <a:r>
              <a:rPr lang="it-IT" sz="2000" b="1" dirty="0">
                <a:solidFill>
                  <a:srgbClr val="C00000"/>
                </a:solidFill>
                <a:latin typeface="Arial Nova" panose="020B0504020202020204" pitchFamily="34" charset="0"/>
                <a:sym typeface="Helvetica Neue Medium"/>
              </a:rPr>
              <a:t>SPORTELLO IMPRESE</a:t>
            </a:r>
          </a:p>
        </p:txBody>
      </p:sp>
      <p:pic>
        <p:nvPicPr>
          <p:cNvPr id="5" name="Immagine 4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AFF634D7-F8FD-2939-ECFB-01CBB5BFA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30418"/>
            <a:ext cx="3000375" cy="577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uppo 9">
            <a:extLst>
              <a:ext uri="{FF2B5EF4-FFF2-40B4-BE49-F238E27FC236}">
                <a16:creationId xmlns:a16="http://schemas.microsoft.com/office/drawing/2014/main" id="{F98966C3-9A3A-8446-24C6-B4CF81766733}"/>
              </a:ext>
            </a:extLst>
          </p:cNvPr>
          <p:cNvGrpSpPr/>
          <p:nvPr/>
        </p:nvGrpSpPr>
        <p:grpSpPr>
          <a:xfrm>
            <a:off x="-21823" y="-7822"/>
            <a:ext cx="1859859" cy="720000"/>
            <a:chOff x="873847" y="190585"/>
            <a:chExt cx="2265528" cy="970625"/>
          </a:xfrm>
        </p:grpSpPr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A07DCDD5-8AED-BE7C-982A-DC585C129AE0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2" name="Immagine" descr="Immagine">
              <a:extLst>
                <a:ext uri="{FF2B5EF4-FFF2-40B4-BE49-F238E27FC236}">
                  <a16:creationId xmlns:a16="http://schemas.microsoft.com/office/drawing/2014/main" id="{2BF9FC43-41B2-BE4E-6061-F7FD2FE511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7AE6960F-EECB-6A3A-10CA-6E3B38E41B5D}"/>
              </a:ext>
            </a:extLst>
          </p:cNvPr>
          <p:cNvGrpSpPr/>
          <p:nvPr/>
        </p:nvGrpSpPr>
        <p:grpSpPr>
          <a:xfrm>
            <a:off x="8238836" y="6400510"/>
            <a:ext cx="3953164" cy="450562"/>
            <a:chOff x="7686948" y="6229842"/>
            <a:chExt cx="4505052" cy="635741"/>
          </a:xfrm>
        </p:grpSpPr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BC38F02B-4821-80E0-7279-2320DDBEA8B0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20" name="Immagine" descr="Immagine">
              <a:extLst>
                <a:ext uri="{FF2B5EF4-FFF2-40B4-BE49-F238E27FC236}">
                  <a16:creationId xmlns:a16="http://schemas.microsoft.com/office/drawing/2014/main" id="{EE4E822B-4878-55A4-3821-F1117BD7C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9920770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680576" y="227328"/>
            <a:ext cx="6096001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</a:rPr>
              <a:t>LE STRUTTURE RICETTIVE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604D178-45B8-900A-758A-5B16ACB62019}"/>
              </a:ext>
            </a:extLst>
          </p:cNvPr>
          <p:cNvSpPr txBox="1"/>
          <p:nvPr/>
        </p:nvSpPr>
        <p:spPr>
          <a:xfrm>
            <a:off x="3557931" y="1501234"/>
            <a:ext cx="8269111" cy="1687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it-IT" sz="24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Strutture di cui all’art. 4, comma 6, lettere a), b) e c) della L.R. 16/2004 e </a:t>
            </a:r>
            <a:r>
              <a:rPr lang="it-IT" sz="2400" dirty="0" err="1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s.m.i.</a:t>
            </a:r>
            <a:r>
              <a:rPr lang="it-IT" sz="2400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 </a:t>
            </a:r>
            <a:r>
              <a:rPr lang="it-IT" sz="24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(Alberghi, residenze turistico alberghiere, condhotel)</a:t>
            </a:r>
            <a:endParaRPr lang="it-I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B466A8CF-664A-8F94-3F88-8E276068F8C8}"/>
              </a:ext>
            </a:extLst>
          </p:cNvPr>
          <p:cNvSpPr/>
          <p:nvPr/>
        </p:nvSpPr>
        <p:spPr>
          <a:xfrm>
            <a:off x="654887" y="1683640"/>
            <a:ext cx="2331242" cy="1419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 Nova Cond" panose="020B0506020202020204" pitchFamily="34" charset="0"/>
              </a:rPr>
              <a:t>ATTIVITA’ RICETTIVA ALBERGHIERA</a:t>
            </a: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ACB4BDAA-C71A-B9EA-400D-8AFCED0AC11B}"/>
              </a:ext>
            </a:extLst>
          </p:cNvPr>
          <p:cNvSpPr/>
          <p:nvPr/>
        </p:nvSpPr>
        <p:spPr>
          <a:xfrm>
            <a:off x="654887" y="3969780"/>
            <a:ext cx="2331242" cy="1419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 Nova Cond" panose="020B0506020202020204" pitchFamily="34" charset="0"/>
              </a:rPr>
              <a:t>ATTIVITA’ RICETTIVA ALL’ARIA APERTA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FDB65BF-4DF4-099E-478F-85CE11DACD38}"/>
              </a:ext>
            </a:extLst>
          </p:cNvPr>
          <p:cNvSpPr txBox="1"/>
          <p:nvPr/>
        </p:nvSpPr>
        <p:spPr>
          <a:xfrm>
            <a:off x="3557931" y="3835918"/>
            <a:ext cx="8413490" cy="16874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lvl="0" algn="just">
              <a:lnSpc>
                <a:spcPct val="150000"/>
              </a:lnSpc>
              <a:defRPr sz="240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defRPr>
            </a:lvl1pPr>
          </a:lstStyle>
          <a:p>
            <a:r>
              <a:rPr lang="it-IT" dirty="0"/>
              <a:t>Strutture di cui all’art. 4, comma 7, lettere a), b) e b bis) della L.R. 16/2004 e </a:t>
            </a:r>
            <a:r>
              <a:rPr lang="it-IT" dirty="0" err="1"/>
              <a:t>s.m.i.</a:t>
            </a:r>
            <a:r>
              <a:rPr lang="it-IT" dirty="0"/>
              <a:t> </a:t>
            </a:r>
            <a:r>
              <a:rPr lang="it-IT" b="1" dirty="0"/>
              <a:t>(Campeggi, villaggi turistici, marina resort);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2BFA2635-E090-87BA-4523-65E0EC0BB81A}"/>
              </a:ext>
            </a:extLst>
          </p:cNvPr>
          <p:cNvGrpSpPr/>
          <p:nvPr/>
        </p:nvGrpSpPr>
        <p:grpSpPr>
          <a:xfrm>
            <a:off x="0" y="25778"/>
            <a:ext cx="2265528" cy="970625"/>
            <a:chOff x="873847" y="190585"/>
            <a:chExt cx="2265528" cy="970625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7617350F-A147-7086-9A95-53D4BA895C57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7" name="Immagine" descr="Immagine">
              <a:extLst>
                <a:ext uri="{FF2B5EF4-FFF2-40B4-BE49-F238E27FC236}">
                  <a16:creationId xmlns:a16="http://schemas.microsoft.com/office/drawing/2014/main" id="{86FE4CEA-20A3-1623-843B-2F124A9C07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C03331B5-DE40-91EE-DD1A-11C4B97E3D24}"/>
              </a:ext>
            </a:extLst>
          </p:cNvPr>
          <p:cNvGrpSpPr/>
          <p:nvPr/>
        </p:nvGrpSpPr>
        <p:grpSpPr>
          <a:xfrm>
            <a:off x="7686948" y="6194618"/>
            <a:ext cx="4505052" cy="635741"/>
            <a:chOff x="7686948" y="6229842"/>
            <a:chExt cx="4505052" cy="635741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61864C43-EAFC-E696-FF7F-74936E7F1E0F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3" name="Immagine" descr="Immagine">
              <a:extLst>
                <a:ext uri="{FF2B5EF4-FFF2-40B4-BE49-F238E27FC236}">
                  <a16:creationId xmlns:a16="http://schemas.microsoft.com/office/drawing/2014/main" id="{43BC2870-F9FD-9712-DA10-71439DFEA4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78281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98135" y="127578"/>
            <a:ext cx="6498363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REQUISITI SOGGETTIVI DI AMMISSIBILITA’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3BE011C-861A-6B43-1A48-6AA7D74F9979}"/>
              </a:ext>
            </a:extLst>
          </p:cNvPr>
          <p:cNvSpPr txBox="1"/>
          <p:nvPr/>
        </p:nvSpPr>
        <p:spPr>
          <a:xfrm>
            <a:off x="211308" y="1094785"/>
            <a:ext cx="11452968" cy="40011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>
              <a:tabLst>
                <a:tab pos="180340" algn="l"/>
              </a:tabLst>
            </a:pPr>
            <a:r>
              <a:rPr lang="it-IT" sz="2000" b="1" dirty="0">
                <a:solidFill>
                  <a:srgbClr val="C00000"/>
                </a:solidFill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DIMENSIONE DI PMI</a:t>
            </a:r>
            <a:endParaRPr lang="it-IT" sz="20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B3F2A4C-021B-7DC8-1A27-4CCE7268DC79}"/>
              </a:ext>
            </a:extLst>
          </p:cNvPr>
          <p:cNvSpPr txBox="1"/>
          <p:nvPr/>
        </p:nvSpPr>
        <p:spPr>
          <a:xfrm>
            <a:off x="211308" y="1605343"/>
            <a:ext cx="1145296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1pPr lvl="0" algn="just">
              <a:tabLst>
                <a:tab pos="180340" algn="l"/>
              </a:tabLst>
              <a:defRPr sz="2000" b="1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defRPr>
            </a:lvl1pPr>
          </a:lstStyle>
          <a:p>
            <a:r>
              <a:rPr lang="it-IT" dirty="0"/>
              <a:t>REGOLARMENTE COSTITUITI E ISCRITTI AL REA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03ED65F-F90E-018B-57C2-6ACF5AC56B69}"/>
              </a:ext>
            </a:extLst>
          </p:cNvPr>
          <p:cNvSpPr txBox="1"/>
          <p:nvPr/>
        </p:nvSpPr>
        <p:spPr>
          <a:xfrm>
            <a:off x="211308" y="2130045"/>
            <a:ext cx="1145296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1pPr lvl="0" algn="just">
              <a:tabLst>
                <a:tab pos="180340" algn="l"/>
              </a:tabLst>
              <a:defRPr sz="2000" b="1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defRPr>
            </a:lvl1pPr>
          </a:lstStyle>
          <a:p>
            <a:r>
              <a:rPr lang="it-IT" dirty="0"/>
              <a:t>SEDE LEGALE O UNITA’ LOCALE IN EMILIA-ROMAGNA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02160B6-5431-BB96-A1BF-E50C38AD2B35}"/>
              </a:ext>
            </a:extLst>
          </p:cNvPr>
          <p:cNvSpPr txBox="1"/>
          <p:nvPr/>
        </p:nvSpPr>
        <p:spPr>
          <a:xfrm>
            <a:off x="211860" y="2619111"/>
            <a:ext cx="11452416" cy="25545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it-IT"/>
            </a:defPPr>
            <a:lvl1pPr lvl="0" algn="just">
              <a:tabLst>
                <a:tab pos="180340" algn="l"/>
              </a:tabLst>
              <a:defRPr sz="2000" b="1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defRPr>
            </a:lvl1pPr>
          </a:lstStyle>
          <a:p>
            <a:r>
              <a:rPr lang="it-IT" dirty="0"/>
              <a:t>NO STATO DI LIQUIDAZIONE GIUDIZIALE, CONCORDATO PREVENTIVO (AD ECCEZIONE DEL CONCORDATO PREVENTIVO CON CONTINUITÀ AZIENDALE IN FORMA DIRETTA O INDIRETTA, PER IL QUALE SIA GIÀ STATO ADOTTATO IL DECRETO DI OMOLOGAZIONE PREVISTO DALL’ART. 112 E SS. DEL CODICE DELLA CRISI D'IMPRESA E DELL'INSOLVENZA), ED OGNI ALTRA PROCEDURA CONCORSUALE PREVISTO DAL DECRETO LEGISLATIVO 14/2019, COSÌ COME MODIFICATO AI SENSI DEL D.LGS. 83/2022, NÉ AVERE IN CORSO UN PROCEDIMENTO PER LA DICHIARAZIONE DI UNA DI TALI SITUAZIONI NEI PROPRI CONFRONTI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232F47F-EFC1-E41D-7F07-6A1D7B3A407E}"/>
              </a:ext>
            </a:extLst>
          </p:cNvPr>
          <p:cNvSpPr txBox="1"/>
          <p:nvPr/>
        </p:nvSpPr>
        <p:spPr>
          <a:xfrm>
            <a:off x="211860" y="5300998"/>
            <a:ext cx="1145296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  <a:cs typeface="CIDFont+F1"/>
              </a:rPr>
              <a:t>NO DESTINATARI DI PROVVEDIMENTI DI DECADENZA, DI SOSPENSIONE O DI DIVIETO DI CUI ALL’ART. 67 DEL D. LGS. 6 SETTEMBRE 2011, N. 159</a:t>
            </a:r>
            <a:endParaRPr lang="it-IT" sz="2000" b="1" dirty="0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5482461B-1C8C-4287-0358-200B83046EDF}"/>
              </a:ext>
            </a:extLst>
          </p:cNvPr>
          <p:cNvGrpSpPr/>
          <p:nvPr/>
        </p:nvGrpSpPr>
        <p:grpSpPr>
          <a:xfrm>
            <a:off x="12704" y="-14155"/>
            <a:ext cx="2265528" cy="970625"/>
            <a:chOff x="873847" y="190585"/>
            <a:chExt cx="2265528" cy="970625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82C545E9-DE08-7CED-B11F-1F980A0A37A6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6" name="Immagine" descr="Immagine">
              <a:extLst>
                <a:ext uri="{FF2B5EF4-FFF2-40B4-BE49-F238E27FC236}">
                  <a16:creationId xmlns:a16="http://schemas.microsoft.com/office/drawing/2014/main" id="{CD58DFE1-AE85-7219-B364-6149815C30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CE62DB58-F399-15EC-6115-C7E2F603BE82}"/>
              </a:ext>
            </a:extLst>
          </p:cNvPr>
          <p:cNvGrpSpPr/>
          <p:nvPr/>
        </p:nvGrpSpPr>
        <p:grpSpPr>
          <a:xfrm>
            <a:off x="7686948" y="6220470"/>
            <a:ext cx="4505052" cy="635741"/>
            <a:chOff x="7686948" y="6229842"/>
            <a:chExt cx="4505052" cy="635741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36729F51-4097-831F-E2DF-BF752F47D3E3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19166F4C-4F92-62A1-DCBF-22F3E3D775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05719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590926" y="136452"/>
            <a:ext cx="6285186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INTERVENTI </a:t>
            </a: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</a:rPr>
              <a:t>AMMISSIBILI</a:t>
            </a:r>
            <a:endParaRPr lang="it-IT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3C88B3A2-C47E-E4F8-FA33-136B1B368021}"/>
              </a:ext>
            </a:extLst>
          </p:cNvPr>
          <p:cNvSpPr/>
          <p:nvPr/>
        </p:nvSpPr>
        <p:spPr>
          <a:xfrm>
            <a:off x="352301" y="1572882"/>
            <a:ext cx="2161310" cy="1099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rgbClr val="C00000"/>
                </a:solidFill>
              </a:rPr>
              <a:t>STRUTTURE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260A3925-344D-F301-EB0B-ACB12B7B287D}"/>
              </a:ext>
            </a:extLst>
          </p:cNvPr>
          <p:cNvSpPr/>
          <p:nvPr/>
        </p:nvSpPr>
        <p:spPr>
          <a:xfrm>
            <a:off x="352301" y="3708796"/>
            <a:ext cx="2161310" cy="186505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SERVIZI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87F6B49-602A-23F0-2583-9F2B72FC7D37}"/>
              </a:ext>
            </a:extLst>
          </p:cNvPr>
          <p:cNvSpPr txBox="1"/>
          <p:nvPr/>
        </p:nvSpPr>
        <p:spPr>
          <a:xfrm>
            <a:off x="3118184" y="1070716"/>
            <a:ext cx="89213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b="1" i="0" u="none" strike="noStrike" baseline="0" dirty="0">
                <a:latin typeface="Arial Nova Cond" panose="020B0506020202020204" pitchFamily="34" charset="0"/>
              </a:rPr>
              <a:t>Realizzazione di nuove strutture ricettive esclusivamente in immobili esistenti, anche se oggetto di demolizione e ricostruzione      </a:t>
            </a:r>
          </a:p>
          <a:p>
            <a:pPr algn="just"/>
            <a:r>
              <a:rPr lang="it-IT" sz="2400" b="1" i="0" u="none" strike="noStrike" baseline="0" dirty="0">
                <a:latin typeface="Arial Nova Cond" panose="020B0506020202020204" pitchFamily="34" charset="0"/>
              </a:rPr>
              <a:t> </a:t>
            </a:r>
            <a:r>
              <a:rPr lang="it-IT" sz="2400" b="1" i="0" u="none" strike="noStrike" baseline="0" dirty="0">
                <a:solidFill>
                  <a:srgbClr val="C00000"/>
                </a:solidFill>
                <a:latin typeface="Arial Nova Cond" panose="020B0506020202020204" pitchFamily="34" charset="0"/>
              </a:rPr>
              <a:t>(NO IMMOBILI DI NUOVA COSTRUZIONE)</a:t>
            </a:r>
            <a:endParaRPr lang="it-IT" sz="2400" b="1" dirty="0">
              <a:solidFill>
                <a:srgbClr val="C00000"/>
              </a:solidFill>
              <a:latin typeface="Arial Nova Cond" panose="020B0506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B10B870-4719-8831-CD3B-72CE9CD33159}"/>
              </a:ext>
            </a:extLst>
          </p:cNvPr>
          <p:cNvSpPr txBox="1"/>
          <p:nvPr/>
        </p:nvSpPr>
        <p:spPr>
          <a:xfrm>
            <a:off x="3118184" y="2369984"/>
            <a:ext cx="88025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b="0" i="0" u="none" strike="noStrike" baseline="0">
                <a:latin typeface="Arial Nova Cond" panose="020B0506020202020204" pitchFamily="34" charset="0"/>
              </a:defRPr>
            </a:lvl1pPr>
          </a:lstStyle>
          <a:p>
            <a:pPr algn="just"/>
            <a:r>
              <a:rPr lang="it-IT" sz="2400" b="1" dirty="0"/>
              <a:t>Riqualificazione, ammodernamento, ampliamento delle strutture ricettive esistenti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B4D2CF2-E5B3-1B32-DEC6-21F0C6B97FBC}"/>
              </a:ext>
            </a:extLst>
          </p:cNvPr>
          <p:cNvSpPr txBox="1"/>
          <p:nvPr/>
        </p:nvSpPr>
        <p:spPr>
          <a:xfrm>
            <a:off x="3166473" y="3560509"/>
            <a:ext cx="61217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b="1" i="0" u="none" strike="noStrike" baseline="0">
                <a:latin typeface="Arial Nova Cond" panose="020B0506020202020204" pitchFamily="34" charset="0"/>
              </a:defRPr>
            </a:lvl1pPr>
          </a:lstStyle>
          <a:p>
            <a:r>
              <a:rPr lang="it-IT" sz="2400" dirty="0"/>
              <a:t>Rinnovo delle attrezzature e degli arredi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BA9AFE2-6E4D-C423-8EAE-07416838CE9E}"/>
              </a:ext>
            </a:extLst>
          </p:cNvPr>
          <p:cNvSpPr txBox="1"/>
          <p:nvPr/>
        </p:nvSpPr>
        <p:spPr>
          <a:xfrm>
            <a:off x="3118185" y="4488016"/>
            <a:ext cx="89213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sz="2000" b="1" i="0" u="none" strike="noStrike" baseline="0">
                <a:latin typeface="Arial Nova Cond" panose="020B0506020202020204" pitchFamily="34" charset="0"/>
              </a:defRPr>
            </a:lvl1pPr>
          </a:lstStyle>
          <a:p>
            <a:pPr algn="just"/>
            <a:r>
              <a:rPr lang="it-IT" sz="2400" dirty="0"/>
              <a:t>Offerta di nuovi servizi alla clientela e/o loro miglioramento, tramite soluzioni innovative e/o digitali attente anche agli aspetti di sostenibilità ambientale, sociale e di sicurezza.</a:t>
            </a:r>
          </a:p>
        </p:txBody>
      </p:sp>
      <p:sp>
        <p:nvSpPr>
          <p:cNvPr id="16" name="Parentesi graffa aperta 15">
            <a:extLst>
              <a:ext uri="{FF2B5EF4-FFF2-40B4-BE49-F238E27FC236}">
                <a16:creationId xmlns:a16="http://schemas.microsoft.com/office/drawing/2014/main" id="{191A05D8-59D0-3BD5-8A70-75DB5C3CD67B}"/>
              </a:ext>
            </a:extLst>
          </p:cNvPr>
          <p:cNvSpPr/>
          <p:nvPr/>
        </p:nvSpPr>
        <p:spPr>
          <a:xfrm>
            <a:off x="2701161" y="1225378"/>
            <a:ext cx="277764" cy="18384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Parentesi graffa aperta 16">
            <a:extLst>
              <a:ext uri="{FF2B5EF4-FFF2-40B4-BE49-F238E27FC236}">
                <a16:creationId xmlns:a16="http://schemas.microsoft.com/office/drawing/2014/main" id="{0CC3F5DB-861D-023D-0249-185C5C2BA341}"/>
              </a:ext>
            </a:extLst>
          </p:cNvPr>
          <p:cNvSpPr/>
          <p:nvPr/>
        </p:nvSpPr>
        <p:spPr>
          <a:xfrm>
            <a:off x="2701160" y="3429000"/>
            <a:ext cx="277764" cy="24255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04B5B0B3-873B-9268-703B-A79DBAEBEA61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474F65F8-1BDC-7718-6A57-88780D8945C1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9" name="Immagine" descr="Immagine">
              <a:extLst>
                <a:ext uri="{FF2B5EF4-FFF2-40B4-BE49-F238E27FC236}">
                  <a16:creationId xmlns:a16="http://schemas.microsoft.com/office/drawing/2014/main" id="{6623D772-29F2-ABB1-0200-A26681F84D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D8F76ED9-CDE4-C1D1-7527-51FA91BF8DEA}"/>
              </a:ext>
            </a:extLst>
          </p:cNvPr>
          <p:cNvGrpSpPr/>
          <p:nvPr/>
        </p:nvGrpSpPr>
        <p:grpSpPr>
          <a:xfrm>
            <a:off x="7686948" y="6239145"/>
            <a:ext cx="4505052" cy="635741"/>
            <a:chOff x="7686948" y="6229842"/>
            <a:chExt cx="4505052" cy="635741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C1D52563-2013-40F1-ACED-4C35AE767B26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0FFC415B-228A-D122-33ED-2560DA1ABB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70083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722180" y="127578"/>
            <a:ext cx="6264166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>
                <a:solidFill>
                  <a:schemeClr val="accent5">
                    <a:lumMod val="50000"/>
                  </a:schemeClr>
                </a:solidFill>
              </a:rPr>
              <a:t>INTERVENTI AMMISSIBILI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31EC9F4-12B7-4CD6-B796-C64855B5BAF4}"/>
              </a:ext>
            </a:extLst>
          </p:cNvPr>
          <p:cNvSpPr txBox="1"/>
          <p:nvPr/>
        </p:nvSpPr>
        <p:spPr>
          <a:xfrm>
            <a:off x="239213" y="782199"/>
            <a:ext cx="1150718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  <a:latin typeface="Arial Nova Cond" panose="020B0506020202020204" pitchFamily="34" charset="0"/>
              </a:rPr>
              <a:t>AVVIO </a:t>
            </a:r>
            <a:r>
              <a:rPr lang="it-IT" sz="2400" b="1" dirty="0">
                <a:highlight>
                  <a:srgbClr val="FFFF00"/>
                </a:highlight>
                <a:latin typeface="Arial Nova Cond" panose="020B0506020202020204" pitchFamily="34" charset="0"/>
              </a:rPr>
              <a:t>DAL 1° GENNAIO 2023 AL 31 DICEMBRE 2024 </a:t>
            </a:r>
          </a:p>
          <a:p>
            <a:pPr algn="just"/>
            <a:endParaRPr lang="it-IT" sz="2000" dirty="0">
              <a:latin typeface="Arial Nova Cond" panose="020B0506020202020204" pitchFamily="34" charset="0"/>
            </a:endParaRPr>
          </a:p>
          <a:p>
            <a:pPr algn="just"/>
            <a:r>
              <a:rPr lang="it-IT" sz="2400" b="1" dirty="0">
                <a:latin typeface="Arial Nova Cond" panose="020B0506020202020204" pitchFamily="34" charset="0"/>
              </a:rPr>
              <a:t>Data di assunzione del primo impegno giuridicamente vincolante ad ordinare i beni e/o i servizi richiesti o di qualsiasi altro impegno che renda irreversibile la spesa, </a:t>
            </a:r>
            <a:r>
              <a:rPr lang="it-IT" sz="2400" dirty="0">
                <a:latin typeface="Arial Nova Cond" panose="020B0506020202020204" pitchFamily="34" charset="0"/>
              </a:rPr>
              <a:t>quali ad esempio la sottoscrizione, per accettazione, del preventivo e/o la sottoscrizione di un contratto e/o di una lettera d’incarico con le informazioni minime necessarie (impegni reciproci di cedente e cessionario)</a:t>
            </a:r>
          </a:p>
          <a:p>
            <a:endParaRPr lang="it-IT" sz="2000" b="1" dirty="0">
              <a:solidFill>
                <a:srgbClr val="FF0000"/>
              </a:solidFill>
              <a:latin typeface="Arial Nova Cond" panose="020B0506020202020204" pitchFamily="34" charset="0"/>
            </a:endParaRPr>
          </a:p>
          <a:p>
            <a:pPr algn="just"/>
            <a:r>
              <a:rPr lang="it-IT" sz="2400" b="1" dirty="0">
                <a:solidFill>
                  <a:srgbClr val="C00000"/>
                </a:solidFill>
                <a:latin typeface="Arial Nova Cond" panose="020B0506020202020204" pitchFamily="34" charset="0"/>
              </a:rPr>
              <a:t>Nel caso di opere edili, murarie e impiantistiche, in particolare, per data di avvio si fa riferimento:</a:t>
            </a:r>
          </a:p>
          <a:p>
            <a:pPr algn="just"/>
            <a:r>
              <a:rPr lang="it-IT" sz="2400" dirty="0">
                <a:latin typeface="Arial Nova Cond" panose="020B0506020202020204" pitchFamily="34" charset="0"/>
              </a:rPr>
              <a:t>- </a:t>
            </a:r>
            <a:r>
              <a:rPr lang="it-IT" sz="2400" b="1" dirty="0">
                <a:latin typeface="Arial Nova Cond" panose="020B0506020202020204" pitchFamily="34" charset="0"/>
              </a:rPr>
              <a:t>in caso di edilizia libera e per opere che non hanno richiesto alcun titolo abilitativo</a:t>
            </a:r>
            <a:r>
              <a:rPr lang="it-IT" sz="2400" dirty="0">
                <a:latin typeface="Arial Nova Cond" panose="020B0506020202020204" pitchFamily="34" charset="0"/>
              </a:rPr>
              <a:t>, alla data di stipula del contratto/ accettazione del preventivo controfirmato;</a:t>
            </a:r>
          </a:p>
          <a:p>
            <a:pPr algn="just"/>
            <a:r>
              <a:rPr lang="it-IT" sz="2400" dirty="0">
                <a:latin typeface="Arial Nova Cond" panose="020B0506020202020204" pitchFamily="34" charset="0"/>
              </a:rPr>
              <a:t>- </a:t>
            </a:r>
            <a:r>
              <a:rPr lang="it-IT" sz="2400" b="1" dirty="0">
                <a:latin typeface="Arial Nova Cond" panose="020B0506020202020204" pitchFamily="34" charset="0"/>
              </a:rPr>
              <a:t>in caso opere di edilizia pesante o recuperi conservativi o manutenzione straordinaria o comunque ampliamenti, ristrutturazioni o riqualificazioni che hanno richiesto un titolo abilitativo</a:t>
            </a:r>
            <a:r>
              <a:rPr lang="it-IT" sz="2400" dirty="0">
                <a:latin typeface="Arial Nova Cond" panose="020B0506020202020204" pitchFamily="34" charset="0"/>
              </a:rPr>
              <a:t>, alla data di avvio dei lavori dichiarata dal D.L./di apertura del cantiere.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B78F0AE6-1D17-5982-C9A6-94D0BF185FA1}"/>
              </a:ext>
            </a:extLst>
          </p:cNvPr>
          <p:cNvGrpSpPr/>
          <p:nvPr/>
        </p:nvGrpSpPr>
        <p:grpSpPr>
          <a:xfrm>
            <a:off x="0" y="6928"/>
            <a:ext cx="1966697" cy="723760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EA94B889-F222-565E-5F4B-EEAA2D577D5D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7D89D307-1236-D74A-D189-27908DFCE9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41068061-AF1C-9698-959B-91C6B7BF6D4F}"/>
              </a:ext>
            </a:extLst>
          </p:cNvPr>
          <p:cNvGrpSpPr/>
          <p:nvPr/>
        </p:nvGrpSpPr>
        <p:grpSpPr>
          <a:xfrm>
            <a:off x="7686948" y="6222259"/>
            <a:ext cx="4505052" cy="635741"/>
            <a:chOff x="7686948" y="6229842"/>
            <a:chExt cx="4505052" cy="635741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51CC82FF-2912-CC66-8D88-6B24355F851C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DE802F19-E189-F8B0-186C-09F18AE373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16236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639053" y="72719"/>
            <a:ext cx="6264166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INTERVENTI AMMISSIBILI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31EC9F4-12B7-4CD6-B796-C64855B5BAF4}"/>
              </a:ext>
            </a:extLst>
          </p:cNvPr>
          <p:cNvSpPr txBox="1"/>
          <p:nvPr/>
        </p:nvSpPr>
        <p:spPr>
          <a:xfrm>
            <a:off x="87788" y="863442"/>
            <a:ext cx="12016423" cy="5944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  <a:latin typeface="Arial Nova Cond" panose="020B0506020202020204" pitchFamily="34" charset="0"/>
              </a:rPr>
              <a:t>CONCLUSIONE </a:t>
            </a:r>
            <a:r>
              <a:rPr lang="it-IT" sz="2400" b="1" dirty="0">
                <a:highlight>
                  <a:srgbClr val="FFFF00"/>
                </a:highlight>
                <a:latin typeface="Arial Nova Cond" panose="020B0506020202020204" pitchFamily="34" charset="0"/>
              </a:rPr>
              <a:t>ENTRO IL 31 DICEMBRE 2024, SALVO PROROGHE</a:t>
            </a:r>
          </a:p>
          <a:p>
            <a:pPr algn="just"/>
            <a:endParaRPr lang="it-IT" sz="2400" dirty="0">
              <a:latin typeface="Arial Nova Cond" panose="020B0506020202020204" pitchFamily="34" charset="0"/>
            </a:endParaRPr>
          </a:p>
          <a:p>
            <a:pPr algn="just"/>
            <a:r>
              <a:rPr lang="it-IT" sz="2400" b="1" dirty="0">
                <a:latin typeface="Arial Nova Cond" panose="020B0506020202020204" pitchFamily="34" charset="0"/>
              </a:rPr>
              <a:t>Data dell’effettiva ultimazione </a:t>
            </a:r>
            <a:r>
              <a:rPr lang="it-IT" sz="2400" dirty="0">
                <a:latin typeface="Arial Nova Cond" panose="020B0506020202020204" pitchFamily="34" charset="0"/>
              </a:rPr>
              <a:t>attestata, ad esempio, da una dichiarazione del direttore dei lavori/dell’esecutore delle opere oppure dai documenti di consegna e installazione dei beni o del prodotto delle consulenze richieste attestato dal consulente nella relazione sulle attività prestate</a:t>
            </a:r>
          </a:p>
          <a:p>
            <a:pPr algn="just"/>
            <a:endParaRPr lang="it-IT" sz="2400" dirty="0">
              <a:latin typeface="Arial Nova Cond" panose="020B0506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  <a:latin typeface="Arial Nova Cond" panose="020B0506020202020204" pitchFamily="34" charset="0"/>
              </a:rPr>
              <a:t>Nel caso di opere edili, murarie e impiantistiche, in particolare, per data di conclusione si fa riferimento: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latin typeface="Arial Nova Cond" panose="020B0506020202020204" pitchFamily="34" charset="0"/>
              </a:rPr>
              <a:t>- </a:t>
            </a:r>
            <a:r>
              <a:rPr lang="it-IT" sz="2000" b="1" dirty="0">
                <a:latin typeface="Arial Nova Cond" panose="020B0506020202020204" pitchFamily="34" charset="0"/>
              </a:rPr>
              <a:t>in caso di edilizia libera e per opere che non hanno richiesto alcun titolo abilitativo</a:t>
            </a:r>
            <a:r>
              <a:rPr lang="it-IT" sz="2000" dirty="0">
                <a:latin typeface="Arial Nova Cond" panose="020B0506020202020204" pitchFamily="34" charset="0"/>
              </a:rPr>
              <a:t>, alla data di conclusione indicata nella relazione del fornitore/artigiano con una descrizione delle opere realizzate;</a:t>
            </a:r>
          </a:p>
          <a:p>
            <a:pPr algn="just">
              <a:lnSpc>
                <a:spcPct val="150000"/>
              </a:lnSpc>
            </a:pPr>
            <a:r>
              <a:rPr lang="it-IT" sz="2000" dirty="0">
                <a:latin typeface="Arial Nova Cond" panose="020B0506020202020204" pitchFamily="34" charset="0"/>
              </a:rPr>
              <a:t>- </a:t>
            </a:r>
            <a:r>
              <a:rPr lang="it-IT" sz="2000" b="1" dirty="0">
                <a:latin typeface="Arial Nova Cond" panose="020B0506020202020204" pitchFamily="34" charset="0"/>
              </a:rPr>
              <a:t>in caso opere di edilizia pesante o recuperi conservativi o manutenzione straordinaria o comunque ampliamenti, ristrutturazioni o riqualificazioni che hanno richiesto un titolo abili</a:t>
            </a:r>
            <a:r>
              <a:rPr lang="it-IT" sz="2000" dirty="0">
                <a:latin typeface="Arial Nova Cond" panose="020B0506020202020204" pitchFamily="34" charset="0"/>
              </a:rPr>
              <a:t>tativo, alla data riportata nel documento di fine lavori e/o certificato di conformità/collaudo delle opere che deve essere indicata nella relazione del D.L. che comprende altresì la descrizione delle opere realizzate eventualmente accompagnata dalla contabilità di cantiere approvata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71C4454C-214F-8B83-FE2C-5A1175AAD044}"/>
              </a:ext>
            </a:extLst>
          </p:cNvPr>
          <p:cNvGrpSpPr/>
          <p:nvPr/>
        </p:nvGrpSpPr>
        <p:grpSpPr>
          <a:xfrm>
            <a:off x="0" y="6928"/>
            <a:ext cx="2160660" cy="909936"/>
            <a:chOff x="873847" y="190585"/>
            <a:chExt cx="2265528" cy="970625"/>
          </a:xfrm>
        </p:grpSpPr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21EF044F-46F2-9E7F-65BA-3038C37E2F19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" name="Immagine" descr="Immagine">
              <a:extLst>
                <a:ext uri="{FF2B5EF4-FFF2-40B4-BE49-F238E27FC236}">
                  <a16:creationId xmlns:a16="http://schemas.microsoft.com/office/drawing/2014/main" id="{D3EC4AC1-E277-38EF-ECD8-AF42E4D801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16C78D4D-C3CE-39E1-5EEA-E3AADD9A775F}"/>
              </a:ext>
            </a:extLst>
          </p:cNvPr>
          <p:cNvGrpSpPr/>
          <p:nvPr/>
        </p:nvGrpSpPr>
        <p:grpSpPr>
          <a:xfrm>
            <a:off x="7832435" y="6265717"/>
            <a:ext cx="4359564" cy="577850"/>
            <a:chOff x="7686948" y="6229842"/>
            <a:chExt cx="4505052" cy="635741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1E37040F-6FDD-E286-D4D7-68C2647C87F5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9" name="Immagine" descr="Immagine">
              <a:extLst>
                <a:ext uri="{FF2B5EF4-FFF2-40B4-BE49-F238E27FC236}">
                  <a16:creationId xmlns:a16="http://schemas.microsoft.com/office/drawing/2014/main" id="{741871C5-FA8B-EB06-8A48-A5C049A301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82222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sponsabilità di comunicazione dei beneficiari 2021-2027 — Programma  regionale — Fondo europeo di sviluppo regionale - Fesr">
            <a:extLst>
              <a:ext uri="{FF2B5EF4-FFF2-40B4-BE49-F238E27FC236}">
                <a16:creationId xmlns:a16="http://schemas.microsoft.com/office/drawing/2014/main" id="{88804EA7-3657-6B3C-54EF-DBA12E14E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6928"/>
            <a:ext cx="3000375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88A76083-3606-A488-B235-A42EDDE80191}"/>
              </a:ext>
            </a:extLst>
          </p:cNvPr>
          <p:cNvSpPr/>
          <p:nvPr/>
        </p:nvSpPr>
        <p:spPr>
          <a:xfrm>
            <a:off x="2890344" y="127578"/>
            <a:ext cx="6096001" cy="723760"/>
          </a:xfrm>
          <a:prstGeom prst="round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5">
                    <a:lumMod val="50000"/>
                  </a:schemeClr>
                </a:solidFill>
              </a:rPr>
              <a:t>INTERVENTI AMMISSIBILI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493080B-10E1-14F3-9D76-D060C9097431}"/>
              </a:ext>
            </a:extLst>
          </p:cNvPr>
          <p:cNvSpPr txBox="1"/>
          <p:nvPr/>
        </p:nvSpPr>
        <p:spPr>
          <a:xfrm>
            <a:off x="187640" y="1014185"/>
            <a:ext cx="11816720" cy="8715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b="1" dirty="0">
                <a:latin typeface="Arial Nova" panose="020B0504020202020204" pitchFamily="34" charset="0"/>
              </a:rPr>
              <a:t>DA REALIZZARE PRESSO UNITA’ PRODUTTIVA E/O SEDE OPERATIVA IN EMILIA-ROMAGNA, AL MOMENTO DELLA DOMANDA (VISURA CAMERALE) </a:t>
            </a:r>
            <a:r>
              <a:rPr lang="it-IT" b="1" dirty="0">
                <a:solidFill>
                  <a:srgbClr val="C00000"/>
                </a:solidFill>
                <a:latin typeface="Arial Nova" panose="020B0504020202020204" pitchFamily="34" charset="0"/>
              </a:rPr>
              <a:t>(TRANNE IL CASO DEL PROPRETARIO NON GESTORE)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9C62AF9-9F33-F8A9-6BC5-0D241EB75ADF}"/>
              </a:ext>
            </a:extLst>
          </p:cNvPr>
          <p:cNvSpPr txBox="1"/>
          <p:nvPr/>
        </p:nvSpPr>
        <p:spPr>
          <a:xfrm>
            <a:off x="187640" y="2044899"/>
            <a:ext cx="11816720" cy="17025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it-IT"/>
            </a:defPPr>
            <a:lvl1pPr>
              <a:defRPr sz="2400" b="1">
                <a:latin typeface="Arial Nova" panose="020B0504020202020204" pitchFamily="34" charset="0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it-IT" sz="1800" dirty="0"/>
              <a:t>NON DEVONO RICOMPRENDERE ATTIVITÀ CHE SONO PARTE DI UN’OPERAZIONE OGGETTO DI DELOCALIZZAZIONE IN EMILIA- ROMAGNA O CHE COSTITUISCONO TRASFERIMENTO DI UNA ATTIVITÀ PRODUTTIVA IN EMILIA-ROMAGNA DA UNO STATO MEMBRO DELL’UNIONE O DA UN’ALTRA REGIONE ITALIANA AI SENSI DEGLI ARTICOLI 65 E 66 DEL REGOLAMENTO UE N. 1060/2021.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CBA3571-232B-8C6A-3D82-3BACCC25B560}"/>
              </a:ext>
            </a:extLst>
          </p:cNvPr>
          <p:cNvSpPr txBox="1"/>
          <p:nvPr/>
        </p:nvSpPr>
        <p:spPr>
          <a:xfrm>
            <a:off x="451262" y="5453317"/>
            <a:ext cx="11103429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latin typeface="Arial Nova" panose="020B0504020202020204" pitchFamily="34" charset="0"/>
              </a:defRPr>
            </a:lvl1pPr>
          </a:lstStyle>
          <a:p>
            <a:pPr algn="ctr"/>
            <a:r>
              <a:rPr lang="it-IT" sz="3200" dirty="0">
                <a:solidFill>
                  <a:srgbClr val="C00000"/>
                </a:solidFill>
              </a:rPr>
              <a:t>DIMENSIONE MINIMA € 200.000,00, I.V.A. esclusa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9B6B1B-CF27-35F4-FE76-CC82DA5F547F}"/>
              </a:ext>
            </a:extLst>
          </p:cNvPr>
          <p:cNvSpPr txBox="1"/>
          <p:nvPr/>
        </p:nvSpPr>
        <p:spPr>
          <a:xfrm>
            <a:off x="187640" y="3954278"/>
            <a:ext cx="11816720" cy="1287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it-IT"/>
            </a:defPPr>
            <a:lvl1pPr algn="just">
              <a:lnSpc>
                <a:spcPct val="150000"/>
              </a:lnSpc>
              <a:defRPr b="1">
                <a:solidFill>
                  <a:schemeClr val="dk1"/>
                </a:solidFill>
                <a:latin typeface="Arial Nova" panose="020B05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it-IT" dirty="0"/>
              <a:t>DEVONO ESSERE COERENTI E DETERMINARE UNA RICADUTA POSITIVA CON RIFERIMENTO AD UNO O PIÙ DEI 15 AMBITI TEMATICI CROSS - SETTORIALI INDIVIDUATI NELLA NUOVA “STRATEGIA DI SPECIALIZZAZIONE INTELLIGENTE (S3) 2021/2027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3670D238-A060-E16F-BCD0-17640003FB4E}"/>
              </a:ext>
            </a:extLst>
          </p:cNvPr>
          <p:cNvGrpSpPr/>
          <p:nvPr/>
        </p:nvGrpSpPr>
        <p:grpSpPr>
          <a:xfrm>
            <a:off x="9885" y="-58598"/>
            <a:ext cx="2265528" cy="970625"/>
            <a:chOff x="873847" y="190585"/>
            <a:chExt cx="2265528" cy="970625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5DD07477-B72E-8256-FB97-080F21CB40DF}"/>
                </a:ext>
              </a:extLst>
            </p:cNvPr>
            <p:cNvSpPr/>
            <p:nvPr/>
          </p:nvSpPr>
          <p:spPr>
            <a:xfrm>
              <a:off x="1021428" y="398846"/>
              <a:ext cx="1970365" cy="4383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4" name="Immagine" descr="Immagine">
              <a:extLst>
                <a:ext uri="{FF2B5EF4-FFF2-40B4-BE49-F238E27FC236}">
                  <a16:creationId xmlns:a16="http://schemas.microsoft.com/office/drawing/2014/main" id="{60C43FC8-8C65-88FA-1091-24A72DF05D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1000"/>
                      </a14:imgEffect>
                      <a14:imgEffect>
                        <a14:colorTemperature colorTemp="11500"/>
                      </a14:imgEffect>
                      <a14:imgEffect>
                        <a14:saturation sat="186000"/>
                      </a14:imgEffect>
                      <a14:imgEffect>
                        <a14:brightnessContrast bright="72000" contrast="19000"/>
                      </a14:imgEffect>
                    </a14:imgLayer>
                  </a14:imgProps>
                </a:ext>
              </a:extLst>
            </a:blip>
            <a:srcRect/>
            <a:stretch/>
          </p:blipFill>
          <p:spPr>
            <a:xfrm>
              <a:off x="873847" y="190585"/>
              <a:ext cx="2265528" cy="970625"/>
            </a:xfrm>
            <a:prstGeom prst="rect">
              <a:avLst/>
            </a:prstGeom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7B62F048-DB56-1952-B9FB-ACDEB08BE9DA}"/>
              </a:ext>
            </a:extLst>
          </p:cNvPr>
          <p:cNvGrpSpPr/>
          <p:nvPr/>
        </p:nvGrpSpPr>
        <p:grpSpPr>
          <a:xfrm>
            <a:off x="7832435" y="6265717"/>
            <a:ext cx="4359564" cy="577850"/>
            <a:chOff x="7686948" y="6229842"/>
            <a:chExt cx="4505052" cy="635741"/>
          </a:xfrm>
        </p:grpSpPr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58298F68-FA8A-ED4D-4ABA-A70F3290EA5D}"/>
                </a:ext>
              </a:extLst>
            </p:cNvPr>
            <p:cNvSpPr/>
            <p:nvPr/>
          </p:nvSpPr>
          <p:spPr>
            <a:xfrm>
              <a:off x="7956645" y="6419475"/>
              <a:ext cx="4136563" cy="2815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" descr="Immagine">
              <a:extLst>
                <a:ext uri="{FF2B5EF4-FFF2-40B4-BE49-F238E27FC236}">
                  <a16:creationId xmlns:a16="http://schemas.microsoft.com/office/drawing/2014/main" id="{D4A705B0-67E2-A2AB-5726-B040E2248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FF0C">
                  <a:tint val="45000"/>
                  <a:satMod val="400000"/>
                </a:srgbClr>
              </a:duotone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374"/>
                      </a14:imgEffect>
                      <a14:imgEffect>
                        <a14:saturation sat="12000"/>
                      </a14:imgEffect>
                      <a14:imgEffect>
                        <a14:brightnessContrast bright="56000" contrast="-32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686948" y="6229842"/>
              <a:ext cx="4505052" cy="635741"/>
            </a:xfrm>
            <a:prstGeom prst="rect">
              <a:avLst/>
            </a:prstGeom>
            <a:noFill/>
            <a:ln w="12700">
              <a:miter lim="400000"/>
            </a:ln>
            <a:effectLst>
              <a:outerShdw blurRad="89424" dir="5400000" sx="25000" sy="25000" algn="ctr" rotWithShape="0">
                <a:srgbClr val="000000">
                  <a:alpha val="67000"/>
                </a:srgbClr>
              </a:outerShdw>
              <a:reflection blurRad="394293" endPos="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1350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14949</TotalTime>
  <Words>5188</Words>
  <Application>Microsoft Office PowerPoint</Application>
  <PresentationFormat>Widescreen</PresentationFormat>
  <Paragraphs>528</Paragraphs>
  <Slides>39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52" baseType="lpstr">
      <vt:lpstr>Yu Gothic Light</vt:lpstr>
      <vt:lpstr>Arial</vt:lpstr>
      <vt:lpstr>Arial Nova</vt:lpstr>
      <vt:lpstr>Arial Nova Cond</vt:lpstr>
      <vt:lpstr>Calibri</vt:lpstr>
      <vt:lpstr>Calibri Light</vt:lpstr>
      <vt:lpstr>Helvetica Neue</vt:lpstr>
      <vt:lpstr>Helvetica Neue Medium</vt:lpstr>
      <vt:lpstr>Raleway ExtraBold</vt:lpstr>
      <vt:lpstr>Symbol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Ricci Mingani Roberto</dc:creator>
  <cp:lastModifiedBy>Pappacena Andrea</cp:lastModifiedBy>
  <cp:revision>85</cp:revision>
  <cp:lastPrinted>2023-05-08T13:23:12Z</cp:lastPrinted>
  <dcterms:created xsi:type="dcterms:W3CDTF">2022-11-13T08:56:50Z</dcterms:created>
  <dcterms:modified xsi:type="dcterms:W3CDTF">2023-05-11T22:25:27Z</dcterms:modified>
</cp:coreProperties>
</file>