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tiff" ContentType="image/tif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24"/>
  </p:notesMasterIdLst>
  <p:sldIdLst>
    <p:sldId id="256" r:id="rId2"/>
    <p:sldId id="305" r:id="rId3"/>
    <p:sldId id="315" r:id="rId4"/>
    <p:sldId id="316" r:id="rId5"/>
    <p:sldId id="317" r:id="rId6"/>
    <p:sldId id="318" r:id="rId7"/>
    <p:sldId id="273" r:id="rId8"/>
    <p:sldId id="295" r:id="rId9"/>
    <p:sldId id="275" r:id="rId10"/>
    <p:sldId id="293" r:id="rId11"/>
    <p:sldId id="277" r:id="rId12"/>
    <p:sldId id="286" r:id="rId13"/>
    <p:sldId id="299" r:id="rId14"/>
    <p:sldId id="313" r:id="rId15"/>
    <p:sldId id="297" r:id="rId16"/>
    <p:sldId id="300" r:id="rId17"/>
    <p:sldId id="314" r:id="rId18"/>
    <p:sldId id="307" r:id="rId19"/>
    <p:sldId id="304" r:id="rId20"/>
    <p:sldId id="310" r:id="rId21"/>
    <p:sldId id="257" r:id="rId22"/>
    <p:sldId id="267" r:id="rId23"/>
  </p:sldIdLst>
  <p:sldSz cx="12192000" cy="6858000"/>
  <p:notesSz cx="6858000" cy="9144000"/>
  <p:embeddedFontLst>
    <p:embeddedFont>
      <p:font typeface="Roboto" charset="0"/>
      <p:regular r:id="rId25"/>
      <p:bold r:id="rId26"/>
      <p:italic r:id="rId27"/>
      <p:boldItalic r:id="rId28"/>
    </p:embeddedFont>
    <p:embeddedFont>
      <p:font typeface="Roboto Medium" charset="0"/>
      <p:regular r:id="rId29"/>
      <p:bold r:id="rId30"/>
      <p:italic r:id="rId31"/>
      <p:boldItalic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Trebuchet MS" pitchFamily="34" charset="0"/>
      <p:regular r:id="rId37"/>
      <p:bold r:id="rId38"/>
      <p:italic r:id="rId39"/>
      <p:boldItalic r:id="rId40"/>
    </p:embeddedFont>
    <p:embeddedFont>
      <p:font typeface="Lucida Sans" pitchFamily="3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uisa Secci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7B12B71B-94A2-4DAE-B398-ED643CE730A5}">
  <a:tblStyle styleId="{7B12B71B-94A2-4DAE-B398-ED643CE730A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763" autoAdjust="0"/>
  </p:normalViewPr>
  <p:slideViewPr>
    <p:cSldViewPr>
      <p:cViewPr>
        <p:scale>
          <a:sx n="60" d="100"/>
          <a:sy n="60" d="100"/>
        </p:scale>
        <p:origin x="-2504" y="-1128"/>
      </p:cViewPr>
      <p:guideLst>
        <p:guide orient="horz" pos="2160"/>
        <p:guide pos="3840"/>
      </p:guideLst>
    </p:cSldViewPr>
  </p:slid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6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sz="1200" b="1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Bioeconomia</a:t>
            </a:r>
            <a:r>
              <a:rPr lang="en-GB" sz="1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blu</a:t>
            </a:r>
            <a:endParaRPr lang="en-GB" sz="1200" b="1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it-IT" sz="1200" baseline="0" dirty="0" smtClean="0">
                <a:latin typeface="Calibri"/>
              </a:rPr>
              <a:t>● risorse biotiche marine (pesca e acquacoltura sostenibili e circolari, servizi </a:t>
            </a:r>
            <a:r>
              <a:rPr lang="it-IT" sz="1200" baseline="0" dirty="0" err="1" smtClean="0">
                <a:latin typeface="Calibri"/>
              </a:rPr>
              <a:t>ecosistemici</a:t>
            </a:r>
            <a:r>
              <a:rPr lang="it-IT" sz="1200" baseline="0" dirty="0" smtClean="0">
                <a:latin typeface="Calibri"/>
              </a:rPr>
              <a:t>, biodiversità</a:t>
            </a:r>
          </a:p>
          <a:p>
            <a:r>
              <a:rPr lang="it-IT" sz="1200" baseline="0" dirty="0" smtClean="0">
                <a:latin typeface="Calibri"/>
              </a:rPr>
              <a:t>e contrasto diffusione specie aliene);</a:t>
            </a:r>
          </a:p>
          <a:p>
            <a:r>
              <a:rPr lang="en-GB" sz="1200" baseline="0" dirty="0" smtClean="0">
                <a:latin typeface="Calibri"/>
              </a:rPr>
              <a:t>● </a:t>
            </a:r>
            <a:r>
              <a:rPr lang="en-GB" sz="1200" baseline="0" dirty="0" err="1" smtClean="0">
                <a:latin typeface="Calibri"/>
              </a:rPr>
              <a:t>biotecnologie</a:t>
            </a:r>
            <a:r>
              <a:rPr lang="en-GB" sz="1200" baseline="0" dirty="0" smtClean="0">
                <a:latin typeface="Calibri"/>
              </a:rPr>
              <a:t> </a:t>
            </a:r>
            <a:r>
              <a:rPr lang="en-GB" sz="1200" baseline="0" dirty="0" err="1" smtClean="0">
                <a:latin typeface="Calibri"/>
              </a:rPr>
              <a:t>blu</a:t>
            </a:r>
            <a:r>
              <a:rPr lang="en-GB" sz="1200" baseline="0" dirty="0" smtClean="0">
                <a:latin typeface="Calibri"/>
              </a:rPr>
              <a:t> (bio-remediation, </a:t>
            </a:r>
            <a:r>
              <a:rPr lang="en-GB" sz="1200" baseline="0" dirty="0" err="1" smtClean="0">
                <a:latin typeface="Calibri"/>
              </a:rPr>
              <a:t>biofarmaci</a:t>
            </a:r>
            <a:r>
              <a:rPr lang="en-GB" sz="1200" baseline="0" dirty="0" smtClean="0">
                <a:latin typeface="Calibri"/>
              </a:rPr>
              <a:t>, </a:t>
            </a:r>
            <a:r>
              <a:rPr lang="en-GB" sz="1200" baseline="0" dirty="0" err="1" smtClean="0">
                <a:latin typeface="Calibri"/>
              </a:rPr>
              <a:t>biomolecole</a:t>
            </a:r>
            <a:r>
              <a:rPr lang="en-GB" sz="1200" baseline="0" dirty="0" smtClean="0">
                <a:latin typeface="Calibri"/>
              </a:rPr>
              <a:t>, </a:t>
            </a:r>
            <a:r>
              <a:rPr lang="en-GB" sz="1200" baseline="0" dirty="0" err="1" smtClean="0">
                <a:latin typeface="Calibri"/>
              </a:rPr>
              <a:t>biomateriali</a:t>
            </a:r>
            <a:r>
              <a:rPr lang="en-GB" sz="1200" baseline="0" dirty="0" smtClean="0">
                <a:latin typeface="Calibri"/>
              </a:rPr>
              <a:t>);</a:t>
            </a:r>
          </a:p>
          <a:p>
            <a:r>
              <a:rPr lang="it-IT" sz="1200" baseline="0" dirty="0" smtClean="0">
                <a:latin typeface="Calibri"/>
              </a:rPr>
              <a:t>● protezione dall'inquinamento antropico (decreto salva mare, marine </a:t>
            </a:r>
            <a:r>
              <a:rPr lang="it-IT" sz="1200" baseline="0" dirty="0" err="1" smtClean="0">
                <a:latin typeface="Calibri"/>
              </a:rPr>
              <a:t>litter</a:t>
            </a:r>
            <a:r>
              <a:rPr lang="it-IT" sz="1200" baseline="0" dirty="0" smtClean="0">
                <a:latin typeface="Calibri"/>
              </a:rPr>
              <a:t>, servizi di intervento</a:t>
            </a:r>
          </a:p>
          <a:p>
            <a:r>
              <a:rPr lang="en-GB" sz="1200" baseline="0" dirty="0" err="1" smtClean="0">
                <a:latin typeface="Calibri"/>
              </a:rPr>
              <a:t>ambientale</a:t>
            </a:r>
            <a:r>
              <a:rPr lang="en-GB" sz="1200" baseline="0" dirty="0" smtClean="0">
                <a:latin typeface="Calibri"/>
              </a:rPr>
              <a:t>, </a:t>
            </a:r>
            <a:r>
              <a:rPr lang="en-GB" sz="1200" baseline="0" dirty="0" err="1" smtClean="0">
                <a:latin typeface="Calibri"/>
              </a:rPr>
              <a:t>sostanze</a:t>
            </a:r>
            <a:r>
              <a:rPr lang="en-GB" sz="1200" baseline="0" dirty="0" smtClean="0">
                <a:latin typeface="Calibri"/>
              </a:rPr>
              <a:t> </a:t>
            </a:r>
            <a:r>
              <a:rPr lang="en-GB" sz="1200" baseline="0" dirty="0" err="1" smtClean="0">
                <a:latin typeface="Calibri"/>
              </a:rPr>
              <a:t>inquinanti</a:t>
            </a:r>
            <a:r>
              <a:rPr lang="en-GB" sz="1200" baseline="0" dirty="0" smtClean="0">
                <a:latin typeface="Calibri"/>
              </a:rPr>
              <a:t> </a:t>
            </a:r>
            <a:r>
              <a:rPr lang="en-GB" sz="1200" baseline="0" dirty="0" err="1" smtClean="0">
                <a:latin typeface="Calibri"/>
              </a:rPr>
              <a:t>emergenti</a:t>
            </a:r>
            <a:r>
              <a:rPr lang="en-GB" sz="1200" baseline="0" dirty="0" smtClean="0">
                <a:latin typeface="Calibri"/>
              </a:rPr>
              <a:t>).</a:t>
            </a:r>
          </a:p>
          <a:p>
            <a:r>
              <a:rPr lang="en-GB" sz="1200" b="1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Manifattura</a:t>
            </a:r>
            <a:r>
              <a:rPr lang="en-GB" sz="1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marittima</a:t>
            </a:r>
            <a:endParaRPr lang="en-GB" sz="1200" b="1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it-IT" sz="1200" baseline="0" dirty="0" smtClean="0">
                <a:latin typeface="Calibri"/>
              </a:rPr>
              <a:t>● energie rinnovabili dal mare (eolico offshore, energia da onde e maree);</a:t>
            </a:r>
          </a:p>
          <a:p>
            <a:r>
              <a:rPr lang="it-IT" sz="1200" baseline="0" dirty="0" smtClean="0">
                <a:latin typeface="Calibri"/>
              </a:rPr>
              <a:t>● cantieristica sostenibile e robotica marina (mezzi, sistemi e infrastrutture portuali e offshore -</a:t>
            </a:r>
          </a:p>
          <a:p>
            <a:r>
              <a:rPr lang="it-IT" sz="1200" baseline="0" dirty="0" smtClean="0">
                <a:latin typeface="Calibri"/>
              </a:rPr>
              <a:t>estrattive, energetiche, civili, ittiche-, robotica marina di monitoraggio e sicurezza, mezzi di</a:t>
            </a:r>
          </a:p>
          <a:p>
            <a:r>
              <a:rPr lang="it-IT" sz="1200" baseline="0" dirty="0" smtClean="0">
                <a:latin typeface="Calibri"/>
              </a:rPr>
              <a:t>superficie e sottomarini, sistemi duali per la sicurezza);</a:t>
            </a:r>
          </a:p>
          <a:p>
            <a:r>
              <a:rPr lang="it-IT" sz="1200" baseline="0" dirty="0" smtClean="0">
                <a:latin typeface="Calibri"/>
              </a:rPr>
              <a:t>● risorse </a:t>
            </a:r>
            <a:r>
              <a:rPr lang="it-IT" sz="1200" baseline="0" dirty="0" err="1" smtClean="0">
                <a:latin typeface="Calibri"/>
              </a:rPr>
              <a:t>abio</a:t>
            </a:r>
            <a:r>
              <a:rPr lang="it-IT" sz="1200" baseline="0" dirty="0" smtClean="0">
                <a:latin typeface="Calibri"/>
              </a:rPr>
              <a:t> che marine (tecnologia per conversione </a:t>
            </a:r>
            <a:r>
              <a:rPr lang="it-IT" sz="1200" baseline="0" dirty="0" err="1" smtClean="0">
                <a:latin typeface="Calibri"/>
              </a:rPr>
              <a:t>oil&amp;gas</a:t>
            </a:r>
            <a:r>
              <a:rPr lang="it-IT" sz="1200" baseline="0" dirty="0" smtClean="0">
                <a:latin typeface="Calibri"/>
              </a:rPr>
              <a:t>, estrazione mineraria) e</a:t>
            </a:r>
          </a:p>
          <a:p>
            <a:r>
              <a:rPr lang="it-IT" sz="1200" baseline="0" dirty="0" smtClean="0">
                <a:latin typeface="Calibri"/>
              </a:rPr>
              <a:t>conversione/uso diverso e </a:t>
            </a:r>
            <a:r>
              <a:rPr lang="it-IT" sz="1200" baseline="0" dirty="0" err="1" smtClean="0">
                <a:latin typeface="Calibri"/>
              </a:rPr>
              <a:t>mul</a:t>
            </a:r>
            <a:r>
              <a:rPr lang="it-IT" sz="1200" baseline="0" dirty="0" smtClean="0">
                <a:latin typeface="Calibri"/>
              </a:rPr>
              <a:t> </a:t>
            </a:r>
            <a:r>
              <a:rPr lang="it-IT" sz="1200" baseline="0" dirty="0" err="1" smtClean="0">
                <a:latin typeface="Calibri"/>
              </a:rPr>
              <a:t>plo</a:t>
            </a:r>
            <a:r>
              <a:rPr lang="it-IT" sz="1200" baseline="0" dirty="0" smtClean="0">
                <a:latin typeface="Calibri"/>
              </a:rPr>
              <a:t> delle pia </a:t>
            </a:r>
            <a:r>
              <a:rPr lang="it-IT" sz="1200" baseline="0" dirty="0" err="1" smtClean="0">
                <a:latin typeface="Calibri"/>
              </a:rPr>
              <a:t>aforme</a:t>
            </a:r>
            <a:r>
              <a:rPr lang="it-IT" sz="1200" baseline="0" dirty="0" smtClean="0">
                <a:latin typeface="Calibri"/>
              </a:rPr>
              <a:t> o </a:t>
            </a:r>
            <a:r>
              <a:rPr lang="it-IT" sz="1200" baseline="0" dirty="0" err="1" smtClean="0">
                <a:latin typeface="Calibri"/>
              </a:rPr>
              <a:t>shore</a:t>
            </a:r>
            <a:r>
              <a:rPr lang="it-IT" sz="1200" baseline="0" dirty="0" smtClean="0">
                <a:latin typeface="Calibri"/>
              </a:rPr>
              <a:t> non più opera ve.</a:t>
            </a:r>
          </a:p>
          <a:p>
            <a:r>
              <a:rPr lang="it-IT" sz="1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Fascia costiera e Turismo 2.0</a:t>
            </a:r>
          </a:p>
          <a:p>
            <a:r>
              <a:rPr lang="it-IT" sz="1200" baseline="0" dirty="0" smtClean="0">
                <a:latin typeface="Calibri"/>
              </a:rPr>
              <a:t>● ambiente marino e fascia costiera (monitoraggio ambientale e di sicurezza, </a:t>
            </a:r>
            <a:r>
              <a:rPr lang="it-IT" sz="1200" baseline="0" dirty="0" err="1" smtClean="0">
                <a:latin typeface="Calibri"/>
              </a:rPr>
              <a:t>sicurezza</a:t>
            </a:r>
            <a:r>
              <a:rPr lang="it-IT" sz="1200" baseline="0" dirty="0" smtClean="0">
                <a:latin typeface="Calibri"/>
              </a:rPr>
              <a:t> in mare e</a:t>
            </a:r>
          </a:p>
          <a:p>
            <a:r>
              <a:rPr lang="it-IT" sz="1200" baseline="0" dirty="0" smtClean="0">
                <a:latin typeface="Calibri"/>
              </a:rPr>
              <a:t>portuale, protezione e difesa delle coste, degli habitat marini, delle aree antropizzate e non, e dei</a:t>
            </a:r>
          </a:p>
          <a:p>
            <a:r>
              <a:rPr lang="en-GB" sz="1200" baseline="0" dirty="0" err="1" smtClean="0">
                <a:latin typeface="Calibri"/>
              </a:rPr>
              <a:t>porti</a:t>
            </a:r>
            <a:r>
              <a:rPr lang="en-GB" sz="1200" baseline="0" dirty="0" smtClean="0">
                <a:latin typeface="Calibri"/>
              </a:rPr>
              <a:t>);</a:t>
            </a:r>
          </a:p>
          <a:p>
            <a:r>
              <a:rPr lang="it-IT" sz="1200" baseline="0" dirty="0" smtClean="0">
                <a:latin typeface="Calibri"/>
              </a:rPr>
              <a:t>● turismo marittimo e costiero 2.0 (tecnologie per la rigenerazione e lo sviluppo dei sistemi turistici,</a:t>
            </a:r>
          </a:p>
          <a:p>
            <a:r>
              <a:rPr lang="it-IT" sz="1200" baseline="0" dirty="0" smtClean="0">
                <a:latin typeface="Calibri"/>
              </a:rPr>
              <a:t>sviluppo di nuovi modelli partecipativi per la qualità dell'offerta);</a:t>
            </a:r>
          </a:p>
          <a:p>
            <a:r>
              <a:rPr lang="it-IT" sz="1200" baseline="0" dirty="0" smtClean="0">
                <a:latin typeface="Calibri"/>
              </a:rPr>
              <a:t>● sostenibilità ed usi economici del mare (analisi Big Data, sviluppo di modelli di impatto su economia</a:t>
            </a:r>
          </a:p>
          <a:p>
            <a:r>
              <a:rPr lang="it-IT" sz="1200" baseline="0" dirty="0" smtClean="0">
                <a:latin typeface="Calibri"/>
              </a:rPr>
              <a:t>e ambiente, costruzione di scenari, nuovi modelli di </a:t>
            </a:r>
            <a:r>
              <a:rPr lang="it-IT" sz="1200" baseline="0" dirty="0" err="1" smtClean="0">
                <a:latin typeface="Calibri"/>
              </a:rPr>
              <a:t>governance</a:t>
            </a:r>
            <a:r>
              <a:rPr lang="it-IT" sz="1200" baseline="0" dirty="0" smtClean="0">
                <a:latin typeface="Calibri"/>
              </a:rPr>
              <a:t> e di business).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it-I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it-I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it-I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lang="it-I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2:notes"/>
          <p:cNvSpPr txBox="1">
            <a:spLocks noGrp="1"/>
          </p:cNvSpPr>
          <p:nvPr>
            <p:ph type="body" idx="1"/>
          </p:nvPr>
        </p:nvSpPr>
        <p:spPr>
          <a:xfrm>
            <a:off x="685799" y="4400550"/>
            <a:ext cx="5486393" cy="360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2" name="Google Shape;222;p2:notes"/>
          <p:cNvSpPr txBox="1">
            <a:spLocks noGrp="1"/>
          </p:cNvSpPr>
          <p:nvPr>
            <p:ph type="sldNum" idx="12"/>
          </p:nvPr>
        </p:nvSpPr>
        <p:spPr>
          <a:xfrm>
            <a:off x="3884608" y="8685214"/>
            <a:ext cx="2971701" cy="458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5:notes"/>
          <p:cNvSpPr txBox="1">
            <a:spLocks noGrp="1"/>
          </p:cNvSpPr>
          <p:nvPr>
            <p:ph type="body" idx="1"/>
          </p:nvPr>
        </p:nvSpPr>
        <p:spPr>
          <a:xfrm>
            <a:off x="685799" y="4400550"/>
            <a:ext cx="5486393" cy="360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5:notes"/>
          <p:cNvSpPr txBox="1">
            <a:spLocks noGrp="1"/>
          </p:cNvSpPr>
          <p:nvPr>
            <p:ph type="sldNum" idx="12"/>
          </p:nvPr>
        </p:nvSpPr>
        <p:spPr>
          <a:xfrm>
            <a:off x="3884608" y="8685214"/>
            <a:ext cx="2971701" cy="458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cf44b858f5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gcf44b858f5_0_273:notes"/>
          <p:cNvSpPr txBox="1">
            <a:spLocks noGrp="1"/>
          </p:cNvSpPr>
          <p:nvPr>
            <p:ph type="body" idx="1"/>
          </p:nvPr>
        </p:nvSpPr>
        <p:spPr>
          <a:xfrm>
            <a:off x="685799" y="4400550"/>
            <a:ext cx="5486393" cy="360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5" name="Google Shape;265;gcf44b858f5_0_273:notes"/>
          <p:cNvSpPr txBox="1">
            <a:spLocks noGrp="1"/>
          </p:cNvSpPr>
          <p:nvPr>
            <p:ph type="sldNum" idx="12"/>
          </p:nvPr>
        </p:nvSpPr>
        <p:spPr>
          <a:xfrm>
            <a:off x="3884608" y="8685214"/>
            <a:ext cx="2971701" cy="458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it-IT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5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0c4297d428_1_1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3" cy="360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4" name="Google Shape;484;g20c4297d428_1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it-I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sz="1200" b="1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Bioeconomia</a:t>
            </a:r>
            <a:r>
              <a:rPr lang="en-GB" sz="1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blu</a:t>
            </a:r>
            <a:endParaRPr lang="en-GB" sz="1200" b="1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it-IT" sz="1200" baseline="0" dirty="0" smtClean="0">
                <a:latin typeface="Calibri"/>
              </a:rPr>
              <a:t>● risorse biotiche marine (pesca e acquacoltura sostenibili e circolari, servizi </a:t>
            </a:r>
            <a:r>
              <a:rPr lang="it-IT" sz="1200" baseline="0" dirty="0" err="1" smtClean="0">
                <a:latin typeface="Calibri"/>
              </a:rPr>
              <a:t>ecosistemici</a:t>
            </a:r>
            <a:r>
              <a:rPr lang="it-IT" sz="1200" baseline="0" dirty="0" smtClean="0">
                <a:latin typeface="Calibri"/>
              </a:rPr>
              <a:t>, biodiversità</a:t>
            </a:r>
          </a:p>
          <a:p>
            <a:r>
              <a:rPr lang="it-IT" sz="1200" baseline="0" dirty="0" smtClean="0">
                <a:latin typeface="Calibri"/>
              </a:rPr>
              <a:t>e contrasto diffusione specie aliene);</a:t>
            </a:r>
          </a:p>
          <a:p>
            <a:r>
              <a:rPr lang="en-GB" sz="1200" baseline="0" dirty="0" smtClean="0">
                <a:latin typeface="Calibri"/>
              </a:rPr>
              <a:t>● </a:t>
            </a:r>
            <a:r>
              <a:rPr lang="en-GB" sz="1200" baseline="0" dirty="0" err="1" smtClean="0">
                <a:latin typeface="Calibri"/>
              </a:rPr>
              <a:t>biotecnologie</a:t>
            </a:r>
            <a:r>
              <a:rPr lang="en-GB" sz="1200" baseline="0" dirty="0" smtClean="0">
                <a:latin typeface="Calibri"/>
              </a:rPr>
              <a:t> </a:t>
            </a:r>
            <a:r>
              <a:rPr lang="en-GB" sz="1200" baseline="0" dirty="0" err="1" smtClean="0">
                <a:latin typeface="Calibri"/>
              </a:rPr>
              <a:t>blu</a:t>
            </a:r>
            <a:r>
              <a:rPr lang="en-GB" sz="1200" baseline="0" dirty="0" smtClean="0">
                <a:latin typeface="Calibri"/>
              </a:rPr>
              <a:t> (bio-remediation, </a:t>
            </a:r>
            <a:r>
              <a:rPr lang="en-GB" sz="1200" baseline="0" dirty="0" err="1" smtClean="0">
                <a:latin typeface="Calibri"/>
              </a:rPr>
              <a:t>biofarmaci</a:t>
            </a:r>
            <a:r>
              <a:rPr lang="en-GB" sz="1200" baseline="0" dirty="0" smtClean="0">
                <a:latin typeface="Calibri"/>
              </a:rPr>
              <a:t>, </a:t>
            </a:r>
            <a:r>
              <a:rPr lang="en-GB" sz="1200" baseline="0" dirty="0" err="1" smtClean="0">
                <a:latin typeface="Calibri"/>
              </a:rPr>
              <a:t>biomolecole</a:t>
            </a:r>
            <a:r>
              <a:rPr lang="en-GB" sz="1200" baseline="0" dirty="0" smtClean="0">
                <a:latin typeface="Calibri"/>
              </a:rPr>
              <a:t>, </a:t>
            </a:r>
            <a:r>
              <a:rPr lang="en-GB" sz="1200" baseline="0" dirty="0" err="1" smtClean="0">
                <a:latin typeface="Calibri"/>
              </a:rPr>
              <a:t>biomateriali</a:t>
            </a:r>
            <a:r>
              <a:rPr lang="en-GB" sz="1200" baseline="0" dirty="0" smtClean="0">
                <a:latin typeface="Calibri"/>
              </a:rPr>
              <a:t>);</a:t>
            </a:r>
          </a:p>
          <a:p>
            <a:r>
              <a:rPr lang="it-IT" sz="1200" baseline="0" dirty="0" smtClean="0">
                <a:latin typeface="Calibri"/>
              </a:rPr>
              <a:t>● protezione dall'inquinamento antropico (decreto salva mare, marine </a:t>
            </a:r>
            <a:r>
              <a:rPr lang="it-IT" sz="1200" baseline="0" dirty="0" err="1" smtClean="0">
                <a:latin typeface="Calibri"/>
              </a:rPr>
              <a:t>litter</a:t>
            </a:r>
            <a:r>
              <a:rPr lang="it-IT" sz="1200" baseline="0" dirty="0" smtClean="0">
                <a:latin typeface="Calibri"/>
              </a:rPr>
              <a:t>, servizi di intervento</a:t>
            </a:r>
          </a:p>
          <a:p>
            <a:r>
              <a:rPr lang="en-GB" sz="1200" baseline="0" dirty="0" err="1" smtClean="0">
                <a:latin typeface="Calibri"/>
              </a:rPr>
              <a:t>ambientale</a:t>
            </a:r>
            <a:r>
              <a:rPr lang="en-GB" sz="1200" baseline="0" dirty="0" smtClean="0">
                <a:latin typeface="Calibri"/>
              </a:rPr>
              <a:t>, </a:t>
            </a:r>
            <a:r>
              <a:rPr lang="en-GB" sz="1200" baseline="0" dirty="0" err="1" smtClean="0">
                <a:latin typeface="Calibri"/>
              </a:rPr>
              <a:t>sostanze</a:t>
            </a:r>
            <a:r>
              <a:rPr lang="en-GB" sz="1200" baseline="0" dirty="0" smtClean="0">
                <a:latin typeface="Calibri"/>
              </a:rPr>
              <a:t> </a:t>
            </a:r>
            <a:r>
              <a:rPr lang="en-GB" sz="1200" baseline="0" dirty="0" err="1" smtClean="0">
                <a:latin typeface="Calibri"/>
              </a:rPr>
              <a:t>inquinanti</a:t>
            </a:r>
            <a:r>
              <a:rPr lang="en-GB" sz="1200" baseline="0" dirty="0" smtClean="0">
                <a:latin typeface="Calibri"/>
              </a:rPr>
              <a:t> </a:t>
            </a:r>
            <a:r>
              <a:rPr lang="en-GB" sz="1200" baseline="0" dirty="0" err="1" smtClean="0">
                <a:latin typeface="Calibri"/>
              </a:rPr>
              <a:t>emergenti</a:t>
            </a:r>
            <a:r>
              <a:rPr lang="en-GB" sz="1200" baseline="0" dirty="0" smtClean="0">
                <a:latin typeface="Calibri"/>
              </a:rPr>
              <a:t>).</a:t>
            </a:r>
          </a:p>
          <a:p>
            <a:r>
              <a:rPr lang="en-GB" sz="1200" b="1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Manifattura</a:t>
            </a:r>
            <a:r>
              <a:rPr lang="en-GB" sz="1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marittima</a:t>
            </a:r>
            <a:endParaRPr lang="en-GB" sz="1200" b="1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it-IT" sz="1200" baseline="0" dirty="0" smtClean="0">
                <a:latin typeface="Calibri"/>
              </a:rPr>
              <a:t>● energie rinnovabili dal mare (eolico offshore, energia da onde e maree);</a:t>
            </a:r>
          </a:p>
          <a:p>
            <a:r>
              <a:rPr lang="it-IT" sz="1200" baseline="0" dirty="0" smtClean="0">
                <a:latin typeface="Calibri"/>
              </a:rPr>
              <a:t>● cantieristica sostenibile e robotica marina (mezzi, sistemi e infrastrutture portuali e offshore -</a:t>
            </a:r>
          </a:p>
          <a:p>
            <a:r>
              <a:rPr lang="it-IT" sz="1200" baseline="0" dirty="0" smtClean="0">
                <a:latin typeface="Calibri"/>
              </a:rPr>
              <a:t>estrattive, energetiche, civili, ittiche-, robotica marina di monitoraggio e sicurezza, mezzi di</a:t>
            </a:r>
          </a:p>
          <a:p>
            <a:r>
              <a:rPr lang="it-IT" sz="1200" baseline="0" dirty="0" smtClean="0">
                <a:latin typeface="Calibri"/>
              </a:rPr>
              <a:t>superficie e sottomarini, sistemi duali per la sicurezza);</a:t>
            </a:r>
          </a:p>
          <a:p>
            <a:r>
              <a:rPr lang="it-IT" sz="1200" baseline="0" dirty="0" smtClean="0">
                <a:latin typeface="Calibri"/>
              </a:rPr>
              <a:t>● risorse </a:t>
            </a:r>
            <a:r>
              <a:rPr lang="it-IT" sz="1200" baseline="0" dirty="0" err="1" smtClean="0">
                <a:latin typeface="Calibri"/>
              </a:rPr>
              <a:t>abio</a:t>
            </a:r>
            <a:r>
              <a:rPr lang="it-IT" sz="1200" baseline="0" dirty="0" smtClean="0">
                <a:latin typeface="Calibri"/>
              </a:rPr>
              <a:t> che marine (tecnologia per conversione </a:t>
            </a:r>
            <a:r>
              <a:rPr lang="it-IT" sz="1200" baseline="0" dirty="0" err="1" smtClean="0">
                <a:latin typeface="Calibri"/>
              </a:rPr>
              <a:t>oil&amp;gas</a:t>
            </a:r>
            <a:r>
              <a:rPr lang="it-IT" sz="1200" baseline="0" dirty="0" smtClean="0">
                <a:latin typeface="Calibri"/>
              </a:rPr>
              <a:t>, estrazione mineraria) e</a:t>
            </a:r>
          </a:p>
          <a:p>
            <a:r>
              <a:rPr lang="it-IT" sz="1200" baseline="0" dirty="0" smtClean="0">
                <a:latin typeface="Calibri"/>
              </a:rPr>
              <a:t>conversione/uso diverso e </a:t>
            </a:r>
            <a:r>
              <a:rPr lang="it-IT" sz="1200" baseline="0" dirty="0" err="1" smtClean="0">
                <a:latin typeface="Calibri"/>
              </a:rPr>
              <a:t>mul</a:t>
            </a:r>
            <a:r>
              <a:rPr lang="it-IT" sz="1200" baseline="0" dirty="0" smtClean="0">
                <a:latin typeface="Calibri"/>
              </a:rPr>
              <a:t> </a:t>
            </a:r>
            <a:r>
              <a:rPr lang="it-IT" sz="1200" baseline="0" dirty="0" err="1" smtClean="0">
                <a:latin typeface="Calibri"/>
              </a:rPr>
              <a:t>plo</a:t>
            </a:r>
            <a:r>
              <a:rPr lang="it-IT" sz="1200" baseline="0" dirty="0" smtClean="0">
                <a:latin typeface="Calibri"/>
              </a:rPr>
              <a:t> delle pia </a:t>
            </a:r>
            <a:r>
              <a:rPr lang="it-IT" sz="1200" baseline="0" dirty="0" err="1" smtClean="0">
                <a:latin typeface="Calibri"/>
              </a:rPr>
              <a:t>aforme</a:t>
            </a:r>
            <a:r>
              <a:rPr lang="it-IT" sz="1200" baseline="0" dirty="0" smtClean="0">
                <a:latin typeface="Calibri"/>
              </a:rPr>
              <a:t> o </a:t>
            </a:r>
            <a:r>
              <a:rPr lang="it-IT" sz="1200" baseline="0" dirty="0" err="1" smtClean="0">
                <a:latin typeface="Calibri"/>
              </a:rPr>
              <a:t>shore</a:t>
            </a:r>
            <a:r>
              <a:rPr lang="it-IT" sz="1200" baseline="0" dirty="0" smtClean="0">
                <a:latin typeface="Calibri"/>
              </a:rPr>
              <a:t> non più opera ve.</a:t>
            </a:r>
          </a:p>
          <a:p>
            <a:r>
              <a:rPr lang="it-IT" sz="1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Fascia costiera e Turismo 2.0</a:t>
            </a:r>
          </a:p>
          <a:p>
            <a:r>
              <a:rPr lang="it-IT" sz="1200" baseline="0" dirty="0" smtClean="0">
                <a:latin typeface="Calibri"/>
              </a:rPr>
              <a:t>● ambiente marino e fascia costiera (monitoraggio ambientale e di sicurezza, </a:t>
            </a:r>
            <a:r>
              <a:rPr lang="it-IT" sz="1200" baseline="0" dirty="0" err="1" smtClean="0">
                <a:latin typeface="Calibri"/>
              </a:rPr>
              <a:t>sicurezza</a:t>
            </a:r>
            <a:r>
              <a:rPr lang="it-IT" sz="1200" baseline="0" dirty="0" smtClean="0">
                <a:latin typeface="Calibri"/>
              </a:rPr>
              <a:t> in mare e</a:t>
            </a:r>
          </a:p>
          <a:p>
            <a:r>
              <a:rPr lang="it-IT" sz="1200" baseline="0" dirty="0" smtClean="0">
                <a:latin typeface="Calibri"/>
              </a:rPr>
              <a:t>portuale, protezione e difesa delle coste, degli habitat marini, delle aree antropizzate e non, e dei</a:t>
            </a:r>
          </a:p>
          <a:p>
            <a:r>
              <a:rPr lang="en-GB" sz="1200" baseline="0" dirty="0" err="1" smtClean="0">
                <a:latin typeface="Calibri"/>
              </a:rPr>
              <a:t>porti</a:t>
            </a:r>
            <a:r>
              <a:rPr lang="en-GB" sz="1200" baseline="0" dirty="0" smtClean="0">
                <a:latin typeface="Calibri"/>
              </a:rPr>
              <a:t>);</a:t>
            </a:r>
          </a:p>
          <a:p>
            <a:r>
              <a:rPr lang="it-IT" sz="1200" baseline="0" dirty="0" smtClean="0">
                <a:latin typeface="Calibri"/>
              </a:rPr>
              <a:t>● turismo marittimo e costiero 2.0 (tecnologie per la rigenerazione e lo sviluppo dei sistemi turistici,</a:t>
            </a:r>
          </a:p>
          <a:p>
            <a:r>
              <a:rPr lang="it-IT" sz="1200" baseline="0" dirty="0" smtClean="0">
                <a:latin typeface="Calibri"/>
              </a:rPr>
              <a:t>sviluppo di nuovi modelli partecipativi per la qualità dell'offerta);</a:t>
            </a:r>
          </a:p>
          <a:p>
            <a:r>
              <a:rPr lang="it-IT" sz="1200" baseline="0" dirty="0" smtClean="0">
                <a:latin typeface="Calibri"/>
              </a:rPr>
              <a:t>● sostenibilità ed usi economici del mare (analisi Big Data, sviluppo di modelli di impatto su economia</a:t>
            </a:r>
          </a:p>
          <a:p>
            <a:r>
              <a:rPr lang="it-IT" sz="1200" baseline="0" dirty="0" smtClean="0">
                <a:latin typeface="Calibri"/>
              </a:rPr>
              <a:t>e ambiente, costruzione di scenari, nuovi modelli di </a:t>
            </a:r>
            <a:r>
              <a:rPr lang="it-IT" sz="1200" baseline="0" dirty="0" err="1" smtClean="0">
                <a:latin typeface="Calibri"/>
              </a:rPr>
              <a:t>governance</a:t>
            </a:r>
            <a:r>
              <a:rPr lang="it-IT" sz="1200" baseline="0" dirty="0" smtClean="0">
                <a:latin typeface="Calibri"/>
              </a:rPr>
              <a:t> e di business).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it-I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sz="1200" b="1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Bioeconomia</a:t>
            </a:r>
            <a:r>
              <a:rPr lang="en-GB" sz="1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blu</a:t>
            </a:r>
            <a:endParaRPr lang="en-GB" sz="1200" b="1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it-IT" sz="1200" baseline="0" dirty="0" smtClean="0">
                <a:latin typeface="Calibri"/>
              </a:rPr>
              <a:t>● risorse biotiche marine (pesca e acquacoltura sostenibili e circolari, servizi </a:t>
            </a:r>
            <a:r>
              <a:rPr lang="it-IT" sz="1200" baseline="0" dirty="0" err="1" smtClean="0">
                <a:latin typeface="Calibri"/>
              </a:rPr>
              <a:t>ecosistemici</a:t>
            </a:r>
            <a:r>
              <a:rPr lang="it-IT" sz="1200" baseline="0" dirty="0" smtClean="0">
                <a:latin typeface="Calibri"/>
              </a:rPr>
              <a:t>, biodiversità</a:t>
            </a:r>
          </a:p>
          <a:p>
            <a:r>
              <a:rPr lang="it-IT" sz="1200" baseline="0" dirty="0" smtClean="0">
                <a:latin typeface="Calibri"/>
              </a:rPr>
              <a:t>e contrasto diffusione specie aliene);</a:t>
            </a:r>
          </a:p>
          <a:p>
            <a:r>
              <a:rPr lang="en-GB" sz="1200" baseline="0" dirty="0" smtClean="0">
                <a:latin typeface="Calibri"/>
              </a:rPr>
              <a:t>● </a:t>
            </a:r>
            <a:r>
              <a:rPr lang="en-GB" sz="1200" baseline="0" dirty="0" err="1" smtClean="0">
                <a:latin typeface="Calibri"/>
              </a:rPr>
              <a:t>biotecnologie</a:t>
            </a:r>
            <a:r>
              <a:rPr lang="en-GB" sz="1200" baseline="0" dirty="0" smtClean="0">
                <a:latin typeface="Calibri"/>
              </a:rPr>
              <a:t> </a:t>
            </a:r>
            <a:r>
              <a:rPr lang="en-GB" sz="1200" baseline="0" dirty="0" err="1" smtClean="0">
                <a:latin typeface="Calibri"/>
              </a:rPr>
              <a:t>blu</a:t>
            </a:r>
            <a:r>
              <a:rPr lang="en-GB" sz="1200" baseline="0" dirty="0" smtClean="0">
                <a:latin typeface="Calibri"/>
              </a:rPr>
              <a:t> (bio-remediation, </a:t>
            </a:r>
            <a:r>
              <a:rPr lang="en-GB" sz="1200" baseline="0" dirty="0" err="1" smtClean="0">
                <a:latin typeface="Calibri"/>
              </a:rPr>
              <a:t>biofarmaci</a:t>
            </a:r>
            <a:r>
              <a:rPr lang="en-GB" sz="1200" baseline="0" dirty="0" smtClean="0">
                <a:latin typeface="Calibri"/>
              </a:rPr>
              <a:t>, </a:t>
            </a:r>
            <a:r>
              <a:rPr lang="en-GB" sz="1200" baseline="0" dirty="0" err="1" smtClean="0">
                <a:latin typeface="Calibri"/>
              </a:rPr>
              <a:t>biomolecole</a:t>
            </a:r>
            <a:r>
              <a:rPr lang="en-GB" sz="1200" baseline="0" dirty="0" smtClean="0">
                <a:latin typeface="Calibri"/>
              </a:rPr>
              <a:t>, </a:t>
            </a:r>
            <a:r>
              <a:rPr lang="en-GB" sz="1200" baseline="0" dirty="0" err="1" smtClean="0">
                <a:latin typeface="Calibri"/>
              </a:rPr>
              <a:t>biomateriali</a:t>
            </a:r>
            <a:r>
              <a:rPr lang="en-GB" sz="1200" baseline="0" dirty="0" smtClean="0">
                <a:latin typeface="Calibri"/>
              </a:rPr>
              <a:t>);</a:t>
            </a:r>
          </a:p>
          <a:p>
            <a:r>
              <a:rPr lang="it-IT" sz="1200" baseline="0" dirty="0" smtClean="0">
                <a:latin typeface="Calibri"/>
              </a:rPr>
              <a:t>● protezione dall'inquinamento antropico (decreto salva mare, marine </a:t>
            </a:r>
            <a:r>
              <a:rPr lang="it-IT" sz="1200" baseline="0" dirty="0" err="1" smtClean="0">
                <a:latin typeface="Calibri"/>
              </a:rPr>
              <a:t>litter</a:t>
            </a:r>
            <a:r>
              <a:rPr lang="it-IT" sz="1200" baseline="0" dirty="0" smtClean="0">
                <a:latin typeface="Calibri"/>
              </a:rPr>
              <a:t>, servizi di intervento</a:t>
            </a:r>
          </a:p>
          <a:p>
            <a:r>
              <a:rPr lang="en-GB" sz="1200" baseline="0" dirty="0" err="1" smtClean="0">
                <a:latin typeface="Calibri"/>
              </a:rPr>
              <a:t>ambientale</a:t>
            </a:r>
            <a:r>
              <a:rPr lang="en-GB" sz="1200" baseline="0" dirty="0" smtClean="0">
                <a:latin typeface="Calibri"/>
              </a:rPr>
              <a:t>, </a:t>
            </a:r>
            <a:r>
              <a:rPr lang="en-GB" sz="1200" baseline="0" dirty="0" err="1" smtClean="0">
                <a:latin typeface="Calibri"/>
              </a:rPr>
              <a:t>sostanze</a:t>
            </a:r>
            <a:r>
              <a:rPr lang="en-GB" sz="1200" baseline="0" dirty="0" smtClean="0">
                <a:latin typeface="Calibri"/>
              </a:rPr>
              <a:t> </a:t>
            </a:r>
            <a:r>
              <a:rPr lang="en-GB" sz="1200" baseline="0" dirty="0" err="1" smtClean="0">
                <a:latin typeface="Calibri"/>
              </a:rPr>
              <a:t>inquinanti</a:t>
            </a:r>
            <a:r>
              <a:rPr lang="en-GB" sz="1200" baseline="0" dirty="0" smtClean="0">
                <a:latin typeface="Calibri"/>
              </a:rPr>
              <a:t> </a:t>
            </a:r>
            <a:r>
              <a:rPr lang="en-GB" sz="1200" baseline="0" dirty="0" err="1" smtClean="0">
                <a:latin typeface="Calibri"/>
              </a:rPr>
              <a:t>emergenti</a:t>
            </a:r>
            <a:r>
              <a:rPr lang="en-GB" sz="1200" baseline="0" dirty="0" smtClean="0">
                <a:latin typeface="Calibri"/>
              </a:rPr>
              <a:t>).</a:t>
            </a:r>
          </a:p>
          <a:p>
            <a:r>
              <a:rPr lang="en-GB" sz="1200" b="1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Manifattura</a:t>
            </a:r>
            <a:r>
              <a:rPr lang="en-GB" sz="1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b="1" i="0" u="none" strike="noStrike" cap="none" baseline="0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marittima</a:t>
            </a:r>
            <a:endParaRPr lang="en-GB" sz="1200" b="1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it-IT" sz="1200" baseline="0" dirty="0" smtClean="0">
                <a:latin typeface="Calibri"/>
              </a:rPr>
              <a:t>● energie rinnovabili dal mare (eolico offshore, energia da onde e maree);</a:t>
            </a:r>
          </a:p>
          <a:p>
            <a:r>
              <a:rPr lang="it-IT" sz="1200" baseline="0" dirty="0" smtClean="0">
                <a:latin typeface="Calibri"/>
              </a:rPr>
              <a:t>● cantieristica sostenibile e robotica marina (mezzi, sistemi e infrastrutture portuali e offshore -</a:t>
            </a:r>
          </a:p>
          <a:p>
            <a:r>
              <a:rPr lang="it-IT" sz="1200" baseline="0" dirty="0" smtClean="0">
                <a:latin typeface="Calibri"/>
              </a:rPr>
              <a:t>estrattive, energetiche, civili, ittiche-, robotica marina di monitoraggio e sicurezza, mezzi di</a:t>
            </a:r>
          </a:p>
          <a:p>
            <a:r>
              <a:rPr lang="it-IT" sz="1200" baseline="0" dirty="0" smtClean="0">
                <a:latin typeface="Calibri"/>
              </a:rPr>
              <a:t>superficie e sottomarini, sistemi duali per la sicurezza);</a:t>
            </a:r>
          </a:p>
          <a:p>
            <a:r>
              <a:rPr lang="it-IT" sz="1200" baseline="0" dirty="0" smtClean="0">
                <a:latin typeface="Calibri"/>
              </a:rPr>
              <a:t>● risorse </a:t>
            </a:r>
            <a:r>
              <a:rPr lang="it-IT" sz="1200" baseline="0" dirty="0" err="1" smtClean="0">
                <a:latin typeface="Calibri"/>
              </a:rPr>
              <a:t>abio</a:t>
            </a:r>
            <a:r>
              <a:rPr lang="it-IT" sz="1200" baseline="0" dirty="0" smtClean="0">
                <a:latin typeface="Calibri"/>
              </a:rPr>
              <a:t> che marine (tecnologia per conversione </a:t>
            </a:r>
            <a:r>
              <a:rPr lang="it-IT" sz="1200" baseline="0" dirty="0" err="1" smtClean="0">
                <a:latin typeface="Calibri"/>
              </a:rPr>
              <a:t>oil&amp;gas</a:t>
            </a:r>
            <a:r>
              <a:rPr lang="it-IT" sz="1200" baseline="0" dirty="0" smtClean="0">
                <a:latin typeface="Calibri"/>
              </a:rPr>
              <a:t>, estrazione mineraria) e</a:t>
            </a:r>
          </a:p>
          <a:p>
            <a:r>
              <a:rPr lang="it-IT" sz="1200" baseline="0" dirty="0" smtClean="0">
                <a:latin typeface="Calibri"/>
              </a:rPr>
              <a:t>conversione/uso diverso e </a:t>
            </a:r>
            <a:r>
              <a:rPr lang="it-IT" sz="1200" baseline="0" dirty="0" err="1" smtClean="0">
                <a:latin typeface="Calibri"/>
              </a:rPr>
              <a:t>mul</a:t>
            </a:r>
            <a:r>
              <a:rPr lang="it-IT" sz="1200" baseline="0" dirty="0" smtClean="0">
                <a:latin typeface="Calibri"/>
              </a:rPr>
              <a:t> </a:t>
            </a:r>
            <a:r>
              <a:rPr lang="it-IT" sz="1200" baseline="0" dirty="0" err="1" smtClean="0">
                <a:latin typeface="Calibri"/>
              </a:rPr>
              <a:t>plo</a:t>
            </a:r>
            <a:r>
              <a:rPr lang="it-IT" sz="1200" baseline="0" dirty="0" smtClean="0">
                <a:latin typeface="Calibri"/>
              </a:rPr>
              <a:t> delle pia </a:t>
            </a:r>
            <a:r>
              <a:rPr lang="it-IT" sz="1200" baseline="0" dirty="0" err="1" smtClean="0">
                <a:latin typeface="Calibri"/>
              </a:rPr>
              <a:t>aforme</a:t>
            </a:r>
            <a:r>
              <a:rPr lang="it-IT" sz="1200" baseline="0" dirty="0" smtClean="0">
                <a:latin typeface="Calibri"/>
              </a:rPr>
              <a:t> o </a:t>
            </a:r>
            <a:r>
              <a:rPr lang="it-IT" sz="1200" baseline="0" dirty="0" err="1" smtClean="0">
                <a:latin typeface="Calibri"/>
              </a:rPr>
              <a:t>shore</a:t>
            </a:r>
            <a:r>
              <a:rPr lang="it-IT" sz="1200" baseline="0" dirty="0" smtClean="0">
                <a:latin typeface="Calibri"/>
              </a:rPr>
              <a:t> non più opera ve.</a:t>
            </a:r>
          </a:p>
          <a:p>
            <a:r>
              <a:rPr lang="it-IT" sz="1200" b="1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Fascia costiera e Turismo 2.0</a:t>
            </a:r>
          </a:p>
          <a:p>
            <a:r>
              <a:rPr lang="it-IT" sz="1200" baseline="0" dirty="0" smtClean="0">
                <a:latin typeface="Calibri"/>
              </a:rPr>
              <a:t>● ambiente marino e fascia costiera (monitoraggio ambientale e di sicurezza, </a:t>
            </a:r>
            <a:r>
              <a:rPr lang="it-IT" sz="1200" baseline="0" dirty="0" err="1" smtClean="0">
                <a:latin typeface="Calibri"/>
              </a:rPr>
              <a:t>sicurezza</a:t>
            </a:r>
            <a:r>
              <a:rPr lang="it-IT" sz="1200" baseline="0" dirty="0" smtClean="0">
                <a:latin typeface="Calibri"/>
              </a:rPr>
              <a:t> in mare e</a:t>
            </a:r>
          </a:p>
          <a:p>
            <a:r>
              <a:rPr lang="it-IT" sz="1200" baseline="0" dirty="0" smtClean="0">
                <a:latin typeface="Calibri"/>
              </a:rPr>
              <a:t>portuale, protezione e difesa delle coste, degli habitat marini, delle aree antropizzate e non, e dei</a:t>
            </a:r>
          </a:p>
          <a:p>
            <a:r>
              <a:rPr lang="en-GB" sz="1200" baseline="0" dirty="0" err="1" smtClean="0">
                <a:latin typeface="Calibri"/>
              </a:rPr>
              <a:t>porti</a:t>
            </a:r>
            <a:r>
              <a:rPr lang="en-GB" sz="1200" baseline="0" dirty="0" smtClean="0">
                <a:latin typeface="Calibri"/>
              </a:rPr>
              <a:t>);</a:t>
            </a:r>
          </a:p>
          <a:p>
            <a:r>
              <a:rPr lang="it-IT" sz="1200" baseline="0" dirty="0" smtClean="0">
                <a:latin typeface="Calibri"/>
              </a:rPr>
              <a:t>● turismo marittimo e costiero 2.0 (tecnologie per la rigenerazione e lo sviluppo dei sistemi turistici,</a:t>
            </a:r>
          </a:p>
          <a:p>
            <a:r>
              <a:rPr lang="it-IT" sz="1200" baseline="0" dirty="0" smtClean="0">
                <a:latin typeface="Calibri"/>
              </a:rPr>
              <a:t>sviluppo di nuovi modelli partecipativi per la qualità dell'offerta);</a:t>
            </a:r>
          </a:p>
          <a:p>
            <a:r>
              <a:rPr lang="it-IT" sz="1200" baseline="0" dirty="0" smtClean="0">
                <a:latin typeface="Calibri"/>
              </a:rPr>
              <a:t>● sostenibilità ed usi economici del mare (analisi Big Data, sviluppo di modelli di impatto su economia</a:t>
            </a:r>
          </a:p>
          <a:p>
            <a:r>
              <a:rPr lang="it-IT" sz="1200" baseline="0" dirty="0" smtClean="0">
                <a:latin typeface="Calibri"/>
              </a:rPr>
              <a:t>e ambiente, costruzione di scenari, nuovi modelli di </a:t>
            </a:r>
            <a:r>
              <a:rPr lang="it-IT" sz="1200" baseline="0" dirty="0" err="1" smtClean="0">
                <a:latin typeface="Calibri"/>
              </a:rPr>
              <a:t>governance</a:t>
            </a:r>
            <a:r>
              <a:rPr lang="it-IT" sz="1200" baseline="0" dirty="0" smtClean="0">
                <a:latin typeface="Calibri"/>
              </a:rPr>
              <a:t> e di business).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it-I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apositiva titolo">
  <p:cSld name="2_Diapositiva titol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/>
          <p:nvPr/>
        </p:nvSpPr>
        <p:spPr>
          <a:xfrm>
            <a:off x="-75525" y="3853825"/>
            <a:ext cx="12431400" cy="306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>
            <a:spLocks noGrp="1"/>
          </p:cNvSpPr>
          <p:nvPr>
            <p:ph type="pic" idx="2"/>
          </p:nvPr>
        </p:nvSpPr>
        <p:spPr>
          <a:xfrm>
            <a:off x="-50575" y="-30350"/>
            <a:ext cx="12330300" cy="3884100"/>
          </a:xfrm>
          <a:prstGeom prst="rect">
            <a:avLst/>
          </a:prstGeom>
          <a:noFill/>
          <a:ln>
            <a:noFill/>
          </a:ln>
        </p:spPr>
      </p:sp>
      <p:pic>
        <p:nvPicPr>
          <p:cNvPr id="18" name="Google Shape;18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29919" y="5621866"/>
            <a:ext cx="2043669" cy="74960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"/>
          <p:cNvSpPr txBox="1"/>
          <p:nvPr/>
        </p:nvSpPr>
        <p:spPr>
          <a:xfrm>
            <a:off x="312000" y="4187175"/>
            <a:ext cx="5878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333800" y="4147175"/>
            <a:ext cx="6261300" cy="94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700"/>
              <a:buNone/>
              <a:defRPr sz="3700" b="1">
                <a:solidFill>
                  <a:srgbClr val="43434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 sz="3700" b="1"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 sz="3700" b="1"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 sz="3700" b="1"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 sz="3700" b="1"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 sz="3700" b="1"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 sz="3700" b="1"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 sz="3700" b="1"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 sz="3700" b="1"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312000" y="5269950"/>
            <a:ext cx="7284300" cy="56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Clr>
                <a:srgbClr val="E63429"/>
              </a:buClr>
              <a:buSzPts val="2200"/>
              <a:buFont typeface="Roboto"/>
              <a:buNone/>
              <a:defRPr sz="2200">
                <a:solidFill>
                  <a:srgbClr val="E6342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500"/>
              </a:spcBef>
              <a:spcAft>
                <a:spcPts val="0"/>
              </a:spcAft>
              <a:buClr>
                <a:srgbClr val="E63429"/>
              </a:buClr>
              <a:buSzPts val="2200"/>
              <a:buNone/>
              <a:defRPr>
                <a:solidFill>
                  <a:srgbClr val="E63429"/>
                </a:solidFill>
              </a:defRPr>
            </a:lvl2pPr>
            <a:lvl3pPr lvl="2">
              <a:spcBef>
                <a:spcPts val="500"/>
              </a:spcBef>
              <a:spcAft>
                <a:spcPts val="0"/>
              </a:spcAft>
              <a:buClr>
                <a:srgbClr val="E63429"/>
              </a:buClr>
              <a:buSzPts val="1800"/>
              <a:buNone/>
              <a:defRPr>
                <a:solidFill>
                  <a:srgbClr val="E63429"/>
                </a:solidFill>
              </a:defRPr>
            </a:lvl3pPr>
            <a:lvl4pPr lvl="3">
              <a:spcBef>
                <a:spcPts val="500"/>
              </a:spcBef>
              <a:spcAft>
                <a:spcPts val="0"/>
              </a:spcAft>
              <a:buClr>
                <a:srgbClr val="E63429"/>
              </a:buClr>
              <a:buSzPts val="1600"/>
              <a:buNone/>
              <a:defRPr>
                <a:solidFill>
                  <a:srgbClr val="E63429"/>
                </a:solidFill>
              </a:defRPr>
            </a:lvl4pPr>
            <a:lvl5pPr lvl="4">
              <a:spcBef>
                <a:spcPts val="500"/>
              </a:spcBef>
              <a:spcAft>
                <a:spcPts val="0"/>
              </a:spcAft>
              <a:buClr>
                <a:srgbClr val="E63429"/>
              </a:buClr>
              <a:buSzPts val="1600"/>
              <a:buNone/>
              <a:defRPr>
                <a:solidFill>
                  <a:srgbClr val="E63429"/>
                </a:solidFill>
              </a:defRPr>
            </a:lvl5pPr>
            <a:lvl6pPr lvl="5">
              <a:spcBef>
                <a:spcPts val="500"/>
              </a:spcBef>
              <a:spcAft>
                <a:spcPts val="0"/>
              </a:spcAft>
              <a:buClr>
                <a:srgbClr val="E63429"/>
              </a:buClr>
              <a:buSzPts val="1600"/>
              <a:buNone/>
              <a:defRPr>
                <a:solidFill>
                  <a:srgbClr val="E63429"/>
                </a:solidFill>
              </a:defRPr>
            </a:lvl6pPr>
            <a:lvl7pPr lvl="6">
              <a:spcBef>
                <a:spcPts val="500"/>
              </a:spcBef>
              <a:spcAft>
                <a:spcPts val="0"/>
              </a:spcAft>
              <a:buClr>
                <a:srgbClr val="E63429"/>
              </a:buClr>
              <a:buSzPts val="1600"/>
              <a:buNone/>
              <a:defRPr>
                <a:solidFill>
                  <a:srgbClr val="E63429"/>
                </a:solidFill>
              </a:defRPr>
            </a:lvl7pPr>
            <a:lvl8pPr lvl="7">
              <a:spcBef>
                <a:spcPts val="500"/>
              </a:spcBef>
              <a:spcAft>
                <a:spcPts val="0"/>
              </a:spcAft>
              <a:buClr>
                <a:srgbClr val="E63429"/>
              </a:buClr>
              <a:buSzPts val="1600"/>
              <a:buNone/>
              <a:defRPr>
                <a:solidFill>
                  <a:srgbClr val="E63429"/>
                </a:solidFill>
              </a:defRPr>
            </a:lvl8pPr>
            <a:lvl9pPr lvl="8">
              <a:spcBef>
                <a:spcPts val="500"/>
              </a:spcBef>
              <a:spcAft>
                <a:spcPts val="0"/>
              </a:spcAft>
              <a:buClr>
                <a:srgbClr val="E63429"/>
              </a:buClr>
              <a:buSzPts val="1600"/>
              <a:buNone/>
              <a:defRPr>
                <a:solidFill>
                  <a:srgbClr val="E63429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3"/>
          </p:nvPr>
        </p:nvSpPr>
        <p:spPr>
          <a:xfrm>
            <a:off x="301750" y="5745350"/>
            <a:ext cx="6343800" cy="44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1900"/>
              <a:buNone/>
              <a:defRPr sz="1900"/>
            </a:lvl1pPr>
            <a:lvl2pPr lvl="1">
              <a:spcBef>
                <a:spcPts val="500"/>
              </a:spcBef>
              <a:spcAft>
                <a:spcPts val="0"/>
              </a:spcAft>
              <a:buSzPts val="2200"/>
              <a:buNone/>
              <a:defRPr/>
            </a:lvl2pPr>
            <a:lvl3pPr lvl="2"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50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Titolo e contenuto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11561503" y="6406050"/>
            <a:ext cx="498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  <p:sp>
        <p:nvSpPr>
          <p:cNvPr id="25" name="Google Shape;25;p3"/>
          <p:cNvSpPr>
            <a:spLocks noGrp="1"/>
          </p:cNvSpPr>
          <p:nvPr>
            <p:ph type="pic" idx="2"/>
          </p:nvPr>
        </p:nvSpPr>
        <p:spPr>
          <a:xfrm>
            <a:off x="7181675" y="1183475"/>
            <a:ext cx="5010300" cy="4774200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94475" y="1144350"/>
            <a:ext cx="5978100" cy="576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body" idx="1"/>
          </p:nvPr>
        </p:nvSpPr>
        <p:spPr>
          <a:xfrm>
            <a:off x="394475" y="2287350"/>
            <a:ext cx="6766800" cy="344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rtl="0">
              <a:spcBef>
                <a:spcPts val="1000"/>
              </a:spcBef>
              <a:spcAft>
                <a:spcPts val="0"/>
              </a:spcAft>
              <a:buSzPts val="2600"/>
              <a:buFont typeface="Roboto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68300" rtl="0">
              <a:spcBef>
                <a:spcPts val="500"/>
              </a:spcBef>
              <a:spcAft>
                <a:spcPts val="0"/>
              </a:spcAft>
              <a:buSzPts val="2200"/>
              <a:buFont typeface="Roboto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42900" rtl="0">
              <a:spcBef>
                <a:spcPts val="500"/>
              </a:spcBef>
              <a:spcAft>
                <a:spcPts val="0"/>
              </a:spcAft>
              <a:buSzPts val="1800"/>
              <a:buFont typeface="Roboto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30200" rtl="0">
              <a:spcBef>
                <a:spcPts val="500"/>
              </a:spcBef>
              <a:spcAft>
                <a:spcPts val="0"/>
              </a:spcAft>
              <a:buSzPts val="1600"/>
              <a:buFont typeface="Roboto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30200" rtl="0">
              <a:spcBef>
                <a:spcPts val="500"/>
              </a:spcBef>
              <a:spcAft>
                <a:spcPts val="0"/>
              </a:spcAft>
              <a:buSzPts val="1600"/>
              <a:buFont typeface="Roboto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30200" rtl="0">
              <a:spcBef>
                <a:spcPts val="500"/>
              </a:spcBef>
              <a:spcAft>
                <a:spcPts val="0"/>
              </a:spcAft>
              <a:buSzPts val="1600"/>
              <a:buFont typeface="Roboto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30200" rtl="0">
              <a:spcBef>
                <a:spcPts val="500"/>
              </a:spcBef>
              <a:spcAft>
                <a:spcPts val="0"/>
              </a:spcAft>
              <a:buSzPts val="1600"/>
              <a:buFont typeface="Roboto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30200" rtl="0">
              <a:spcBef>
                <a:spcPts val="500"/>
              </a:spcBef>
              <a:spcAft>
                <a:spcPts val="0"/>
              </a:spcAft>
              <a:buSzPts val="1600"/>
              <a:buFont typeface="Roboto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30200" rtl="0">
              <a:spcBef>
                <a:spcPts val="500"/>
              </a:spcBef>
              <a:spcAft>
                <a:spcPts val="0"/>
              </a:spcAft>
              <a:buSzPts val="1600"/>
              <a:buFont typeface="Roboto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contenuto">
  <p:cSld name="1_Titolo e contenuto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11561503" y="6406050"/>
            <a:ext cx="498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394475" y="1144350"/>
            <a:ext cx="5978100" cy="576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394475" y="2287350"/>
            <a:ext cx="6766800" cy="344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rtl="0">
              <a:spcBef>
                <a:spcPts val="100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68300" rtl="0">
              <a:spcBef>
                <a:spcPts val="500"/>
              </a:spcBef>
              <a:spcAft>
                <a:spcPts val="0"/>
              </a:spcAft>
              <a:buSzPts val="2200"/>
              <a:buChar char="•"/>
              <a:defRPr/>
            </a:lvl2pPr>
            <a:lvl3pPr marL="1371600" lvl="2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6pPr>
            <a:lvl7pPr marL="3200400" lvl="6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7pPr>
            <a:lvl8pPr marL="3657600" lvl="7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8pPr>
            <a:lvl9pPr marL="4114800" lvl="8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2"/>
          </p:nvPr>
        </p:nvSpPr>
        <p:spPr>
          <a:xfrm>
            <a:off x="7638625" y="1144350"/>
            <a:ext cx="4216200" cy="4592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19100">
              <a:spcBef>
                <a:spcPts val="1000"/>
              </a:spcBef>
              <a:spcAft>
                <a:spcPts val="0"/>
              </a:spcAft>
              <a:buSzPts val="3000"/>
              <a:buChar char="•"/>
              <a:defRPr sz="3000"/>
            </a:lvl1pPr>
            <a:lvl2pPr marL="914400" lvl="1" indent="-393700">
              <a:spcBef>
                <a:spcPts val="500"/>
              </a:spcBef>
              <a:spcAft>
                <a:spcPts val="0"/>
              </a:spcAft>
              <a:buSzPts val="2600"/>
              <a:buChar char="•"/>
              <a:defRPr sz="2600"/>
            </a:lvl2pPr>
            <a:lvl3pPr marL="1371600" lvl="2" indent="-368300">
              <a:spcBef>
                <a:spcPts val="500"/>
              </a:spcBef>
              <a:spcAft>
                <a:spcPts val="0"/>
              </a:spcAft>
              <a:buSzPts val="2200"/>
              <a:buChar char="•"/>
              <a:defRPr sz="2200"/>
            </a:lvl3pPr>
            <a:lvl4pPr marL="1828800" lvl="3" indent="-355600"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55600"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6pPr>
            <a:lvl7pPr marL="3200400" lvl="6" indent="-355600"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7pPr>
            <a:lvl8pPr marL="3657600" lvl="7" indent="-355600"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8pPr>
            <a:lvl9pPr marL="4114800" lvl="8" indent="-355600"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olo e contenuto">
  <p:cSld name="4_Titolo e contenut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11561503" y="6406050"/>
            <a:ext cx="498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394475" y="1144350"/>
            <a:ext cx="5978100" cy="576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394475" y="2287350"/>
            <a:ext cx="6766800" cy="3449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3700" rtl="0">
              <a:spcBef>
                <a:spcPts val="1000"/>
              </a:spcBef>
              <a:spcAft>
                <a:spcPts val="0"/>
              </a:spcAft>
              <a:buSzPts val="2600"/>
              <a:buChar char="•"/>
              <a:defRPr/>
            </a:lvl1pPr>
            <a:lvl2pPr marL="914400" lvl="1" indent="-368300" rtl="0">
              <a:spcBef>
                <a:spcPts val="500"/>
              </a:spcBef>
              <a:spcAft>
                <a:spcPts val="0"/>
              </a:spcAft>
              <a:buSzPts val="2200"/>
              <a:buChar char="•"/>
              <a:defRPr/>
            </a:lvl2pPr>
            <a:lvl3pPr marL="1371600" lvl="2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4pPr>
            <a:lvl5pPr marL="2286000" lvl="4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5pPr>
            <a:lvl6pPr marL="2743200" lvl="5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6pPr>
            <a:lvl7pPr marL="3200400" lvl="6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7pPr>
            <a:lvl8pPr marL="3657600" lvl="7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8pPr>
            <a:lvl9pPr marL="4114800" lvl="8" indent="-330200" rtl="0">
              <a:spcBef>
                <a:spcPts val="500"/>
              </a:spcBef>
              <a:spcAft>
                <a:spcPts val="0"/>
              </a:spcAft>
              <a:buSzPts val="16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olo e contenuto">
  <p:cSld name="6_Titolo e contenuto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421" y="3050"/>
            <a:ext cx="12197421" cy="685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sto semplice">
  <p:cSld name="testo semplic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20c38ea59c8_0_220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  <p:sp>
        <p:nvSpPr>
          <p:cNvPr id="25" name="Google Shape;25;g20c38ea59c8_0_220"/>
          <p:cNvSpPr txBox="1">
            <a:spLocks noGrp="1"/>
          </p:cNvSpPr>
          <p:nvPr>
            <p:ph type="title"/>
          </p:nvPr>
        </p:nvSpPr>
        <p:spPr>
          <a:xfrm>
            <a:off x="315268" y="274638"/>
            <a:ext cx="10462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3C3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g20c38ea59c8_0_220"/>
          <p:cNvSpPr txBox="1">
            <a:spLocks noGrp="1"/>
          </p:cNvSpPr>
          <p:nvPr>
            <p:ph type="body" idx="1"/>
          </p:nvPr>
        </p:nvSpPr>
        <p:spPr>
          <a:xfrm>
            <a:off x="315913" y="1757363"/>
            <a:ext cx="11502900" cy="44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sto e immagine 1">
  <p:cSld name="testo e immagine 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20c38ea59c8_0_266"/>
          <p:cNvSpPr txBox="1">
            <a:spLocks noGrp="1"/>
          </p:cNvSpPr>
          <p:nvPr>
            <p:ph type="body" idx="1"/>
          </p:nvPr>
        </p:nvSpPr>
        <p:spPr>
          <a:xfrm>
            <a:off x="5433135" y="1757363"/>
            <a:ext cx="6385800" cy="44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g20c38ea59c8_0_266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  <p:sp>
        <p:nvSpPr>
          <p:cNvPr id="46" name="Google Shape;46;g20c38ea59c8_0_266"/>
          <p:cNvSpPr>
            <a:spLocks noGrp="1"/>
          </p:cNvSpPr>
          <p:nvPr>
            <p:ph type="pic" idx="2"/>
          </p:nvPr>
        </p:nvSpPr>
        <p:spPr>
          <a:xfrm>
            <a:off x="315269" y="1757363"/>
            <a:ext cx="4913700" cy="4451400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g20c38ea59c8_0_266"/>
          <p:cNvSpPr txBox="1">
            <a:spLocks noGrp="1"/>
          </p:cNvSpPr>
          <p:nvPr>
            <p:ph type="title"/>
          </p:nvPr>
        </p:nvSpPr>
        <p:spPr>
          <a:xfrm>
            <a:off x="315268" y="274638"/>
            <a:ext cx="1038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03C31"/>
              </a:buClr>
              <a:buSzPts val="3200"/>
              <a:buNone/>
              <a:defRPr sz="3200">
                <a:solidFill>
                  <a:srgbClr val="E03C3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vuota">
  <p:cSld name="1_vuota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g20c38ea59c8_0_233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  <p:sp>
        <p:nvSpPr>
          <p:cNvPr id="42" name="Google Shape;42;g20c38ea59c8_0_233"/>
          <p:cNvSpPr/>
          <p:nvPr/>
        </p:nvSpPr>
        <p:spPr>
          <a:xfrm>
            <a:off x="221942" y="1313895"/>
            <a:ext cx="11771700" cy="50424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5425" y="3048"/>
            <a:ext cx="12197426" cy="685495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title"/>
          </p:nvPr>
        </p:nvSpPr>
        <p:spPr>
          <a:xfrm>
            <a:off x="273100" y="920475"/>
            <a:ext cx="72525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73329"/>
              </a:buClr>
              <a:buSzPts val="3400"/>
              <a:buFont typeface="Roboto"/>
              <a:buNone/>
              <a:defRPr sz="3400" i="0" u="none" strike="noStrike" cap="none">
                <a:solidFill>
                  <a:srgbClr val="E7332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E73329"/>
              </a:buClr>
              <a:buSzPts val="1400"/>
              <a:buFont typeface="Roboto"/>
              <a:buNone/>
              <a:defRPr sz="1800">
                <a:solidFill>
                  <a:srgbClr val="E7332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E73329"/>
              </a:buClr>
              <a:buSzPts val="1400"/>
              <a:buFont typeface="Roboto"/>
              <a:buNone/>
              <a:defRPr sz="1800">
                <a:solidFill>
                  <a:srgbClr val="E7332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E73329"/>
              </a:buClr>
              <a:buSzPts val="1400"/>
              <a:buFont typeface="Roboto"/>
              <a:buNone/>
              <a:defRPr sz="1800">
                <a:solidFill>
                  <a:srgbClr val="E73329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E73329"/>
              </a:buClr>
              <a:buSzPts val="1400"/>
              <a:buFont typeface="Roboto"/>
              <a:buNone/>
              <a:defRPr sz="1800">
                <a:solidFill>
                  <a:srgbClr val="E73329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E73329"/>
              </a:buClr>
              <a:buSzPts val="1400"/>
              <a:buFont typeface="Roboto"/>
              <a:buNone/>
              <a:defRPr sz="1800">
                <a:solidFill>
                  <a:srgbClr val="E73329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E73329"/>
              </a:buClr>
              <a:buSzPts val="1400"/>
              <a:buFont typeface="Roboto"/>
              <a:buNone/>
              <a:defRPr sz="1800">
                <a:solidFill>
                  <a:srgbClr val="E73329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E73329"/>
              </a:buClr>
              <a:buSzPts val="1400"/>
              <a:buFont typeface="Roboto"/>
              <a:buNone/>
              <a:defRPr sz="1800">
                <a:solidFill>
                  <a:srgbClr val="E73329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E73329"/>
              </a:buClr>
              <a:buSzPts val="1400"/>
              <a:buFont typeface="Roboto"/>
              <a:buNone/>
              <a:defRPr sz="1800">
                <a:solidFill>
                  <a:srgbClr val="E73329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body" idx="1"/>
          </p:nvPr>
        </p:nvSpPr>
        <p:spPr>
          <a:xfrm>
            <a:off x="374250" y="2053350"/>
            <a:ext cx="6726600" cy="41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600"/>
              <a:buFont typeface="Roboto"/>
              <a:buChar char="•"/>
              <a:defRPr sz="260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Roboto"/>
              <a:buChar char="•"/>
              <a:defRPr sz="220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Roboto"/>
              <a:buChar char="•"/>
              <a:defRPr sz="180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"/>
              <a:buChar char="•"/>
              <a:defRPr sz="160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"/>
              <a:buChar char="•"/>
              <a:defRPr sz="160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"/>
              <a:buChar char="•"/>
              <a:defRPr sz="160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"/>
              <a:buChar char="•"/>
              <a:defRPr sz="160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"/>
              <a:buChar char="•"/>
              <a:defRPr sz="160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"/>
              <a:buChar char="•"/>
              <a:defRPr sz="160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dt" idx="10"/>
          </p:nvPr>
        </p:nvSpPr>
        <p:spPr>
          <a:xfrm>
            <a:off x="374250" y="6356350"/>
            <a:ext cx="3207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11561503" y="6406050"/>
            <a:ext cx="498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buNone/>
              <a:defRPr sz="1300">
                <a:solidFill>
                  <a:srgbClr val="E6342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4" r:id="rId5"/>
    <p:sldLayoutId id="2147483658" r:id="rId6"/>
    <p:sldLayoutId id="2147483659" r:id="rId7"/>
    <p:sldLayoutId id="2147483660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art-er.it/2022/10/la-blue-growth-in-emilia-romagna/" TargetMode="External"/><Relationship Id="rId4" Type="http://schemas.openxmlformats.org/officeDocument/2006/relationships/hyperlink" Target="https://en.art-er.it/2022/11/blue-growth-community-in-emilia-romagna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tiff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10" Type="http://schemas.openxmlformats.org/officeDocument/2006/relationships/image" Target="../media/image21.png"/><Relationship Id="rId19" Type="http://schemas.openxmlformats.org/officeDocument/2006/relationships/image" Target="../media/image30.jpeg"/><Relationship Id="rId31" Type="http://schemas.openxmlformats.org/officeDocument/2006/relationships/image" Target="../media/image42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/>
          <p:nvPr/>
        </p:nvSpPr>
        <p:spPr>
          <a:xfrm>
            <a:off x="347867" y="5682011"/>
            <a:ext cx="6765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>
            <a:off x="119336" y="3933056"/>
            <a:ext cx="10802760" cy="940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>
              <a:lnSpc>
                <a:spcPct val="100000"/>
              </a:lnSpc>
              <a:buClr>
                <a:schemeClr val="dk1"/>
              </a:buClr>
            </a:pPr>
            <a:r>
              <a:rPr lang="it-IT" sz="4000" dirty="0" smtClean="0">
                <a:solidFill>
                  <a:srgbClr val="E73329"/>
                </a:solidFill>
              </a:rPr>
              <a:t>Il forum regionale della </a:t>
            </a:r>
            <a:r>
              <a:rPr lang="it-IT" sz="4000" dirty="0" err="1" smtClean="0">
                <a:solidFill>
                  <a:srgbClr val="E73329"/>
                </a:solidFill>
              </a:rPr>
              <a:t>Blue</a:t>
            </a:r>
            <a:r>
              <a:rPr lang="it-IT" sz="4000" dirty="0" smtClean="0">
                <a:solidFill>
                  <a:srgbClr val="E73329"/>
                </a:solidFill>
              </a:rPr>
              <a:t> Economy</a:t>
            </a:r>
            <a:r>
              <a:rPr lang="it-IT" dirty="0" smtClean="0"/>
              <a:t/>
            </a:r>
            <a:br>
              <a:rPr lang="it-IT" dirty="0" smtClean="0"/>
            </a:br>
            <a:endParaRPr dirty="0"/>
          </a:p>
        </p:txBody>
      </p:sp>
      <p:sp>
        <p:nvSpPr>
          <p:cNvPr id="66" name="Google Shape;66;p11"/>
          <p:cNvSpPr txBox="1">
            <a:spLocks noGrp="1"/>
          </p:cNvSpPr>
          <p:nvPr>
            <p:ph type="subTitle" idx="1"/>
          </p:nvPr>
        </p:nvSpPr>
        <p:spPr>
          <a:xfrm>
            <a:off x="335360" y="5661248"/>
            <a:ext cx="7284300" cy="566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</a:pPr>
            <a:r>
              <a:rPr lang="it-IT" sz="2000" dirty="0" err="1" smtClean="0"/>
              <a:t>Sustainable</a:t>
            </a:r>
            <a:r>
              <a:rPr lang="it-IT" sz="2000" dirty="0" smtClean="0"/>
              <a:t> </a:t>
            </a:r>
            <a:r>
              <a:rPr lang="it-IT" sz="2000" dirty="0" err="1" smtClean="0"/>
              <a:t>Blue</a:t>
            </a:r>
            <a:r>
              <a:rPr lang="it-IT" sz="2000" dirty="0" smtClean="0"/>
              <a:t> Economy Partnership (SBEP)</a:t>
            </a:r>
            <a:endParaRPr dirty="0"/>
          </a:p>
        </p:txBody>
      </p:sp>
      <p:sp>
        <p:nvSpPr>
          <p:cNvPr id="67" name="Google Shape;67;p11"/>
          <p:cNvSpPr txBox="1">
            <a:spLocks noGrp="1"/>
          </p:cNvSpPr>
          <p:nvPr>
            <p:ph type="subTitle" idx="3"/>
          </p:nvPr>
        </p:nvSpPr>
        <p:spPr>
          <a:xfrm>
            <a:off x="301750" y="6050150"/>
            <a:ext cx="6343800" cy="445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dirty="0" smtClean="0">
                <a:solidFill>
                  <a:srgbClr val="3D3C3B"/>
                </a:solidFill>
                <a:latin typeface="Roboto Medium"/>
                <a:ea typeface="Roboto Medium"/>
                <a:cs typeface="Roboto Medium"/>
                <a:sym typeface="Roboto Medium"/>
              </a:rPr>
              <a:t>27 Febbraio 2024 </a:t>
            </a:r>
            <a:r>
              <a:rPr lang="it-IT" sz="1600" dirty="0">
                <a:solidFill>
                  <a:srgbClr val="E73329"/>
                </a:solidFill>
                <a:latin typeface="Roboto Medium"/>
                <a:ea typeface="Roboto Medium"/>
                <a:cs typeface="Roboto Medium"/>
                <a:sym typeface="Roboto Medium"/>
              </a:rPr>
              <a:t>| </a:t>
            </a:r>
            <a:r>
              <a:rPr lang="it-IT" sz="1600" dirty="0" smtClean="0">
                <a:solidFill>
                  <a:srgbClr val="3D3C3B"/>
                </a:solidFill>
                <a:latin typeface="Roboto Medium"/>
                <a:ea typeface="Roboto Medium"/>
                <a:cs typeface="Roboto Medium"/>
                <a:sym typeface="Roboto Medium"/>
              </a:rPr>
              <a:t>STEFANO VALENTINI</a:t>
            </a:r>
            <a:endParaRPr dirty="0"/>
          </a:p>
        </p:txBody>
      </p:sp>
      <p:pic>
        <p:nvPicPr>
          <p:cNvPr id="69" name="Google Shape;69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87800" y="439475"/>
            <a:ext cx="2824637" cy="207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egnaposto immagine 9"/>
          <p:cNvSpPr>
            <a:spLocks noGrp="1"/>
          </p:cNvSpPr>
          <p:nvPr>
            <p:ph type="pic" idx="2"/>
          </p:nvPr>
        </p:nvSpPr>
        <p:spPr>
          <a:xfrm>
            <a:off x="0" y="0"/>
            <a:ext cx="12330300" cy="3884100"/>
          </a:xfrm>
        </p:spPr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7176120" cy="3828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Google Shape;123;p18" descr="Google Shape;123;p1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40016" y="5661248"/>
            <a:ext cx="3467770" cy="5366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it-IT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t="15721" b="15721"/>
          <a:stretch>
            <a:fillRect/>
          </a:stretch>
        </p:blipFill>
        <p:spPr bwMode="auto">
          <a:xfrm>
            <a:off x="335360" y="0"/>
            <a:ext cx="4764130" cy="458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olo 5"/>
          <p:cNvSpPr txBox="1">
            <a:spLocks/>
          </p:cNvSpPr>
          <p:nvPr/>
        </p:nvSpPr>
        <p:spPr>
          <a:xfrm>
            <a:off x="5303912" y="836712"/>
            <a:ext cx="6408712" cy="5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73329"/>
              </a:buClr>
              <a:buSzPts val="3400"/>
              <a:buFont typeface="Roboto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E733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La </a:t>
            </a:r>
            <a:r>
              <a:rPr kumimoji="0" lang="en-GB" sz="3200" b="1" i="0" u="none" strike="noStrike" kern="0" cap="none" spc="0" normalizeH="0" noProof="0" dirty="0" smtClean="0">
                <a:ln>
                  <a:noFill/>
                </a:ln>
                <a:solidFill>
                  <a:srgbClr val="E733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Blue Economy Community </a:t>
            </a:r>
            <a:r>
              <a:rPr kumimoji="0" lang="en-GB" sz="3200" b="1" i="0" u="none" strike="noStrike" kern="0" cap="none" spc="0" normalizeH="0" noProof="0" dirty="0" err="1" smtClean="0">
                <a:ln>
                  <a:noFill/>
                </a:ln>
                <a:solidFill>
                  <a:srgbClr val="E733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Regionale</a:t>
            </a:r>
            <a:r>
              <a:rPr kumimoji="0" lang="en-GB" sz="3200" b="1" i="0" u="none" strike="noStrike" kern="0" cap="none" spc="0" normalizeH="0" noProof="0" dirty="0" smtClean="0">
                <a:ln>
                  <a:noFill/>
                </a:ln>
                <a:solidFill>
                  <a:srgbClr val="E733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...un </a:t>
            </a:r>
            <a:r>
              <a:rPr kumimoji="0" lang="en-GB" sz="3200" b="1" i="0" u="none" strike="noStrike" kern="0" cap="none" spc="0" normalizeH="0" noProof="0" dirty="0" err="1" smtClean="0">
                <a:ln>
                  <a:noFill/>
                </a:ln>
                <a:solidFill>
                  <a:srgbClr val="E733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percorso</a:t>
            </a:r>
            <a:r>
              <a:rPr kumimoji="0" lang="en-GB" sz="3200" b="1" i="0" u="none" strike="noStrike" kern="0" cap="none" spc="0" normalizeH="0" noProof="0" dirty="0" smtClean="0">
                <a:ln>
                  <a:noFill/>
                </a:ln>
                <a:solidFill>
                  <a:srgbClr val="E733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3200" b="1" i="0" u="none" strike="noStrike" kern="0" cap="none" spc="0" normalizeH="0" noProof="0" dirty="0" err="1" smtClean="0">
                <a:ln>
                  <a:noFill/>
                </a:ln>
                <a:solidFill>
                  <a:srgbClr val="E733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partito</a:t>
            </a:r>
            <a:r>
              <a:rPr kumimoji="0" lang="en-GB" sz="3200" b="1" i="0" u="none" strike="noStrike" kern="0" cap="none" spc="0" normalizeH="0" noProof="0" dirty="0" smtClean="0">
                <a:ln>
                  <a:noFill/>
                </a:ln>
                <a:solidFill>
                  <a:srgbClr val="E733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3200" b="1" i="0" u="none" strike="noStrike" kern="0" cap="none" spc="0" normalizeH="0" noProof="0" dirty="0" err="1" smtClean="0">
                <a:ln>
                  <a:noFill/>
                </a:ln>
                <a:solidFill>
                  <a:srgbClr val="E733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nel</a:t>
            </a:r>
            <a:r>
              <a:rPr kumimoji="0" lang="en-GB" sz="3200" b="1" i="0" u="none" strike="noStrike" kern="0" cap="none" spc="0" normalizeH="0" noProof="0" dirty="0" smtClean="0">
                <a:ln>
                  <a:noFill/>
                </a:ln>
                <a:solidFill>
                  <a:srgbClr val="E73329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2016 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E73329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" name="Segnaposto testo 6"/>
          <p:cNvSpPr txBox="1">
            <a:spLocks/>
          </p:cNvSpPr>
          <p:nvPr/>
        </p:nvSpPr>
        <p:spPr>
          <a:xfrm>
            <a:off x="5375920" y="2276872"/>
            <a:ext cx="6493613" cy="3888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R="0" lvl="0" indent="-393700" algn="l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>
                <a:srgbClr val="434343"/>
              </a:buClr>
              <a:buSzPts val="2600"/>
              <a:buFont typeface="Arial" pitchFamily="34" charset="0"/>
              <a:buChar char="•"/>
              <a:tabLst/>
              <a:defRPr/>
            </a:pPr>
            <a:r>
              <a:rPr kumimoji="0" lang="en-GB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Analisi</a:t>
            </a:r>
            <a:r>
              <a:rPr kumimoji="0" lang="en-GB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di</a:t>
            </a:r>
            <a:r>
              <a:rPr kumimoji="0" lang="en-GB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2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settore</a:t>
            </a:r>
            <a:r>
              <a:rPr kumimoji="0" lang="en-GB" sz="2600" b="1" i="0" u="none" strike="noStrike" kern="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kumimoji="0" lang="en-GB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rapporti</a:t>
            </a:r>
            <a:r>
              <a:rPr kumimoji="0" lang="en-GB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Economia</a:t>
            </a:r>
            <a:r>
              <a:rPr kumimoji="0" lang="en-GB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del Mare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260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Unioncamere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GB" sz="260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elaborazioni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260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analisi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ASTER/ART-ER RI)</a:t>
            </a:r>
          </a:p>
          <a:p>
            <a:pPr marR="0" lvl="0" indent="-3937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600"/>
              <a:buFont typeface="Arial" pitchFamily="34" charset="0"/>
              <a:buChar char="•"/>
              <a:tabLst/>
              <a:defRPr/>
            </a:pPr>
            <a:r>
              <a:rPr lang="en-GB" sz="2600" b="1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Tavolo</a:t>
            </a:r>
            <a:r>
              <a:rPr lang="en-GB" sz="2600" b="1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2600" b="1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Regionale</a:t>
            </a:r>
            <a:r>
              <a:rPr lang="en-GB" sz="2600" b="1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Blue Growth 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– </a:t>
            </a:r>
            <a:r>
              <a:rPr lang="it-IT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Attori, competenze, infrastrutture</a:t>
            </a:r>
            <a:r>
              <a:rPr lang="it-IT" sz="260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it-IT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sono raccontati attraverso i diversi domini di innovazione. 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(</a:t>
            </a:r>
            <a:r>
              <a:rPr lang="en-GB" sz="260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Rete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HTN, </a:t>
            </a:r>
            <a:r>
              <a:rPr lang="en-GB" sz="260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Università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GB" sz="260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Centri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260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di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260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Ricerca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etc) grazie a </a:t>
            </a:r>
            <a:r>
              <a:rPr lang="en-GB" sz="260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spinta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260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di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2600" b="1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RER, ART-ER, </a:t>
            </a:r>
            <a:r>
              <a:rPr lang="en-GB" sz="2600" b="1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Univ.Bologna</a:t>
            </a:r>
            <a:r>
              <a:rPr lang="en-GB" sz="2600" b="1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CNR</a:t>
            </a:r>
          </a:p>
          <a:p>
            <a:pPr marR="0" lvl="0" indent="-3937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600"/>
              <a:buFont typeface="Arial" pitchFamily="34" charset="0"/>
              <a:buChar char="•"/>
              <a:tabLst/>
              <a:defRPr/>
            </a:pPr>
            <a:r>
              <a:rPr lang="en-GB" sz="260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Reti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260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nazionali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260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ed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260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Europee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–  </a:t>
            </a:r>
            <a:r>
              <a:rPr lang="en-GB" sz="2600" b="1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CTN Blue Italian Growth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GB" sz="2600" b="1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Vanguard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GB" sz="2600" b="1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RIS3 Partnership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etc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</a:p>
          <a:p>
            <a:pPr marR="0" lvl="0" indent="-3937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600"/>
              <a:buFont typeface="Arial" pitchFamily="34" charset="0"/>
              <a:buChar char="•"/>
              <a:tabLst/>
              <a:defRPr/>
            </a:pPr>
            <a:r>
              <a:rPr lang="en-GB" sz="260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progetti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260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finanziati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a </a:t>
            </a:r>
            <a:r>
              <a:rPr lang="en-GB" sz="260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sostegno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260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della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community (</a:t>
            </a:r>
            <a:r>
              <a:rPr lang="en-GB" sz="260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eg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. MISTRAL, PANORAMED, BLUEBIOMED, 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B-BLUE, ARGOS, </a:t>
            </a:r>
            <a:r>
              <a:rPr lang="en-GB" sz="2600" b="1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Blue Ecosystem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..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etc)</a:t>
            </a:r>
          </a:p>
          <a:p>
            <a:pPr marL="457200" marR="0" lvl="0" indent="-393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600"/>
              <a:tabLst/>
              <a:defRPr/>
            </a:pPr>
            <a:endParaRPr kumimoji="0" lang="en-GB" sz="26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9" name="Picture 3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376" y="4797152"/>
            <a:ext cx="482453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it-IT"/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...un </a:t>
            </a:r>
            <a:r>
              <a:rPr lang="en-GB" dirty="0" err="1" smtClean="0"/>
              <a:t>comunità</a:t>
            </a:r>
            <a:r>
              <a:rPr lang="en-GB" dirty="0" smtClean="0"/>
              <a:t> </a:t>
            </a:r>
            <a:r>
              <a:rPr lang="en-GB" dirty="0" err="1" smtClean="0"/>
              <a:t>che</a:t>
            </a:r>
            <a:r>
              <a:rPr lang="en-GB" dirty="0" smtClean="0"/>
              <a:t> </a:t>
            </a:r>
            <a:r>
              <a:rPr lang="en-GB" dirty="0" err="1" smtClean="0"/>
              <a:t>cresce</a:t>
            </a:r>
            <a:endParaRPr lang="en-GB" dirty="0"/>
          </a:p>
        </p:txBody>
      </p:sp>
      <p:sp>
        <p:nvSpPr>
          <p:cNvPr id="7" name="Segnaposto testo 6"/>
          <p:cNvSpPr>
            <a:spLocks noGrp="1"/>
          </p:cNvSpPr>
          <p:nvPr>
            <p:ph type="body" idx="1"/>
          </p:nvPr>
        </p:nvSpPr>
        <p:spPr>
          <a:xfrm>
            <a:off x="335360" y="1916832"/>
            <a:ext cx="6766800" cy="3449100"/>
          </a:xfrm>
        </p:spPr>
        <p:txBody>
          <a:bodyPr>
            <a:noAutofit/>
          </a:bodyPr>
          <a:lstStyle/>
          <a:p>
            <a:pPr marL="0" lvl="0" indent="0">
              <a:buClrTx/>
              <a:buSzTx/>
              <a:buNone/>
              <a:defRPr/>
            </a:pPr>
            <a:r>
              <a:rPr lang="it-IT" sz="14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Sans" panose="020B0602030504020204" pitchFamily="34" charset="77"/>
              </a:rPr>
              <a:t>UNIVERSITÀ </a:t>
            </a:r>
            <a:r>
              <a:rPr lang="it-IT" sz="1400" b="1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Sans" panose="020B0602030504020204" pitchFamily="34" charset="77"/>
              </a:rPr>
              <a:t>DI</a:t>
            </a:r>
            <a:r>
              <a:rPr lang="it-IT" sz="14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Sans" panose="020B0602030504020204" pitchFamily="34" charset="77"/>
              </a:rPr>
              <a:t> BOLOGNA</a:t>
            </a:r>
          </a:p>
          <a:p>
            <a:pPr marL="0" lvl="0" indent="0">
              <a:buClrTx/>
              <a:buSzTx/>
              <a:buNone/>
              <a:defRPr/>
            </a:pPr>
            <a:r>
              <a:rPr lang="it-IT" sz="14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Sans" panose="020B0602030504020204" pitchFamily="34" charset="77"/>
              </a:rPr>
              <a:t>UNIVERSITÀ </a:t>
            </a:r>
            <a:r>
              <a:rPr lang="it-IT" sz="1400" b="1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Sans" panose="020B0602030504020204" pitchFamily="34" charset="77"/>
              </a:rPr>
              <a:t>DI</a:t>
            </a:r>
            <a:r>
              <a:rPr lang="it-IT" sz="14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Sans" panose="020B0602030504020204" pitchFamily="34" charset="77"/>
              </a:rPr>
              <a:t> FERRARA</a:t>
            </a:r>
          </a:p>
          <a:p>
            <a:pPr marL="0" lvl="0" indent="0">
              <a:buClrTx/>
              <a:buSzTx/>
              <a:buNone/>
              <a:defRPr/>
            </a:pPr>
            <a:r>
              <a:rPr lang="it-IT" sz="14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Sans" panose="020B0602030504020204" pitchFamily="34" charset="77"/>
              </a:rPr>
              <a:t>UNIVERSITÀ </a:t>
            </a:r>
            <a:r>
              <a:rPr lang="it-IT" sz="1400" b="1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Sans" panose="020B0602030504020204" pitchFamily="34" charset="77"/>
              </a:rPr>
              <a:t>DI</a:t>
            </a:r>
            <a:r>
              <a:rPr lang="it-IT" sz="14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Sans" panose="020B0602030504020204" pitchFamily="34" charset="77"/>
              </a:rPr>
              <a:t> PARMA</a:t>
            </a:r>
          </a:p>
          <a:p>
            <a:pPr marL="0" lvl="0" indent="0">
              <a:buClrTx/>
              <a:buSzTx/>
              <a:buNone/>
              <a:defRPr/>
            </a:pPr>
            <a:r>
              <a:rPr lang="it-IT" sz="14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Sans" panose="020B0602030504020204" pitchFamily="34" charset="77"/>
              </a:rPr>
              <a:t>UNIVERSITÀ </a:t>
            </a:r>
            <a:r>
              <a:rPr lang="it-IT" sz="1400" b="1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Sans" panose="020B0602030504020204" pitchFamily="34" charset="77"/>
              </a:rPr>
              <a:t>DI</a:t>
            </a:r>
            <a:r>
              <a:rPr lang="it-IT" sz="14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Sans" panose="020B0602030504020204" pitchFamily="34" charset="77"/>
              </a:rPr>
              <a:t> MODENA E REGGIO EMILIA </a:t>
            </a:r>
          </a:p>
          <a:p>
            <a:pPr marL="0" lvl="0" indent="0">
              <a:buClrTx/>
              <a:buSzTx/>
              <a:buNone/>
              <a:defRPr/>
            </a:pPr>
            <a:r>
              <a:rPr lang="it-IT" sz="14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Sans" panose="020B0602030504020204" pitchFamily="34" charset="77"/>
              </a:rPr>
              <a:t>POLITECNICO </a:t>
            </a:r>
            <a:r>
              <a:rPr lang="it-IT" sz="1400" b="1" kern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Sans" panose="020B0602030504020204" pitchFamily="34" charset="77"/>
              </a:rPr>
              <a:t>DI</a:t>
            </a:r>
            <a:r>
              <a:rPr lang="it-IT" sz="14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Sans" panose="020B0602030504020204" pitchFamily="34" charset="77"/>
              </a:rPr>
              <a:t> MILANO (sede di Piacenza) </a:t>
            </a:r>
          </a:p>
          <a:p>
            <a:pPr marL="0" lvl="0" indent="0">
              <a:buClrTx/>
              <a:buSzTx/>
              <a:buNone/>
              <a:defRPr/>
            </a:pPr>
            <a:r>
              <a:rPr lang="it-IT" sz="14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Sans" panose="020B0602030504020204" pitchFamily="34" charset="77"/>
              </a:rPr>
              <a:t>UNIVERSITÀ CATTOLICA DEL SACRO CUORE (sede di Piacenza) </a:t>
            </a:r>
          </a:p>
          <a:p>
            <a:pPr marL="0" lvl="0" indent="0">
              <a:buClrTx/>
              <a:buSzTx/>
              <a:buNone/>
              <a:defRPr/>
            </a:pPr>
            <a:r>
              <a:rPr lang="it-IT" sz="14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Sans" panose="020B0602030504020204" pitchFamily="34" charset="77"/>
              </a:rPr>
              <a:t>CNR (in ER)</a:t>
            </a:r>
          </a:p>
          <a:p>
            <a:pPr marL="0" lvl="0" indent="0">
              <a:buClrTx/>
              <a:buSzTx/>
              <a:buNone/>
              <a:defRPr/>
            </a:pPr>
            <a:r>
              <a:rPr lang="it-IT" sz="14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Sans" panose="020B0602030504020204" pitchFamily="34" charset="77"/>
              </a:rPr>
              <a:t>ENEA (in ER) </a:t>
            </a:r>
          </a:p>
          <a:p>
            <a:pPr marL="0" lvl="0" indent="0">
              <a:buClrTx/>
              <a:buSzTx/>
              <a:buNone/>
              <a:defRPr/>
            </a:pPr>
            <a:r>
              <a:rPr lang="it-IT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Sans" panose="020B0602030504020204" pitchFamily="34" charset="77"/>
              </a:rPr>
              <a:t>INGV</a:t>
            </a:r>
            <a:endParaRPr lang="it-IT" sz="1400" b="1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Lucida Sans" panose="020B0602030504020204" pitchFamily="34" charset="77"/>
            </a:endParaRPr>
          </a:p>
          <a:p>
            <a:pPr marL="0" lvl="0" indent="0">
              <a:buClrTx/>
              <a:buSzTx/>
              <a:buNone/>
              <a:defRPr/>
            </a:pPr>
            <a:r>
              <a:rPr lang="it-IT" sz="14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Sans" panose="020B0602030504020204" pitchFamily="34" charset="77"/>
              </a:rPr>
              <a:t>CMCC (in ER) </a:t>
            </a:r>
          </a:p>
          <a:p>
            <a:pPr marL="0" lvl="0" indent="0">
              <a:buClrTx/>
              <a:buSzTx/>
              <a:buNone/>
              <a:defRPr/>
            </a:pPr>
            <a:r>
              <a:rPr lang="it-IT" sz="14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Sans" panose="020B0602030504020204" pitchFamily="34" charset="77"/>
              </a:rPr>
              <a:t>CENTRO RICERCHE MARINO (CRM)</a:t>
            </a:r>
          </a:p>
          <a:p>
            <a:pPr lvl="0">
              <a:buNone/>
            </a:pPr>
            <a:r>
              <a:rPr lang="it-IT" sz="1400" b="1" dirty="0" err="1" smtClean="0"/>
              <a:t>CLUST-Ers</a:t>
            </a:r>
            <a:r>
              <a:rPr lang="it-IT" sz="1400" b="1" dirty="0" smtClean="0"/>
              <a:t> </a:t>
            </a:r>
          </a:p>
          <a:p>
            <a:pPr lvl="0">
              <a:buNone/>
            </a:pPr>
            <a:r>
              <a:rPr lang="it-IT" sz="1400" b="1" dirty="0" smtClean="0"/>
              <a:t>Associazione Big Data</a:t>
            </a:r>
          </a:p>
          <a:p>
            <a:pPr marL="0" lvl="0" indent="0">
              <a:buClrTx/>
              <a:buSzTx/>
              <a:buNone/>
              <a:defRPr/>
            </a:pPr>
            <a:r>
              <a:rPr lang="it-IT" sz="14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ucida Sans" panose="020B0602030504020204" pitchFamily="34" charset="77"/>
              </a:rPr>
              <a:t>…</a:t>
            </a:r>
            <a:endParaRPr lang="en-GB" sz="1200" dirty="0"/>
          </a:p>
        </p:txBody>
      </p:sp>
      <p:sp>
        <p:nvSpPr>
          <p:cNvPr id="8" name="Segnaposto testo 7"/>
          <p:cNvSpPr>
            <a:spLocks noGrp="1"/>
          </p:cNvSpPr>
          <p:nvPr>
            <p:ph type="body" idx="2"/>
          </p:nvPr>
        </p:nvSpPr>
        <p:spPr/>
        <p:txBody>
          <a:bodyPr>
            <a:noAutofit/>
          </a:bodyPr>
          <a:lstStyle/>
          <a:p>
            <a:pPr lvl="0"/>
            <a:r>
              <a:rPr lang="it-IT" sz="1400" b="1" dirty="0" smtClean="0"/>
              <a:t>ART-ER/Rete HTN</a:t>
            </a:r>
          </a:p>
          <a:p>
            <a:pPr lvl="0"/>
            <a:r>
              <a:rPr lang="it-IT" sz="1400" b="1" dirty="0" smtClean="0"/>
              <a:t>AUTORITÀ PORTUALE di Ravenna</a:t>
            </a:r>
          </a:p>
          <a:p>
            <a:pPr lvl="0"/>
            <a:r>
              <a:rPr lang="it-IT" sz="1400" b="1" dirty="0" smtClean="0"/>
              <a:t>ARPAE</a:t>
            </a:r>
          </a:p>
          <a:p>
            <a:pPr lvl="0"/>
            <a:r>
              <a:rPr lang="it-IT" sz="1400" b="1" dirty="0" smtClean="0"/>
              <a:t>REGIONE EMILIA-ROMAGNA (RER)</a:t>
            </a:r>
          </a:p>
          <a:p>
            <a:pPr lvl="0"/>
            <a:r>
              <a:rPr lang="it-IT" sz="1400" b="1" dirty="0" smtClean="0"/>
              <a:t>FONDAZIONE CETACEA</a:t>
            </a:r>
          </a:p>
          <a:p>
            <a:pPr lvl="0"/>
            <a:r>
              <a:rPr lang="it-IT" sz="1400" b="1" dirty="0" smtClean="0"/>
              <a:t>CESTHA</a:t>
            </a:r>
          </a:p>
          <a:p>
            <a:pPr lvl="0"/>
            <a:r>
              <a:rPr lang="it-IT" sz="1400" b="1" dirty="0" smtClean="0"/>
              <a:t>ISTITUTO DELTA</a:t>
            </a:r>
          </a:p>
          <a:p>
            <a:r>
              <a:rPr lang="it-IT" sz="1400" b="1" dirty="0" smtClean="0"/>
              <a:t>COOP MARE</a:t>
            </a:r>
          </a:p>
          <a:p>
            <a:r>
              <a:rPr lang="it-IT" sz="1400" b="1" dirty="0" err="1" smtClean="0"/>
              <a:t>Flag</a:t>
            </a:r>
            <a:r>
              <a:rPr lang="it-IT" sz="1400" b="1" dirty="0" smtClean="0"/>
              <a:t> Costa</a:t>
            </a:r>
          </a:p>
          <a:p>
            <a:r>
              <a:rPr lang="it-IT" sz="1400" b="1" dirty="0" smtClean="0"/>
              <a:t>TAO</a:t>
            </a:r>
          </a:p>
          <a:p>
            <a:pPr lvl="0"/>
            <a:r>
              <a:rPr lang="it-IT" sz="1400" b="1" dirty="0" smtClean="0"/>
              <a:t>DELTA 2000</a:t>
            </a:r>
          </a:p>
          <a:p>
            <a:r>
              <a:rPr lang="it-IT" sz="1400" b="1" dirty="0" err="1" smtClean="0"/>
              <a:t>………</a:t>
            </a:r>
            <a:endParaRPr lang="it-IT" sz="1400" b="1" dirty="0" smtClean="0"/>
          </a:p>
          <a:p>
            <a:r>
              <a:rPr lang="it-IT" sz="1400" b="1" dirty="0" err="1" smtClean="0"/>
              <a:t>……</a:t>
            </a:r>
            <a:endParaRPr lang="it-IT" sz="1400" b="1" dirty="0" smtClean="0"/>
          </a:p>
          <a:p>
            <a:r>
              <a:rPr lang="it-IT" sz="1400" b="1" dirty="0" err="1" smtClean="0"/>
              <a:t>……</a:t>
            </a:r>
            <a:r>
              <a:rPr lang="it-IT" sz="1400" b="1" dirty="0" smtClean="0"/>
              <a:t>.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it-IT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263352" y="692696"/>
            <a:ext cx="7717749" cy="576600"/>
          </a:xfrm>
        </p:spPr>
        <p:txBody>
          <a:bodyPr>
            <a:normAutofit/>
          </a:bodyPr>
          <a:lstStyle/>
          <a:p>
            <a:r>
              <a:rPr lang="en-GB" b="1" dirty="0" smtClean="0"/>
              <a:t>LA BLUE GROWTH NELLA S3 2021-27</a:t>
            </a:r>
            <a:endParaRPr lang="en-GB" b="1" dirty="0"/>
          </a:p>
        </p:txBody>
      </p:sp>
      <p:pic>
        <p:nvPicPr>
          <p:cNvPr id="8" name="Immagine 7" descr="https://lh5.googleusercontent.com/0xz-EMe8Fe6pnhLfMf9lOLVqpoVvTfFwZNZ0v1T5RF41eCdA4YNQpkZojkBEwfu29fY7CJK3tP6SmEcL71OA3PYQpam1r-HbBrkLVfUmysUft-7sq-4wRScaXYPoidh184gW44S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360" y="1484784"/>
            <a:ext cx="10801199" cy="418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it-IT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263352" y="692696"/>
            <a:ext cx="10009112" cy="576600"/>
          </a:xfrm>
        </p:spPr>
        <p:txBody>
          <a:bodyPr>
            <a:normAutofit/>
          </a:bodyPr>
          <a:lstStyle/>
          <a:p>
            <a:r>
              <a:rPr lang="en-GB" b="1" dirty="0" smtClean="0"/>
              <a:t>AMBITO TEMATICO BLUE GROWTH S3 2021-27</a:t>
            </a:r>
            <a:endParaRPr lang="en-GB" b="1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263352" y="2060848"/>
            <a:ext cx="5760640" cy="30963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b="1" i="1" dirty="0" smtClean="0"/>
              <a:t>Mare pulito e uso sostenibile delle risorse marine </a:t>
            </a:r>
          </a:p>
          <a:p>
            <a:pPr>
              <a:buNone/>
            </a:pPr>
            <a:r>
              <a:rPr lang="it-IT" i="1" dirty="0" smtClean="0"/>
              <a:t>sono condizioni fondamentali per lo sviluppo delle specializzazioni produttive regionali legate al mare, che hanno potenzialità di </a:t>
            </a:r>
            <a:r>
              <a:rPr lang="en-GB" i="1" dirty="0" err="1" smtClean="0"/>
              <a:t>crescita</a:t>
            </a:r>
            <a:r>
              <a:rPr lang="en-GB" i="1" dirty="0" smtClean="0"/>
              <a:t> a </a:t>
            </a:r>
            <a:r>
              <a:rPr lang="en-GB" i="1" dirty="0" err="1" smtClean="0"/>
              <a:t>livello</a:t>
            </a:r>
            <a:r>
              <a:rPr lang="en-GB" i="1" dirty="0" smtClean="0"/>
              <a:t> </a:t>
            </a:r>
            <a:r>
              <a:rPr lang="en-GB" i="1" dirty="0" err="1" smtClean="0"/>
              <a:t>internazionale</a:t>
            </a:r>
            <a:r>
              <a:rPr lang="en-GB" i="1" dirty="0" smtClean="0"/>
              <a:t>.</a:t>
            </a:r>
            <a:endParaRPr lang="en-GB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1268760"/>
            <a:ext cx="57785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it-IT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07368" y="692696"/>
            <a:ext cx="8352928" cy="576600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FORUM STRATEGICO BLUE ECONOMY 2024</a:t>
            </a:r>
            <a:endParaRPr lang="en-GB" b="1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407368" y="1340768"/>
            <a:ext cx="11161240" cy="453650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it-IT" sz="2500" dirty="0" smtClean="0"/>
              <a:t>Il Forum Strategico per la promozione della filiera regionale della </a:t>
            </a:r>
            <a:r>
              <a:rPr lang="it-IT" sz="2500" dirty="0" err="1" smtClean="0"/>
              <a:t>blue</a:t>
            </a:r>
            <a:r>
              <a:rPr lang="it-IT" sz="2500" dirty="0" smtClean="0"/>
              <a:t> economy 2024 sarà il </a:t>
            </a:r>
            <a:r>
              <a:rPr lang="it-IT" sz="2500" b="1" dirty="0" smtClean="0"/>
              <a:t>soggetto principale di aggregazione e confronto dei soggetti della community regionale della </a:t>
            </a:r>
            <a:r>
              <a:rPr lang="it-IT" sz="2500" b="1" dirty="0" err="1" smtClean="0"/>
              <a:t>Blue</a:t>
            </a:r>
            <a:r>
              <a:rPr lang="it-IT" sz="2500" b="1" dirty="0" smtClean="0"/>
              <a:t> Economy</a:t>
            </a:r>
            <a:r>
              <a:rPr lang="it-IT" sz="2500" dirty="0" smtClean="0"/>
              <a:t>, individuato dalla S3 2021-27 RER quale strumento principale attraverso cui si realizza il percorso </a:t>
            </a:r>
            <a:r>
              <a:rPr lang="it-IT" sz="2500" dirty="0" err="1" smtClean="0"/>
              <a:t>partenariale</a:t>
            </a:r>
            <a:r>
              <a:rPr lang="it-IT" sz="2500" dirty="0" smtClean="0"/>
              <a:t>, luogo di </a:t>
            </a:r>
            <a:r>
              <a:rPr lang="it-IT" sz="2500" b="1" dirty="0" smtClean="0"/>
              <a:t>confronto aperto a tutti i soggetti del sistema regionale di innovazione sulla </a:t>
            </a:r>
            <a:r>
              <a:rPr lang="it-IT" sz="2500" b="1" dirty="0" err="1" smtClean="0"/>
              <a:t>Blue</a:t>
            </a:r>
            <a:r>
              <a:rPr lang="it-IT" sz="2500" b="1" dirty="0" smtClean="0"/>
              <a:t> Economy</a:t>
            </a:r>
            <a:r>
              <a:rPr lang="it-IT" sz="2500" dirty="0" smtClean="0"/>
              <a:t>, con l’obiettivo di suggerire, in maniera costante e continuativa, politiche e strumenti di intervento per una più efficace attuazione della S3, nonché proporre aggiornamenti della Strategia stessa, nonché promuovere sinergie e opportunità.</a:t>
            </a:r>
          </a:p>
          <a:p>
            <a:pPr>
              <a:buNone/>
            </a:pPr>
            <a:r>
              <a:rPr lang="it-IT" sz="2500" dirty="0" smtClean="0"/>
              <a:t>Si </a:t>
            </a:r>
            <a:r>
              <a:rPr lang="it-IT" sz="2500" dirty="0" err="1" smtClean="0"/>
              <a:t>articolererà</a:t>
            </a:r>
            <a:r>
              <a:rPr lang="it-IT" sz="2500" dirty="0" smtClean="0"/>
              <a:t> sulle principali ad alto potenziale innovativo individuate dalla S3 con </a:t>
            </a:r>
            <a:r>
              <a:rPr lang="it-IT" sz="2500" b="1" dirty="0" smtClean="0"/>
              <a:t>specifici Focus </a:t>
            </a:r>
            <a:r>
              <a:rPr lang="it-IT" sz="2500" dirty="0" smtClean="0"/>
              <a:t>di confronto e discussione:</a:t>
            </a:r>
          </a:p>
          <a:p>
            <a:pPr lvl="2"/>
            <a:r>
              <a:rPr lang="it-IT" sz="1700" dirty="0" smtClean="0"/>
              <a:t>BIOECONOMIA BLU</a:t>
            </a:r>
          </a:p>
          <a:p>
            <a:pPr lvl="2"/>
            <a:r>
              <a:rPr lang="it-IT" sz="1700" dirty="0" smtClean="0"/>
              <a:t>MANIFATTURA MARINA</a:t>
            </a:r>
          </a:p>
          <a:p>
            <a:pPr lvl="2"/>
            <a:r>
              <a:rPr lang="it-IT" sz="1700" dirty="0" smtClean="0"/>
              <a:t>FASCIA COSTIERE E TURISMO 2.0</a:t>
            </a:r>
          </a:p>
          <a:p>
            <a:pPr>
              <a:buNone/>
            </a:pPr>
            <a:endParaRPr lang="it-IT" sz="2500" dirty="0" smtClean="0"/>
          </a:p>
          <a:p>
            <a:pPr>
              <a:buNone/>
            </a:pPr>
            <a:endParaRPr lang="en-GB" sz="2500" dirty="0" smtClean="0"/>
          </a:p>
          <a:p>
            <a:pPr>
              <a:buNone/>
            </a:pPr>
            <a:endParaRPr lang="it-IT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it-IT"/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263352" y="692696"/>
            <a:ext cx="12241360" cy="5766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Le aree di innovazione per le specializzazioni</a:t>
            </a:r>
            <a:br>
              <a:rPr lang="it-IT" dirty="0" smtClean="0"/>
            </a:br>
            <a:r>
              <a:rPr lang="en-GB" dirty="0" err="1" smtClean="0"/>
              <a:t>produttive</a:t>
            </a:r>
            <a:r>
              <a:rPr lang="en-GB" dirty="0" smtClean="0"/>
              <a:t> </a:t>
            </a:r>
            <a:r>
              <a:rPr lang="en-GB" dirty="0" err="1" smtClean="0"/>
              <a:t>regionali</a:t>
            </a:r>
            <a:endParaRPr lang="en-GB" b="1" dirty="0"/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5591944" y="1412776"/>
            <a:ext cx="5904656" cy="446449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GB" b="1" dirty="0" err="1" smtClean="0"/>
              <a:t>Bioeconomia</a:t>
            </a:r>
            <a:r>
              <a:rPr lang="en-GB" b="1" dirty="0" smtClean="0"/>
              <a:t> </a:t>
            </a:r>
            <a:r>
              <a:rPr lang="en-GB" b="1" dirty="0" err="1" smtClean="0"/>
              <a:t>blu</a:t>
            </a:r>
            <a:endParaRPr lang="en-GB" b="1" dirty="0" smtClean="0"/>
          </a:p>
          <a:p>
            <a:pPr>
              <a:buNone/>
            </a:pPr>
            <a:r>
              <a:rPr lang="it-IT" dirty="0" smtClean="0"/>
              <a:t>● risorse biotiche marine </a:t>
            </a:r>
          </a:p>
          <a:p>
            <a:pPr>
              <a:buNone/>
            </a:pPr>
            <a:r>
              <a:rPr lang="en-GB" dirty="0" smtClean="0"/>
              <a:t>● </a:t>
            </a:r>
            <a:r>
              <a:rPr lang="en-GB" dirty="0" err="1" smtClean="0"/>
              <a:t>biotecnologie</a:t>
            </a:r>
            <a:r>
              <a:rPr lang="en-GB" dirty="0" smtClean="0"/>
              <a:t> </a:t>
            </a:r>
            <a:r>
              <a:rPr lang="en-GB" dirty="0" err="1" smtClean="0"/>
              <a:t>blu</a:t>
            </a:r>
            <a:endParaRPr lang="en-GB" dirty="0" smtClean="0"/>
          </a:p>
          <a:p>
            <a:pPr>
              <a:buNone/>
            </a:pPr>
            <a:r>
              <a:rPr lang="en-GB" dirty="0" smtClean="0"/>
              <a:t> </a:t>
            </a:r>
            <a:r>
              <a:rPr lang="it-IT" dirty="0" smtClean="0"/>
              <a:t>● protezione dall'inquinamento antropico </a:t>
            </a:r>
          </a:p>
          <a:p>
            <a:pPr>
              <a:buNone/>
            </a:pPr>
            <a:r>
              <a:rPr lang="en-GB" b="1" dirty="0" err="1" smtClean="0"/>
              <a:t>Manifattura</a:t>
            </a:r>
            <a:r>
              <a:rPr lang="en-GB" b="1" dirty="0" smtClean="0"/>
              <a:t> </a:t>
            </a:r>
            <a:r>
              <a:rPr lang="en-GB" b="1" dirty="0" err="1" smtClean="0"/>
              <a:t>marittima</a:t>
            </a:r>
            <a:endParaRPr lang="en-GB" b="1" dirty="0" smtClean="0"/>
          </a:p>
          <a:p>
            <a:pPr>
              <a:buNone/>
            </a:pPr>
            <a:r>
              <a:rPr lang="it-IT" dirty="0" smtClean="0"/>
              <a:t>● energie rinnovabili dal mare</a:t>
            </a:r>
          </a:p>
          <a:p>
            <a:pPr>
              <a:buNone/>
            </a:pPr>
            <a:r>
              <a:rPr lang="it-IT" dirty="0" smtClean="0"/>
              <a:t>● cantieristica sostenibile e robotica marina </a:t>
            </a:r>
          </a:p>
          <a:p>
            <a:pPr>
              <a:buNone/>
            </a:pPr>
            <a:r>
              <a:rPr lang="it-IT" dirty="0" smtClean="0"/>
              <a:t>● risorse abiotiche marine</a:t>
            </a:r>
          </a:p>
          <a:p>
            <a:pPr>
              <a:buNone/>
            </a:pPr>
            <a:r>
              <a:rPr lang="it-IT" b="1" dirty="0" smtClean="0"/>
              <a:t>Fascia costiera e Turismo 2.0</a:t>
            </a:r>
          </a:p>
          <a:p>
            <a:pPr>
              <a:buNone/>
            </a:pPr>
            <a:r>
              <a:rPr lang="it-IT" dirty="0" smtClean="0"/>
              <a:t>● ambiente marino e fascia costiera </a:t>
            </a:r>
          </a:p>
          <a:p>
            <a:pPr>
              <a:buNone/>
            </a:pPr>
            <a:r>
              <a:rPr lang="it-IT" dirty="0" smtClean="0"/>
              <a:t>● turismo marittimo e costiero 2.0 </a:t>
            </a:r>
          </a:p>
          <a:p>
            <a:pPr>
              <a:buNone/>
            </a:pPr>
            <a:r>
              <a:rPr lang="it-IT" dirty="0" smtClean="0"/>
              <a:t>● sostenibilità ed usi economici del mare</a:t>
            </a:r>
            <a:endParaRPr lang="en-GB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368" y="1772816"/>
            <a:ext cx="471086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ttangolo 7"/>
          <p:cNvSpPr/>
          <p:nvPr/>
        </p:nvSpPr>
        <p:spPr>
          <a:xfrm>
            <a:off x="407368" y="4725144"/>
            <a:ext cx="45365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hlinkClick r:id="rId4"/>
              </a:rPr>
              <a:t>https://en.art-er.it/2022/11/blue-growth-community-in-emilia-romagna/</a:t>
            </a:r>
            <a:endParaRPr lang="en-GB" dirty="0" smtClean="0"/>
          </a:p>
          <a:p>
            <a:r>
              <a:rPr lang="en-GB" dirty="0" smtClean="0">
                <a:hlinkClick r:id="rId5"/>
              </a:rPr>
              <a:t>https://www.art-er.it/2022/10/la-blue-growth-in-emilia-romagna/</a:t>
            </a: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4474" y="1144350"/>
            <a:ext cx="9877989" cy="576600"/>
          </a:xfrm>
        </p:spPr>
        <p:txBody>
          <a:bodyPr>
            <a:normAutofit/>
          </a:bodyPr>
          <a:lstStyle/>
          <a:p>
            <a:r>
              <a:rPr lang="en-GB" b="1" dirty="0" smtClean="0"/>
              <a:t>LE VOCAZIONI PRODUTTIVE TERRITORIALI</a:t>
            </a:r>
            <a:endParaRPr lang="en-GB" b="1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394474" y="1844824"/>
            <a:ext cx="10814093" cy="432048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it-IT" dirty="0" smtClean="0"/>
              <a:t>La regione vanta tre principali aree specializzate produttive di rilievo nazionale che, se pur diffuse su tutto il territorio regionale, trovano una significativa concentrazione in tre principali aree costiere:</a:t>
            </a:r>
          </a:p>
          <a:p>
            <a:pPr>
              <a:lnSpc>
                <a:spcPct val="120000"/>
              </a:lnSpc>
              <a:buNone/>
            </a:pPr>
            <a:endParaRPr lang="it-IT" dirty="0" smtClean="0"/>
          </a:p>
          <a:p>
            <a:pPr>
              <a:lnSpc>
                <a:spcPct val="120000"/>
              </a:lnSpc>
              <a:buNone/>
            </a:pPr>
            <a:r>
              <a:rPr lang="it-IT" dirty="0" smtClean="0"/>
              <a:t>● </a:t>
            </a:r>
            <a:r>
              <a:rPr lang="it-IT" b="1" dirty="0" smtClean="0"/>
              <a:t>Area di Ferrara: attività economica primaria (acquacoltura e pesca ed in particolare molluschicoltura</a:t>
            </a:r>
            <a:r>
              <a:rPr lang="it-IT" dirty="0" smtClean="0"/>
              <a:t> e settori economici correlati legati alla trasformazione alimentare);</a:t>
            </a:r>
          </a:p>
          <a:p>
            <a:pPr>
              <a:lnSpc>
                <a:spcPct val="120000"/>
              </a:lnSpc>
              <a:buNone/>
            </a:pPr>
            <a:r>
              <a:rPr lang="it-IT" dirty="0" smtClean="0"/>
              <a:t>● </a:t>
            </a:r>
            <a:r>
              <a:rPr lang="it-IT" b="1" dirty="0" smtClean="0"/>
              <a:t>Area di Ravenna &amp; </a:t>
            </a:r>
            <a:r>
              <a:rPr lang="it-IT" b="1" dirty="0" err="1" smtClean="0"/>
              <a:t>Forlì-Cesena</a:t>
            </a:r>
            <a:r>
              <a:rPr lang="it-IT" b="1" dirty="0" smtClean="0"/>
              <a:t>: attività manifatturiera </a:t>
            </a:r>
            <a:r>
              <a:rPr lang="it-IT" dirty="0" smtClean="0"/>
              <a:t>(in particolare industria off-shore </a:t>
            </a:r>
            <a:r>
              <a:rPr lang="it-IT" dirty="0" err="1" smtClean="0"/>
              <a:t>oil&amp;gas</a:t>
            </a:r>
            <a:r>
              <a:rPr lang="it-IT" dirty="0" smtClean="0"/>
              <a:t>, cantieristica da diporto, infrastrutture portuali e costiere);</a:t>
            </a:r>
          </a:p>
          <a:p>
            <a:pPr>
              <a:lnSpc>
                <a:spcPct val="120000"/>
              </a:lnSpc>
              <a:buNone/>
            </a:pPr>
            <a:r>
              <a:rPr lang="it-IT" dirty="0" smtClean="0"/>
              <a:t>● </a:t>
            </a:r>
            <a:r>
              <a:rPr lang="it-IT" b="1" dirty="0" smtClean="0"/>
              <a:t>Area di Rimini: sistema turistico Emiliano Romagnolo </a:t>
            </a:r>
            <a:r>
              <a:rPr lang="it-IT" dirty="0" smtClean="0"/>
              <a:t>che si snoda per i 135 km di costa (di cui 108 Km di spiagge) ma che trovano una concentrazione storica nell’area di Rimini.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lang="it-IT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07368" y="692696"/>
            <a:ext cx="11305256" cy="576600"/>
          </a:xfrm>
        </p:spPr>
        <p:txBody>
          <a:bodyPr>
            <a:normAutofit fontScale="90000"/>
          </a:bodyPr>
          <a:lstStyle/>
          <a:p>
            <a:r>
              <a:rPr lang="it-IT" sz="3600" b="1" dirty="0" smtClean="0"/>
              <a:t>FORUM STRATEGICO ECONOMIA BLU SOSTENIBILE </a:t>
            </a:r>
            <a:r>
              <a:rPr lang="it-IT" b="1" dirty="0" smtClean="0"/>
              <a:t>2024</a:t>
            </a:r>
            <a:endParaRPr lang="en-GB" b="1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407368" y="1556792"/>
            <a:ext cx="11161240" cy="165618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it-IT" sz="1800" dirty="0" smtClean="0"/>
              <a:t>Primo appuntamento </a:t>
            </a:r>
            <a:r>
              <a:rPr lang="it-IT" sz="1800" dirty="0" smtClean="0"/>
              <a:t> </a:t>
            </a:r>
            <a:r>
              <a:rPr lang="it-IT" sz="1800" b="1" dirty="0" smtClean="0"/>
              <a:t>FORUM </a:t>
            </a:r>
            <a:r>
              <a:rPr lang="it-IT" sz="1800" b="1" dirty="0" smtClean="0"/>
              <a:t>REGIONALE DELLA RICERCA ITTICA </a:t>
            </a:r>
            <a:r>
              <a:rPr lang="it-IT" sz="1800" b="1" dirty="0" smtClean="0"/>
              <a:t> </a:t>
            </a:r>
            <a:r>
              <a:rPr lang="it-IT" sz="1800" dirty="0" smtClean="0"/>
              <a:t>nell’ambito </a:t>
            </a:r>
            <a:r>
              <a:rPr lang="it-IT" sz="1800" dirty="0" smtClean="0"/>
              <a:t>del </a:t>
            </a:r>
            <a:r>
              <a:rPr lang="it-IT" sz="1800" dirty="0" err="1" smtClean="0"/>
              <a:t>Blue</a:t>
            </a:r>
            <a:r>
              <a:rPr lang="it-IT" sz="1800" dirty="0" smtClean="0"/>
              <a:t> </a:t>
            </a:r>
            <a:r>
              <a:rPr lang="it-IT" sz="1800" dirty="0" err="1" smtClean="0"/>
              <a:t>Bio</a:t>
            </a:r>
            <a:r>
              <a:rPr lang="it-IT" sz="1800" dirty="0" smtClean="0"/>
              <a:t> </a:t>
            </a:r>
            <a:r>
              <a:rPr lang="it-IT" sz="1800" dirty="0" err="1" smtClean="0"/>
              <a:t>Ecomony</a:t>
            </a:r>
            <a:r>
              <a:rPr lang="it-IT" sz="1800" dirty="0" smtClean="0"/>
              <a:t> </a:t>
            </a:r>
            <a:r>
              <a:rPr lang="it-IT" sz="1800" dirty="0" smtClean="0"/>
              <a:t>Forum dell’Emilia-Romagna</a:t>
            </a:r>
          </a:p>
          <a:p>
            <a:pPr>
              <a:buNone/>
            </a:pPr>
            <a:endParaRPr lang="it-IT" sz="1800" b="1" dirty="0" smtClean="0"/>
          </a:p>
          <a:p>
            <a:pPr algn="ctr">
              <a:buNone/>
            </a:pPr>
            <a:r>
              <a:rPr lang="it-IT" sz="1800" b="1" dirty="0" smtClean="0"/>
              <a:t>lunedì </a:t>
            </a:r>
            <a:r>
              <a:rPr lang="it-IT" sz="1800" b="1" dirty="0" smtClean="0"/>
              <a:t>11 marzo ore 9:00 – 13:30 – Bologna</a:t>
            </a:r>
            <a:endParaRPr lang="it-IT" sz="1800" b="1" dirty="0" smtClean="0"/>
          </a:p>
        </p:txBody>
      </p:sp>
      <p:sp>
        <p:nvSpPr>
          <p:cNvPr id="6" name="Segnaposto testo 4"/>
          <p:cNvSpPr txBox="1">
            <a:spLocks/>
          </p:cNvSpPr>
          <p:nvPr/>
        </p:nvSpPr>
        <p:spPr>
          <a:xfrm>
            <a:off x="407368" y="2852936"/>
            <a:ext cx="11161240" cy="324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93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600"/>
              <a:tabLst/>
              <a:defRPr/>
            </a:pP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" name="Segnaposto testo 4"/>
          <p:cNvSpPr txBox="1">
            <a:spLocks/>
          </p:cNvSpPr>
          <p:nvPr/>
        </p:nvSpPr>
        <p:spPr>
          <a:xfrm>
            <a:off x="407368" y="3933056"/>
            <a:ext cx="11161240" cy="22322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93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600"/>
              <a:buFont typeface="Roboto"/>
              <a:buNone/>
              <a:tabLst/>
              <a:defRPr/>
            </a:pPr>
            <a:r>
              <a:rPr lang="it-IT" sz="1800" b="1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Prossimi appuntamenti:</a:t>
            </a:r>
          </a:p>
          <a:p>
            <a:pPr marL="457200" marR="0" lvl="0" indent="-393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600"/>
              <a:buFontTx/>
              <a:buChar char="-"/>
              <a:tabLst/>
              <a:defRPr/>
            </a:pPr>
            <a:r>
              <a:rPr lang="it-IT" sz="18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Manifattura </a:t>
            </a:r>
            <a:r>
              <a:rPr lang="it-IT" sz="18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Marittima - tbc</a:t>
            </a:r>
            <a:endParaRPr lang="it-IT" sz="1800" dirty="0" smtClea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93700">
              <a:lnSpc>
                <a:spcPct val="90000"/>
              </a:lnSpc>
              <a:spcBef>
                <a:spcPts val="1000"/>
              </a:spcBef>
              <a:buClr>
                <a:srgbClr val="434343"/>
              </a:buClr>
              <a:buSzPts val="2600"/>
              <a:buFontTx/>
              <a:buChar char="-"/>
            </a:pPr>
            <a:r>
              <a:rPr lang="it-IT" sz="18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Fascia </a:t>
            </a:r>
            <a:r>
              <a:rPr lang="it-IT" sz="18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costiera e Turismo </a:t>
            </a:r>
            <a:r>
              <a:rPr lang="it-IT" sz="18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2.0 - tbc</a:t>
            </a:r>
            <a:endParaRPr lang="it-IT" sz="1800" dirty="0" smtClea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93700">
              <a:lnSpc>
                <a:spcPct val="90000"/>
              </a:lnSpc>
              <a:spcBef>
                <a:spcPts val="1000"/>
              </a:spcBef>
              <a:buClr>
                <a:srgbClr val="434343"/>
              </a:buClr>
              <a:buSzPts val="2600"/>
              <a:buFontTx/>
              <a:buChar char="-"/>
            </a:pPr>
            <a:r>
              <a:rPr lang="it-IT" sz="18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it-IT" sz="180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Ecomondo</a:t>
            </a:r>
            <a:r>
              <a:rPr lang="it-IT" sz="18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– </a:t>
            </a:r>
            <a:r>
              <a:rPr lang="it-IT" sz="180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Hub</a:t>
            </a:r>
            <a:r>
              <a:rPr lang="it-IT" sz="18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it-IT" sz="180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Blue</a:t>
            </a:r>
            <a:r>
              <a:rPr lang="it-IT" sz="18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Economy -  5-8 Novembre 2024</a:t>
            </a:r>
            <a:endParaRPr lang="it-IT" sz="1800" dirty="0" smtClea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it-IT" dirty="0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0" y="548680"/>
            <a:ext cx="11784632" cy="576600"/>
          </a:xfrm>
        </p:spPr>
        <p:txBody>
          <a:bodyPr>
            <a:normAutofit fontScale="90000"/>
          </a:bodyPr>
          <a:lstStyle/>
          <a:p>
            <a:r>
              <a:rPr lang="en-GB" sz="3100" b="1" dirty="0" smtClean="0"/>
              <a:t>HUB Blue Economy – ECOMONDO 2023 </a:t>
            </a: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b="1" dirty="0" smtClean="0"/>
              <a:t> </a:t>
            </a:r>
            <a:br>
              <a:rPr lang="en-GB" b="1" dirty="0" smtClean="0"/>
            </a:br>
            <a:r>
              <a:rPr lang="en-GB" sz="3100" b="1" dirty="0" smtClean="0"/>
              <a:t>A ECOMONDO 15 </a:t>
            </a:r>
            <a:r>
              <a:rPr lang="en-GB" sz="3100" b="1" dirty="0" err="1" smtClean="0"/>
              <a:t>approfondimenti</a:t>
            </a:r>
            <a:r>
              <a:rPr lang="en-GB" sz="3100" b="1" dirty="0" smtClean="0"/>
              <a:t> </a:t>
            </a:r>
            <a:r>
              <a:rPr lang="en-GB" sz="3100" b="1" dirty="0" err="1" smtClean="0"/>
              <a:t>su</a:t>
            </a:r>
            <a:r>
              <a:rPr lang="en-GB" sz="3100" b="1" dirty="0" smtClean="0"/>
              <a:t>:</a:t>
            </a:r>
            <a:endParaRPr lang="en-GB" b="1" dirty="0"/>
          </a:p>
        </p:txBody>
      </p:sp>
      <p:sp>
        <p:nvSpPr>
          <p:cNvPr id="10" name="Segnaposto numero diapositiva 1"/>
          <p:cNvSpPr txBox="1">
            <a:spLocks/>
          </p:cNvSpPr>
          <p:nvPr/>
        </p:nvSpPr>
        <p:spPr>
          <a:xfrm>
            <a:off x="13269059" y="8782314"/>
            <a:ext cx="382750" cy="188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it-IT" sz="1300" b="0" i="0" u="none" strike="noStrike" kern="0" cap="none" spc="0" normalizeH="0" baseline="0" noProof="0" smtClean="0">
                <a:ln>
                  <a:noFill/>
                </a:ln>
                <a:solidFill>
                  <a:srgbClr val="E6342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it-IT" sz="1300" b="0" i="0" u="none" strike="noStrike" kern="0" cap="none" spc="0" normalizeH="0" baseline="0" noProof="0">
              <a:ln>
                <a:noFill/>
              </a:ln>
              <a:solidFill>
                <a:srgbClr val="E6342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Picture 2" descr="Image previ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5840" y="3861048"/>
            <a:ext cx="1936226" cy="1452170"/>
          </a:xfrm>
          <a:prstGeom prst="rect">
            <a:avLst/>
          </a:prstGeom>
          <a:noFill/>
        </p:spPr>
      </p:pic>
      <p:pic>
        <p:nvPicPr>
          <p:cNvPr id="17" name="Picture 6" descr="Image previe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3832" y="5373216"/>
            <a:ext cx="1920213" cy="1440160"/>
          </a:xfrm>
          <a:prstGeom prst="rect">
            <a:avLst/>
          </a:prstGeom>
          <a:noFill/>
        </p:spPr>
      </p:pic>
      <p:pic>
        <p:nvPicPr>
          <p:cNvPr id="18" name="Picture 8" descr="Image previ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9816" y="1916832"/>
            <a:ext cx="2423793" cy="1814815"/>
          </a:xfrm>
          <a:prstGeom prst="rect">
            <a:avLst/>
          </a:prstGeom>
          <a:noFill/>
        </p:spPr>
      </p:pic>
      <p:sp>
        <p:nvSpPr>
          <p:cNvPr id="20" name="Segnaposto testo 3"/>
          <p:cNvSpPr txBox="1">
            <a:spLocks/>
          </p:cNvSpPr>
          <p:nvPr/>
        </p:nvSpPr>
        <p:spPr>
          <a:xfrm>
            <a:off x="0" y="2276872"/>
            <a:ext cx="4223792" cy="3672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R="0" lvl="0" algn="l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>
                <a:srgbClr val="434343"/>
              </a:buClr>
              <a:buSzPts val="2600"/>
              <a:tabLst/>
              <a:defRPr/>
            </a:pPr>
            <a:r>
              <a:rPr kumimoji="0" lang="en-GB" sz="2600" b="1" i="0" u="none" strike="noStrike" kern="0" cap="none" spc="0" normalizeH="0" noProof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Digitalizzazione</a:t>
            </a:r>
            <a:r>
              <a:rPr kumimoji="0" lang="en-GB" sz="2600" b="0" i="0" u="none" strike="noStrike" kern="0" cap="none" spc="0" normalizeH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2600" b="0" i="0" u="none" strike="noStrike" kern="0" cap="none" spc="0" normalizeH="0" noProof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acquacoltura</a:t>
            </a:r>
            <a:r>
              <a:rPr kumimoji="0" lang="en-GB" sz="2600" b="0" i="0" u="none" strike="noStrike" kern="0" cap="none" spc="0" normalizeH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e </a:t>
            </a:r>
            <a:r>
              <a:rPr kumimoji="0" lang="en-GB" sz="2600" b="0" i="0" u="none" strike="noStrike" kern="0" cap="none" spc="0" normalizeH="0" noProof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pesca</a:t>
            </a:r>
            <a:endParaRPr kumimoji="0" lang="en-GB" sz="2600" b="0" i="0" u="none" strike="noStrike" kern="0" cap="none" spc="0" normalizeH="0" noProof="0" dirty="0" smtClean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R="0" lvl="0" algn="l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>
                <a:srgbClr val="434343"/>
              </a:buClr>
              <a:buSzPts val="2600"/>
              <a:tabLst/>
              <a:defRPr/>
            </a:pPr>
            <a:endParaRPr kumimoji="0" lang="en-GB" sz="2600" b="0" i="0" u="none" strike="noStrike" kern="0" cap="none" spc="0" normalizeH="0" noProof="0" dirty="0" smtClean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R="0" lvl="0" algn="l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>
                <a:srgbClr val="434343"/>
              </a:buClr>
              <a:buSzPts val="2600"/>
              <a:tabLst/>
              <a:defRPr/>
            </a:pPr>
            <a:r>
              <a:rPr lang="en-GB" sz="2600" b="1" noProof="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Resilienza</a:t>
            </a:r>
            <a:r>
              <a:rPr lang="en-GB" sz="2600" noProof="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2600" noProof="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della</a:t>
            </a:r>
            <a:r>
              <a:rPr lang="en-GB" sz="2600" noProof="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2600" noProof="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costa</a:t>
            </a:r>
            <a:endParaRPr lang="en-GB" sz="2600" noProof="0" dirty="0" smtClea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R="0" lvl="0" algn="l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>
                <a:srgbClr val="434343"/>
              </a:buClr>
              <a:buSzPts val="2600"/>
              <a:tabLst/>
              <a:defRPr/>
            </a:pPr>
            <a:endParaRPr lang="en-GB" sz="2600" noProof="0" dirty="0" smtClea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R="0" lvl="0" algn="l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>
                <a:srgbClr val="434343"/>
              </a:buClr>
              <a:buSzPts val="2600"/>
              <a:tabLst/>
              <a:defRPr/>
            </a:pPr>
            <a:r>
              <a:rPr kumimoji="0" lang="en-GB" sz="2600" b="1" i="0" u="none" strike="noStrike" kern="0" cap="none" spc="0" normalizeH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Pianificazione</a:t>
            </a:r>
            <a:r>
              <a:rPr kumimoji="0" lang="en-GB" sz="2600" b="0" i="0" u="none" strike="noStrike" kern="0" cap="none" spc="0" normalizeH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2600" b="0" i="0" u="none" strike="noStrike" kern="0" cap="none" spc="0" normalizeH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dello</a:t>
            </a:r>
            <a:r>
              <a:rPr kumimoji="0" lang="en-GB" sz="2600" b="0" i="0" u="none" strike="noStrike" kern="0" cap="none" spc="0" normalizeH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2600" b="0" i="0" u="none" strike="noStrike" kern="0" cap="none" spc="0" normalizeH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spazio</a:t>
            </a:r>
            <a:r>
              <a:rPr kumimoji="0" lang="en-GB" sz="2600" b="0" i="0" u="none" strike="noStrike" kern="0" cap="none" spc="0" normalizeH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2600" b="0" i="0" u="none" strike="noStrike" kern="0" cap="none" spc="0" normalizeH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marittimo</a:t>
            </a:r>
            <a:endParaRPr kumimoji="0" lang="en-GB" sz="2600" b="0" i="0" u="none" strike="noStrike" kern="0" cap="none" spc="0" normalizeH="0" dirty="0" smtClean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R="0" lvl="0" algn="l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>
                <a:srgbClr val="434343"/>
              </a:buClr>
              <a:buSzPts val="2600"/>
              <a:tabLst/>
              <a:defRPr/>
            </a:pPr>
            <a:endParaRPr kumimoji="0" lang="en-GB" sz="2600" b="0" i="0" u="none" strike="noStrike" kern="0" cap="none" spc="0" normalizeH="0" noProof="0" dirty="0" smtClean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R="0" lvl="0" algn="l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>
                <a:srgbClr val="434343"/>
              </a:buClr>
              <a:buSzPts val="2600"/>
              <a:tabLst/>
              <a:defRPr/>
            </a:pPr>
            <a:r>
              <a:rPr lang="en-GB" sz="2600" b="1" noProof="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Start-up blue economy</a:t>
            </a:r>
          </a:p>
          <a:p>
            <a:pPr marR="0" lvl="0" algn="l" defTabSz="914400" rtl="0" eaLnBrk="1" fontAlgn="auto" latinLnBrk="0" hangingPunct="1">
              <a:lnSpc>
                <a:spcPct val="110000"/>
              </a:lnSpc>
              <a:spcAft>
                <a:spcPts val="0"/>
              </a:spcAft>
              <a:buClr>
                <a:srgbClr val="434343"/>
              </a:buClr>
              <a:buSzPts val="2600"/>
              <a:tabLst/>
              <a:defRPr/>
            </a:pPr>
            <a:endParaRPr lang="en-GB" sz="2600" noProof="0" dirty="0" smtClea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>
              <a:lnSpc>
                <a:spcPct val="110000"/>
              </a:lnSpc>
              <a:buClr>
                <a:srgbClr val="434343"/>
              </a:buClr>
              <a:buSzPts val="2600"/>
              <a:defRPr/>
            </a:pPr>
            <a:r>
              <a:rPr kumimoji="0" lang="en-GB" sz="2600" b="1" i="0" u="none" strike="noStrike" kern="0" cap="none" spc="0" normalizeH="0" baseline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Turismo</a:t>
            </a:r>
            <a:r>
              <a:rPr kumimoji="0" lang="en-GB" sz="2600" b="1" i="0" u="none" strike="noStrike" kern="0" cap="none" spc="0" normalizeH="0" baseline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2600" b="1" i="0" u="none" strike="noStrike" kern="0" cap="none" spc="0" normalizeH="0" baseline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costiero</a:t>
            </a:r>
            <a:r>
              <a:rPr kumimoji="0" lang="en-GB" sz="2600" b="1" i="0" u="none" strike="noStrike" kern="0" cap="none" spc="0" normalizeH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2600" b="0" i="0" u="none" strike="noStrike" kern="0" cap="none" spc="0" normalizeH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e </a:t>
            </a:r>
            <a:r>
              <a:rPr kumimoji="0" lang="en-GB" sz="2600" b="0" i="0" u="none" strike="noStrike" kern="0" cap="none" spc="0" normalizeH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pesca</a:t>
            </a:r>
            <a:r>
              <a:rPr kumimoji="0" lang="en-GB" sz="2600" b="0" i="0" u="none" strike="noStrike" kern="0" cap="none" spc="0" normalizeH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2600" b="0" i="0" u="none" strike="noStrike" kern="0" cap="none" spc="0" normalizeH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artigianale</a:t>
            </a:r>
            <a:endParaRPr kumimoji="0" lang="en-GB" sz="2600" b="0" i="0" u="none" strike="noStrike" kern="0" cap="none" spc="0" normalizeH="0" baseline="0" dirty="0" smtClean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" name="Segnaposto testo 3"/>
          <p:cNvSpPr txBox="1">
            <a:spLocks/>
          </p:cNvSpPr>
          <p:nvPr/>
        </p:nvSpPr>
        <p:spPr>
          <a:xfrm>
            <a:off x="7248128" y="2060848"/>
            <a:ext cx="4295800" cy="381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>
                <a:srgbClr val="434343"/>
              </a:buClr>
              <a:buSzPts val="2600"/>
              <a:tabLst/>
              <a:defRPr/>
            </a:pPr>
            <a:r>
              <a:rPr lang="en-GB" sz="2600" noProof="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La </a:t>
            </a:r>
            <a:r>
              <a:rPr lang="en-GB" sz="2600" b="1" noProof="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ricerca</a:t>
            </a:r>
            <a:r>
              <a:rPr lang="en-GB" sz="2600" noProof="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2600" noProof="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di</a:t>
            </a:r>
            <a:r>
              <a:rPr lang="en-GB" sz="2600" noProof="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2600" noProof="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Ecosister</a:t>
            </a:r>
            <a:r>
              <a:rPr lang="en-GB" sz="2600" noProof="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per </a:t>
            </a:r>
            <a:r>
              <a:rPr lang="en-GB" sz="2600" noProof="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il</a:t>
            </a:r>
            <a:r>
              <a:rPr lang="en-GB" sz="2600" noProof="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mare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>
                <a:srgbClr val="434343"/>
              </a:buClr>
              <a:buSzPts val="2600"/>
              <a:tabLst/>
              <a:defRPr/>
            </a:pPr>
            <a:endParaRPr lang="en-GB" sz="2600" noProof="0" dirty="0" smtClea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>
                <a:srgbClr val="434343"/>
              </a:buClr>
              <a:buSzPts val="2600"/>
              <a:tabLst/>
              <a:defRPr/>
            </a:pPr>
            <a:r>
              <a:rPr kumimoji="0" lang="en-GB" sz="2600" b="0" i="0" u="none" strike="noStrike" kern="0" cap="none" spc="0" normalizeH="0" baseline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I</a:t>
            </a:r>
            <a:r>
              <a:rPr kumimoji="0" lang="en-GB" sz="2600" b="0" i="0" u="none" strike="noStrike" kern="0" cap="none" spc="0" normalizeH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2600" b="0" i="0" u="none" strike="noStrike" kern="0" cap="none" spc="0" normalizeH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progetti</a:t>
            </a:r>
            <a:r>
              <a:rPr kumimoji="0" lang="en-GB" sz="2600" b="0" i="0" u="none" strike="noStrike" kern="0" cap="none" spc="0" normalizeH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2600" b="0" i="0" u="none" strike="noStrike" kern="0" cap="none" spc="0" normalizeH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di</a:t>
            </a:r>
            <a:r>
              <a:rPr kumimoji="0" lang="en-GB" sz="2600" b="0" i="0" u="none" strike="noStrike" kern="0" cap="none" spc="0" normalizeH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2600" b="1" i="0" u="none" strike="noStrike" kern="0" cap="none" spc="0" normalizeH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innovazione</a:t>
            </a:r>
            <a:r>
              <a:rPr kumimoji="0" lang="en-GB" sz="2600" b="0" i="0" u="none" strike="noStrike" kern="0" cap="none" spc="0" normalizeH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FESR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>
                <a:srgbClr val="434343"/>
              </a:buClr>
              <a:buSzPts val="2600"/>
              <a:tabLst/>
              <a:defRPr/>
            </a:pPr>
            <a:endParaRPr kumimoji="0" lang="en-GB" sz="2600" b="0" i="0" u="none" strike="noStrike" kern="0" cap="none" spc="0" normalizeH="0" dirty="0" smtClean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>
                <a:srgbClr val="434343"/>
              </a:buClr>
              <a:buSzPts val="2600"/>
              <a:tabLst/>
              <a:defRPr/>
            </a:pPr>
            <a:r>
              <a:rPr lang="en-GB" sz="2600" baseline="0" noProof="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Valorizzazione</a:t>
            </a:r>
            <a:r>
              <a:rPr lang="en-GB" sz="2600" noProof="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e </a:t>
            </a:r>
            <a:r>
              <a:rPr lang="en-GB" sz="2600" noProof="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trasformazione</a:t>
            </a:r>
            <a:r>
              <a:rPr lang="en-GB" sz="2600" noProof="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2600" noProof="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dei</a:t>
            </a:r>
            <a:r>
              <a:rPr lang="en-GB" sz="2600" noProof="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2600" b="1" noProof="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prodotti</a:t>
            </a:r>
            <a:r>
              <a:rPr lang="en-GB" sz="2600" b="1" noProof="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2600" b="1" noProof="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della</a:t>
            </a:r>
            <a:r>
              <a:rPr lang="en-GB" sz="2600" b="1" noProof="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2600" b="1" noProof="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pesca</a:t>
            </a:r>
            <a:r>
              <a:rPr lang="en-GB" sz="2600" b="1" noProof="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2600" noProof="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e </a:t>
            </a:r>
            <a:r>
              <a:rPr lang="en-GB" sz="2600" noProof="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acquacoltura</a:t>
            </a:r>
            <a:endParaRPr lang="en-GB" sz="2600" noProof="0" dirty="0" smtClea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>
                <a:srgbClr val="434343"/>
              </a:buClr>
              <a:buSzPts val="2600"/>
              <a:tabLst/>
              <a:defRPr/>
            </a:pPr>
            <a:endParaRPr lang="en-GB" sz="2600" noProof="0" dirty="0" smtClea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>
                <a:srgbClr val="434343"/>
              </a:buClr>
              <a:buSzPts val="2600"/>
              <a:tabLst/>
              <a:defRPr/>
            </a:pP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L</a:t>
            </a:r>
            <a:r>
              <a:rPr kumimoji="0" lang="en-GB" sz="2600" b="0" i="0" u="none" strike="noStrike" kern="0" cap="none" spc="0" normalizeH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e specie </a:t>
            </a:r>
            <a:r>
              <a:rPr kumimoji="0" lang="en-GB" sz="2600" b="0" i="0" u="none" strike="noStrike" kern="0" cap="none" spc="0" normalizeH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aliene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lang="en-GB" sz="260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il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2600" b="1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granchio</a:t>
            </a:r>
            <a:r>
              <a:rPr lang="en-GB" sz="2600" b="1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2600" b="1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blu</a:t>
            </a:r>
            <a:endParaRPr lang="en-GB" sz="2600" b="1" dirty="0" smtClea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Aft>
                <a:spcPts val="0"/>
              </a:spcAft>
              <a:buClr>
                <a:srgbClr val="434343"/>
              </a:buClr>
              <a:buSzPts val="2600"/>
              <a:tabLst/>
              <a:defRPr/>
            </a:pPr>
            <a:endParaRPr lang="en-GB" sz="2600" dirty="0" smtClea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>
              <a:lnSpc>
                <a:spcPct val="120000"/>
              </a:lnSpc>
              <a:buClr>
                <a:srgbClr val="434343"/>
              </a:buClr>
              <a:buSzPts val="2600"/>
              <a:defRPr/>
            </a:pPr>
            <a:r>
              <a:rPr lang="en-GB" sz="260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Nuove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260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tecnologie</a:t>
            </a:r>
            <a:r>
              <a:rPr lang="it-IT" sz="1600" dirty="0" smtClean="0"/>
              <a:t> 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per la </a:t>
            </a:r>
            <a:r>
              <a:rPr lang="en-GB" sz="2600" b="1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dissalazione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per la </a:t>
            </a:r>
            <a:r>
              <a:rPr lang="en-GB" sz="260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tutela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260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della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260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risorsa</a:t>
            </a:r>
            <a:r>
              <a:rPr lang="en-GB" sz="260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260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idrica</a:t>
            </a:r>
            <a:endParaRPr kumimoji="0" lang="en-GB" sz="26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79376" y="836712"/>
            <a:ext cx="10670077" cy="57660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I </a:t>
            </a:r>
            <a:r>
              <a:rPr lang="en-GB" b="1" dirty="0" err="1" smtClean="0"/>
              <a:t>principali</a:t>
            </a:r>
            <a:r>
              <a:rPr lang="en-GB" b="1" dirty="0" smtClean="0"/>
              <a:t> </a:t>
            </a:r>
            <a:r>
              <a:rPr lang="en-GB" b="1" dirty="0" err="1" smtClean="0"/>
              <a:t>gruppi</a:t>
            </a:r>
            <a:r>
              <a:rPr lang="en-GB" b="1" dirty="0" smtClean="0"/>
              <a:t> </a:t>
            </a:r>
            <a:r>
              <a:rPr lang="en-GB" b="1" dirty="0" err="1" smtClean="0"/>
              <a:t>di</a:t>
            </a:r>
            <a:r>
              <a:rPr lang="en-GB" b="1" dirty="0" smtClean="0"/>
              <a:t> </a:t>
            </a:r>
            <a:r>
              <a:rPr lang="en-GB" b="1" dirty="0" err="1" smtClean="0"/>
              <a:t>Lavoro</a:t>
            </a:r>
            <a:r>
              <a:rPr lang="en-GB" b="1" dirty="0" smtClean="0"/>
              <a:t> in </a:t>
            </a:r>
            <a:r>
              <a:rPr lang="en-GB" b="1" dirty="0" err="1" smtClean="0"/>
              <a:t>corso</a:t>
            </a:r>
            <a:r>
              <a:rPr lang="en-GB" b="1" dirty="0" smtClean="0"/>
              <a:t> </a:t>
            </a:r>
            <a:r>
              <a:rPr lang="en-GB" b="1" dirty="0" err="1" smtClean="0"/>
              <a:t>ambito</a:t>
            </a:r>
            <a:r>
              <a:rPr lang="en-GB" b="1" dirty="0" smtClean="0"/>
              <a:t> S3 Blue Economy</a:t>
            </a:r>
            <a:endParaRPr lang="en-GB" b="1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>
          <a:xfrm>
            <a:off x="479376" y="1916832"/>
            <a:ext cx="4261365" cy="34491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GB" dirty="0" smtClean="0"/>
              <a:t>Focus Group </a:t>
            </a:r>
            <a:r>
              <a:rPr lang="en-GB" dirty="0" err="1" smtClean="0"/>
              <a:t>Acquacoltura</a:t>
            </a:r>
            <a:endParaRPr lang="en-GB" dirty="0" smtClean="0"/>
          </a:p>
          <a:p>
            <a:pPr>
              <a:buNone/>
            </a:pPr>
            <a:r>
              <a:rPr lang="en-GB" b="1" dirty="0" smtClean="0"/>
              <a:t>ART-ER/</a:t>
            </a:r>
            <a:r>
              <a:rPr lang="en-GB" b="1" dirty="0" err="1" smtClean="0"/>
              <a:t>Clust</a:t>
            </a:r>
            <a:r>
              <a:rPr lang="en-GB" b="1" dirty="0" smtClean="0"/>
              <a:t>-ER </a:t>
            </a:r>
            <a:r>
              <a:rPr lang="en-GB" b="1" dirty="0" err="1" smtClean="0"/>
              <a:t>Agri</a:t>
            </a:r>
            <a:r>
              <a:rPr lang="en-GB" b="1" dirty="0" smtClean="0"/>
              <a:t> Food</a:t>
            </a:r>
          </a:p>
          <a:p>
            <a:pPr marL="180473" indent="-180473">
              <a:buSzPct val="100000"/>
              <a:buChar char="-"/>
              <a:defRPr sz="2400"/>
            </a:pPr>
            <a:r>
              <a:rPr lang="it-IT" dirty="0" smtClean="0"/>
              <a:t>piattaforma per ricerca, formazione e trasferimento tecnologico in acquacoltura</a:t>
            </a:r>
          </a:p>
          <a:p>
            <a:pPr marL="180473" indent="-180473">
              <a:buSzPct val="100000"/>
              <a:buChar char="-"/>
              <a:defRPr sz="2400"/>
            </a:pPr>
            <a:r>
              <a:rPr lang="it-IT" dirty="0" smtClean="0"/>
              <a:t>recupero del </a:t>
            </a:r>
            <a:r>
              <a:rPr lang="it-IT" dirty="0" err="1" smtClean="0"/>
              <a:t>capulerio</a:t>
            </a:r>
            <a:endParaRPr lang="it-IT" dirty="0" smtClean="0"/>
          </a:p>
          <a:p>
            <a:pPr marL="180473" indent="-180473">
              <a:buSzPct val="100000"/>
              <a:buChar char="-"/>
              <a:defRPr sz="2400"/>
            </a:pPr>
            <a:r>
              <a:rPr lang="it-IT" dirty="0" smtClean="0"/>
              <a:t>raccolta e riutilizzo macroalghe</a:t>
            </a:r>
          </a:p>
          <a:p>
            <a:pPr marL="180473" indent="-180473">
              <a:buSzPct val="100000"/>
              <a:buChar char="-"/>
              <a:defRPr sz="2400"/>
            </a:pPr>
            <a:r>
              <a:rPr lang="it-IT" dirty="0" smtClean="0"/>
              <a:t>collaborazione interregionale per interventi di sistema </a:t>
            </a:r>
          </a:p>
          <a:p>
            <a:pPr>
              <a:buNone/>
            </a:pPr>
            <a:endParaRPr lang="en-GB" dirty="0"/>
          </a:p>
        </p:txBody>
      </p:sp>
      <p:sp>
        <p:nvSpPr>
          <p:cNvPr id="5" name="Segnaposto testo 3"/>
          <p:cNvSpPr txBox="1">
            <a:spLocks/>
          </p:cNvSpPr>
          <p:nvPr/>
        </p:nvSpPr>
        <p:spPr>
          <a:xfrm>
            <a:off x="6600056" y="1988840"/>
            <a:ext cx="4261365" cy="3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457200" marR="0" lvl="0" indent="-393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600"/>
              <a:buFont typeface="Roboto"/>
              <a:buNone/>
              <a:tabLst/>
              <a:defRPr/>
            </a:pPr>
            <a:r>
              <a:rPr lang="en-GB" sz="2600" noProof="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Rinnovabili</a:t>
            </a:r>
            <a:r>
              <a:rPr lang="en-GB" sz="2600" noProof="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off-shore</a:t>
            </a:r>
          </a:p>
          <a:p>
            <a:pPr marL="457200" marR="0" lvl="0" indent="-393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600"/>
              <a:buFont typeface="Roboto"/>
              <a:buNone/>
              <a:tabLst/>
              <a:defRPr/>
            </a:pPr>
            <a:r>
              <a:rPr kumimoji="0" lang="en-GB" sz="2600" b="1" i="0" u="none" strike="noStrike" kern="0" cap="none" spc="0" normalizeH="0" baseline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ART-ER/</a:t>
            </a:r>
            <a:r>
              <a:rPr kumimoji="0" lang="en-GB" sz="2600" b="1" i="0" u="none" strike="noStrike" kern="0" cap="none" spc="0" normalizeH="0" baseline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Clust</a:t>
            </a:r>
            <a:r>
              <a:rPr kumimoji="0" lang="en-GB" sz="2600" b="1" i="0" u="none" strike="noStrike" kern="0" cap="none" spc="0" normalizeH="0" baseline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-ER Green-Tech</a:t>
            </a:r>
          </a:p>
          <a:p>
            <a:pPr marL="457200" marR="0" lvl="0" indent="-393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600"/>
              <a:buFont typeface="Roboto"/>
              <a:buNone/>
              <a:tabLst/>
              <a:defRPr/>
            </a:pPr>
            <a:r>
              <a:rPr lang="en-GB" sz="2600" noProof="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lang="en-GB" sz="2600" noProof="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corrosione</a:t>
            </a:r>
            <a:r>
              <a:rPr lang="en-GB" sz="2600" noProof="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-GB" sz="2600" noProof="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strutture</a:t>
            </a:r>
            <a:r>
              <a:rPr lang="en-GB" sz="2600" noProof="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 offshore</a:t>
            </a:r>
          </a:p>
          <a:p>
            <a:pPr marR="0" lvl="0" indent="-393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600"/>
              <a:buFont typeface="Roboto"/>
              <a:buNone/>
              <a:tabLst/>
              <a:defRPr/>
            </a:pPr>
            <a:r>
              <a:rPr kumimoji="0" lang="en-GB" sz="2600" b="0" i="0" u="none" strike="noStrike" kern="0" cap="none" spc="0" normalizeH="0" baseline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-</a:t>
            </a:r>
            <a:r>
              <a:rPr kumimoji="0" lang="en-GB" sz="2600" b="0" i="0" u="none" strike="noStrike" kern="0" cap="none" spc="0" normalizeH="0" baseline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sviluppo</a:t>
            </a:r>
            <a:r>
              <a:rPr kumimoji="0" lang="en-GB" sz="2600" b="0" i="0" u="none" strike="noStrike" kern="0" cap="none" spc="0" normalizeH="0" baseline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2600" b="0" i="0" u="none" strike="noStrike" kern="0" cap="none" spc="0" normalizeH="0" baseline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di</a:t>
            </a:r>
            <a:r>
              <a:rPr kumimoji="0" lang="en-GB" sz="2600" b="0" i="0" u="none" strike="noStrike" kern="0" cap="none" spc="0" normalizeH="0" baseline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2600" b="0" i="0" u="none" strike="noStrike" kern="0" cap="none" spc="0" normalizeH="0" baseline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materiali</a:t>
            </a:r>
            <a:r>
              <a:rPr kumimoji="0" lang="en-GB" sz="2600" b="0" i="0" u="none" strike="noStrike" kern="0" cap="none" spc="0" normalizeH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2600" b="0" i="0" u="none" strike="noStrike" kern="0" cap="none" spc="0" normalizeH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compositi</a:t>
            </a:r>
            <a:r>
              <a:rPr kumimoji="0" lang="en-GB" sz="2600" b="0" i="0" u="none" strike="noStrike" kern="0" cap="none" spc="0" normalizeH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per </a:t>
            </a:r>
            <a:r>
              <a:rPr kumimoji="0" lang="en-GB" sz="2600" b="0" i="0" u="none" strike="noStrike" kern="0" cap="none" spc="0" normalizeH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componenti</a:t>
            </a:r>
            <a:r>
              <a:rPr kumimoji="0" lang="en-GB" sz="2600" b="0" i="0" u="none" strike="noStrike" kern="0" cap="none" spc="0" normalizeH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offshore</a:t>
            </a:r>
          </a:p>
          <a:p>
            <a:pPr marL="457200" marR="0" lvl="0" indent="-393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600"/>
              <a:buFont typeface="Roboto"/>
              <a:buNone/>
              <a:tabLst/>
              <a:defRPr/>
            </a:pPr>
            <a:r>
              <a:rPr lang="en-GB" sz="2600" baseline="0" noProof="0" dirty="0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-PV </a:t>
            </a:r>
            <a:r>
              <a:rPr lang="en-GB" sz="2600" baseline="0" noProof="0" dirty="0" err="1" smtClea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flottante</a:t>
            </a:r>
            <a:endParaRPr lang="en-GB" sz="2600" baseline="0" noProof="0" dirty="0" smtClea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marR="0" lvl="0" indent="-393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600"/>
              <a:buFont typeface="Roboto"/>
              <a:buNone/>
              <a:tabLst/>
              <a:defRPr/>
            </a:pPr>
            <a:r>
              <a:rPr kumimoji="0" lang="en-GB" sz="2600" b="0" i="0" u="none" strike="noStrike" kern="0" cap="none" spc="0" normalizeH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-H2 </a:t>
            </a:r>
            <a:r>
              <a:rPr kumimoji="0" lang="en-GB" sz="2600" b="0" i="0" u="none" strike="noStrike" kern="0" cap="none" spc="0" normalizeH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da</a:t>
            </a:r>
            <a:r>
              <a:rPr kumimoji="0" lang="en-GB" sz="2600" b="0" i="0" u="none" strike="noStrike" kern="0" cap="none" spc="0" normalizeH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2600" b="0" i="0" u="none" strike="noStrike" kern="0" cap="none" spc="0" normalizeH="0" dirty="0" err="1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eolico</a:t>
            </a:r>
            <a:r>
              <a:rPr kumimoji="0" lang="en-GB" sz="2600" b="0" i="0" u="none" strike="noStrike" kern="0" cap="none" spc="0" normalizeH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offshore</a:t>
            </a:r>
            <a:endParaRPr kumimoji="0" lang="en-GB" sz="26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" name="image1.tif" descr="image1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3352" y="5373216"/>
            <a:ext cx="1414341" cy="1079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magine 6" descr="Immagine che contiene cibo, piatto, mollusco, frutta&#10;&#10;Descrizione generata automaticamente">
            <a:extLst>
              <a:ext uri="{FF2B5EF4-FFF2-40B4-BE49-F238E27FC236}">
                <a16:creationId xmlns:a16="http://schemas.microsoft.com/office/drawing/2014/main" xmlns="" id="{F70A56A6-555B-2A8C-5CB0-BC5745464F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94" b="7894"/>
          <a:stretch/>
        </p:blipFill>
        <p:spPr>
          <a:xfrm>
            <a:off x="3215680" y="5373216"/>
            <a:ext cx="1868396" cy="1059434"/>
          </a:xfrm>
          <a:prstGeom prst="rect">
            <a:avLst/>
          </a:prstGeom>
        </p:spPr>
      </p:pic>
      <p:pic>
        <p:nvPicPr>
          <p:cNvPr id="8" name="Immagine 7" descr="Immagine che contiene cucina, persona, preparato, cucinando&#10;&#10;Descrizione generata automaticamente">
            <a:extLst>
              <a:ext uri="{FF2B5EF4-FFF2-40B4-BE49-F238E27FC236}">
                <a16:creationId xmlns:a16="http://schemas.microsoft.com/office/drawing/2014/main" xmlns="" id="{CA4E7BE5-A252-2CF1-A210-61041A4B3B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8212" y="5373215"/>
            <a:ext cx="1352791" cy="1014593"/>
          </a:xfrm>
          <a:prstGeom prst="rect">
            <a:avLst/>
          </a:prstGeom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20336" y="5157192"/>
            <a:ext cx="2590376" cy="1454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36160" y="5301208"/>
            <a:ext cx="1522487" cy="129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51984" y="5301208"/>
            <a:ext cx="1528359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2"/>
          </p:nvPr>
        </p:nvSpPr>
        <p:spPr/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CONTENUTO</a:t>
            </a:r>
            <a:endParaRPr lang="en-GB" b="1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ART-ER</a:t>
            </a:r>
            <a:endParaRPr lang="en-GB" dirty="0" smtClean="0"/>
          </a:p>
          <a:p>
            <a:r>
              <a:rPr lang="en-GB" dirty="0" smtClean="0"/>
              <a:t>La “Blue </a:t>
            </a:r>
            <a:r>
              <a:rPr lang="en-GB" dirty="0" smtClean="0"/>
              <a:t>Economy Community” </a:t>
            </a:r>
            <a:r>
              <a:rPr lang="en-GB" dirty="0" smtClean="0"/>
              <a:t>- </a:t>
            </a:r>
            <a:r>
              <a:rPr lang="en-GB" dirty="0" err="1" smtClean="0"/>
              <a:t>Strategia</a:t>
            </a:r>
            <a:r>
              <a:rPr lang="en-GB" dirty="0" smtClean="0"/>
              <a:t> </a:t>
            </a:r>
            <a:r>
              <a:rPr lang="en-GB" dirty="0" err="1" smtClean="0"/>
              <a:t>di</a:t>
            </a:r>
            <a:r>
              <a:rPr lang="en-GB" dirty="0" smtClean="0"/>
              <a:t> </a:t>
            </a:r>
            <a:r>
              <a:rPr lang="en-GB" dirty="0" err="1" smtClean="0"/>
              <a:t>specializzazione</a:t>
            </a:r>
            <a:r>
              <a:rPr lang="en-GB" dirty="0" smtClean="0"/>
              <a:t> </a:t>
            </a:r>
            <a:r>
              <a:rPr lang="en-GB" dirty="0" err="1" smtClean="0"/>
              <a:t>Intelligente</a:t>
            </a:r>
            <a:endParaRPr lang="en-GB" dirty="0" smtClean="0"/>
          </a:p>
          <a:p>
            <a:r>
              <a:rPr lang="en-GB" dirty="0" smtClean="0"/>
              <a:t>Il forum </a:t>
            </a:r>
            <a:r>
              <a:rPr lang="en-GB" dirty="0" err="1" smtClean="0"/>
              <a:t>strategico</a:t>
            </a:r>
            <a:endParaRPr lang="en-GB" dirty="0" smtClean="0"/>
          </a:p>
          <a:p>
            <a:pPr>
              <a:buNone/>
            </a:pPr>
            <a:endParaRPr lang="en-GB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9936" y="4725144"/>
            <a:ext cx="6672064" cy="1718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Immagine 2" descr="Immagine che contiene interni, persona, dessert&#10;&#10;Descrizione generata automaticamente">
            <a:extLst>
              <a:ext uri="{FF2B5EF4-FFF2-40B4-BE49-F238E27FC236}">
                <a16:creationId xmlns="" xmlns:a16="http://schemas.microsoft.com/office/drawing/2014/main" id="{F3AED2C7-D3AD-3BC2-C65F-EF6BB3368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04" y="836712"/>
            <a:ext cx="2937789" cy="1957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6" descr="Immagine che contiene acqua, barca, esterni, cielo&#10;&#10;Descrizione generata automaticamente">
            <a:extLst>
              <a:ext uri="{FF2B5EF4-FFF2-40B4-BE49-F238E27FC236}">
                <a16:creationId xmlns="" xmlns:a16="http://schemas.microsoft.com/office/drawing/2014/main" id="{8D99E21C-DF18-A00E-B0B6-2E7FECC7D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968" y="2852936"/>
            <a:ext cx="3287688" cy="1849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 lang="it-IT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4474" y="1144350"/>
            <a:ext cx="9301925" cy="576600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PARTECIPA alla COMMUNITY BLUE ECONOMY DELL’EMILIA-ROMAGNA</a:t>
            </a:r>
            <a:endParaRPr lang="en-GB" b="1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https://docs.google.com/forms/d/1AaGxAX-Ep3NyZC5r6RRRFx-ra4qcNRaKzdL9KQv4Los/edit</a:t>
            </a:r>
            <a:endParaRPr lang="en-GB" dirty="0"/>
          </a:p>
        </p:txBody>
      </p:sp>
      <p:pic>
        <p:nvPicPr>
          <p:cNvPr id="3074" name="Picture 2" descr="https://lh7-eu.googleusercontent.com/TqbDDwWDkUQlw05YDZcHyHy7wbh-WW3eHojQ3an_iYKfon3H6CM1Px025fUXMNFMJqBCmtAHpbxODki8rS_JDGVkAMzfGyfWHTao9lxOX7EKXRl1dc2JDeEoHj_X-Wdq99ThZAd4-mpKGCY0OA54SO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8168" y="2060848"/>
            <a:ext cx="3562350" cy="3552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/>
        </p:nvSpPr>
        <p:spPr>
          <a:xfrm>
            <a:off x="268352" y="164212"/>
            <a:ext cx="525158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1"/>
            <a:r>
              <a:rPr lang="it-IT" b="0" i="0" u="none" strike="noStrike" dirty="0" smtClean="0">
                <a:solidFill>
                  <a:srgbClr val="E73329"/>
                </a:solidFill>
                <a:latin typeface="Roboto Medium"/>
                <a:ea typeface="Roboto Medium"/>
                <a:cs typeface="Roboto Medium"/>
                <a:sym typeface="Roboto Medium"/>
              </a:rPr>
              <a:t>BLUE GROWTH COMMUNITY IN EMILIA-ROMAGNA</a:t>
            </a:r>
            <a:endParaRPr b="0" i="0" u="none" strike="noStrike" dirty="0">
              <a:solidFill>
                <a:srgbClr val="E7332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7" name="Google Shape;77;p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  <p:pic>
        <p:nvPicPr>
          <p:cNvPr id="18" name="Immagine 1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7488" y="620688"/>
            <a:ext cx="9217024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575720" y="2204864"/>
            <a:ext cx="5227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 smtClean="0"/>
              <a:t>stefano.valentini@art-er.it</a:t>
            </a:r>
            <a:endParaRPr lang="en-GB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3</a:t>
            </a:fld>
            <a:endParaRPr/>
          </a:p>
        </p:txBody>
      </p:sp>
      <p:sp>
        <p:nvSpPr>
          <p:cNvPr id="225" name="Google Shape;225;p2"/>
          <p:cNvSpPr txBox="1">
            <a:spLocks noGrp="1"/>
          </p:cNvSpPr>
          <p:nvPr>
            <p:ph type="title"/>
          </p:nvPr>
        </p:nvSpPr>
        <p:spPr>
          <a:xfrm>
            <a:off x="315268" y="274638"/>
            <a:ext cx="10462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/>
              <a:t>ART-ER ATTRATTIVITÀ RICERCA TERRITORIO</a:t>
            </a:r>
            <a:endParaRPr/>
          </a:p>
        </p:txBody>
      </p:sp>
      <p:sp>
        <p:nvSpPr>
          <p:cNvPr id="226" name="Google Shape;226;p2"/>
          <p:cNvSpPr txBox="1">
            <a:spLocks noGrp="1"/>
          </p:cNvSpPr>
          <p:nvPr>
            <p:ph type="body" idx="1"/>
          </p:nvPr>
        </p:nvSpPr>
        <p:spPr>
          <a:xfrm>
            <a:off x="315268" y="1685925"/>
            <a:ext cx="11503800" cy="44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0" tIns="46800" rIns="720000" bIns="4570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900" dirty="0"/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sz="2900" dirty="0" smtClean="0"/>
              <a:t>Società</a:t>
            </a:r>
            <a:r>
              <a:rPr lang="it-IT" sz="3300" dirty="0" smtClean="0"/>
              <a:t> </a:t>
            </a:r>
            <a:r>
              <a:rPr lang="it-IT" sz="2900" dirty="0"/>
              <a:t>Consortile dell’Emilia-Romagna nata per favorire la </a:t>
            </a:r>
            <a:r>
              <a:rPr lang="it-IT" sz="2900" b="1" dirty="0"/>
              <a:t>crescita sostenibile</a:t>
            </a:r>
            <a:r>
              <a:rPr lang="it-IT" sz="2900" dirty="0"/>
              <a:t> della regione attraverso lo sviluppo dell’</a:t>
            </a:r>
            <a:r>
              <a:rPr lang="it-IT" sz="2900" b="1" dirty="0"/>
              <a:t>innovazione</a:t>
            </a:r>
            <a:r>
              <a:rPr lang="it-IT" sz="2900" dirty="0"/>
              <a:t> e della </a:t>
            </a:r>
            <a:r>
              <a:rPr lang="it-IT" sz="2900" b="1" dirty="0"/>
              <a:t>conoscenza</a:t>
            </a:r>
            <a:r>
              <a:rPr lang="it-IT" sz="2900" dirty="0"/>
              <a:t>, l’</a:t>
            </a:r>
            <a:r>
              <a:rPr lang="it-IT" sz="2900" b="1" dirty="0" err="1"/>
              <a:t>attrattività</a:t>
            </a:r>
            <a:r>
              <a:rPr lang="it-IT" sz="2900" b="1" dirty="0"/>
              <a:t> </a:t>
            </a:r>
            <a:r>
              <a:rPr lang="it-IT" sz="2900" dirty="0"/>
              <a:t>e l’</a:t>
            </a:r>
            <a:r>
              <a:rPr lang="it-IT" sz="2900" b="1" dirty="0"/>
              <a:t>internazionalizzazione</a:t>
            </a:r>
            <a:r>
              <a:rPr lang="it-IT" sz="2900" dirty="0"/>
              <a:t> del territorio</a:t>
            </a:r>
            <a:endParaRPr sz="3300" dirty="0"/>
          </a:p>
          <a:p>
            <a:pPr marL="815975" lvl="1" indent="-358775" algn="ctr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endParaRPr sz="3300" dirty="0"/>
          </a:p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it-IT" sz="2200" dirty="0">
                <a:solidFill>
                  <a:srgbClr val="595959"/>
                </a:solidFill>
              </a:rPr>
              <a:t>La Società opera </a:t>
            </a:r>
            <a:r>
              <a:rPr lang="it-IT" sz="2200" b="1" dirty="0">
                <a:solidFill>
                  <a:srgbClr val="595959"/>
                </a:solidFill>
              </a:rPr>
              <a:t>senza finalità di lucro</a:t>
            </a:r>
            <a:endParaRPr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5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4</a:t>
            </a:fld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title"/>
          </p:nvPr>
        </p:nvSpPr>
        <p:spPr>
          <a:xfrm>
            <a:off x="315268" y="274638"/>
            <a:ext cx="10462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dirty="0"/>
              <a:t>I </a:t>
            </a:r>
            <a:r>
              <a:rPr lang="it-IT" dirty="0" smtClean="0"/>
              <a:t>SOCI</a:t>
            </a:r>
            <a:endParaRPr dirty="0"/>
          </a:p>
        </p:txBody>
      </p:sp>
      <p:pic>
        <p:nvPicPr>
          <p:cNvPr id="242" name="Google Shape;242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2403" y="1949593"/>
            <a:ext cx="5029731" cy="4026613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5"/>
          <p:cNvSpPr txBox="1">
            <a:spLocks noGrp="1"/>
          </p:cNvSpPr>
          <p:nvPr>
            <p:ph type="body" idx="1"/>
          </p:nvPr>
        </p:nvSpPr>
        <p:spPr>
          <a:xfrm>
            <a:off x="5727100" y="1702775"/>
            <a:ext cx="6246300" cy="44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it-IT" sz="1800" b="1" dirty="0"/>
              <a:t>Regione </a:t>
            </a:r>
            <a:r>
              <a:rPr lang="it-IT" sz="1800" b="1" dirty="0" smtClean="0"/>
              <a:t>Emilia-Romagna (65%)</a:t>
            </a:r>
            <a:endParaRPr sz="1800" b="1" dirty="0"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it-IT" sz="1800" dirty="0"/>
              <a:t> 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it-IT" sz="1800" b="1" dirty="0"/>
              <a:t>Università </a:t>
            </a:r>
            <a:r>
              <a:rPr lang="it-IT" sz="1800" b="1" dirty="0" smtClean="0"/>
              <a:t>regionali</a:t>
            </a:r>
            <a:r>
              <a:rPr lang="it-IT" sz="1800" b="1" dirty="0"/>
              <a:t> </a:t>
            </a:r>
            <a:r>
              <a:rPr lang="it-IT" sz="1800" b="1" dirty="0" smtClean="0"/>
              <a:t>e Centri </a:t>
            </a:r>
            <a:r>
              <a:rPr lang="it-IT" sz="1800" b="1" dirty="0"/>
              <a:t>di Ricerca Nazionali </a:t>
            </a:r>
            <a:r>
              <a:rPr lang="it-IT" sz="1800" dirty="0"/>
              <a:t>con sede in regione</a:t>
            </a:r>
            <a:r>
              <a:rPr lang="it-IT" sz="1800" b="1" dirty="0"/>
              <a:t> </a:t>
            </a:r>
            <a:r>
              <a:rPr lang="it-IT" sz="1800" dirty="0" smtClean="0"/>
              <a:t>(</a:t>
            </a:r>
            <a:r>
              <a:rPr lang="it-IT" sz="1800" dirty="0"/>
              <a:t>CNR, ENEA, INFN</a:t>
            </a:r>
            <a:r>
              <a:rPr lang="it-IT" sz="1800" dirty="0" smtClean="0"/>
              <a:t>) (circa 30%)</a:t>
            </a:r>
            <a:endParaRPr sz="1800" dirty="0"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it-IT" sz="1800" dirty="0"/>
              <a:t> </a:t>
            </a:r>
            <a:endParaRPr sz="1800" dirty="0"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it-IT" sz="1800" b="1" dirty="0"/>
              <a:t>Unione regionale delle Camere di Commercio</a:t>
            </a:r>
            <a:endParaRPr sz="1800" b="1" dirty="0"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endParaRPr sz="1800" b="1" dirty="0"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it-IT" sz="1800" b="1" dirty="0"/>
              <a:t>Città Metropolitana di Bologna</a:t>
            </a:r>
            <a:endParaRPr sz="1800" b="1" dirty="0"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endParaRPr sz="1800" b="1" dirty="0"/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</a:pPr>
            <a:r>
              <a:rPr lang="it-IT" sz="1800" dirty="0"/>
              <a:t>Altri </a:t>
            </a:r>
            <a:r>
              <a:rPr lang="it-IT" sz="1800" b="1" dirty="0"/>
              <a:t>Enti Locali</a:t>
            </a:r>
            <a:endParaRPr sz="1800" b="1" dirty="0"/>
          </a:p>
        </p:txBody>
      </p:sp>
      <p:pic>
        <p:nvPicPr>
          <p:cNvPr id="244" name="Google Shape;24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9882" y="5209013"/>
            <a:ext cx="2040542" cy="1002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gcf44b858f5_0_2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326" y="4726414"/>
            <a:ext cx="1254231" cy="1251048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cf44b858f5_0_273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5</a:t>
            </a:fld>
            <a:endParaRPr/>
          </a:p>
        </p:txBody>
      </p:sp>
      <p:pic>
        <p:nvPicPr>
          <p:cNvPr id="269" name="Google Shape;269;gcf44b858f5_0_2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403" y="1935078"/>
            <a:ext cx="5029731" cy="4026613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gcf44b858f5_0_273"/>
          <p:cNvSpPr txBox="1"/>
          <p:nvPr/>
        </p:nvSpPr>
        <p:spPr>
          <a:xfrm>
            <a:off x="5727100" y="2243485"/>
            <a:ext cx="6234900" cy="3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it-IT" sz="3000" b="1" i="0" u="none" strike="noStrike" cap="none">
                <a:solidFill>
                  <a:srgbClr val="E03C3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it-IT" sz="3000" b="1">
                <a:solidFill>
                  <a:srgbClr val="E03C31"/>
                </a:solidFill>
                <a:latin typeface="Roboto"/>
                <a:ea typeface="Roboto"/>
                <a:cs typeface="Roboto"/>
                <a:sym typeface="Roboto"/>
              </a:rPr>
              <a:t>20</a:t>
            </a:r>
            <a:r>
              <a:rPr lang="it-IT" sz="1800" b="1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persone</a:t>
            </a:r>
            <a:endParaRPr sz="1800" b="1" i="0" u="none" strike="noStrike" cap="none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1800" b="1" i="0" u="none" strike="noStrike" cap="none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ingegneri, economisti, laureati in materie umanistiche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3000" b="1" i="0" u="none" strike="noStrike" cap="none">
                <a:solidFill>
                  <a:srgbClr val="E03C31"/>
                </a:solidFill>
                <a:latin typeface="Roboto"/>
                <a:ea typeface="Roboto"/>
                <a:cs typeface="Roboto"/>
                <a:sym typeface="Roboto"/>
              </a:rPr>
              <a:t>€ </a:t>
            </a:r>
            <a:r>
              <a:rPr lang="it-IT" sz="3000" b="1" i="0" u="none" strike="noStrike" cap="none">
                <a:solidFill>
                  <a:srgbClr val="E03C31"/>
                </a:solidFill>
                <a:latin typeface="Roboto"/>
                <a:ea typeface="Roboto"/>
                <a:cs typeface="Roboto"/>
                <a:sym typeface="Roboto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2</a:t>
            </a:r>
            <a:r>
              <a:rPr lang="it-IT" sz="3000" b="1">
                <a:solidFill>
                  <a:srgbClr val="E03C3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r>
              <a:rPr lang="it-IT" sz="3000" b="1" i="0" u="none" strike="noStrike" cap="none">
                <a:solidFill>
                  <a:srgbClr val="E03C31"/>
                </a:solidFill>
                <a:latin typeface="Roboto"/>
                <a:ea typeface="Roboto"/>
                <a:cs typeface="Roboto"/>
                <a:sym typeface="Roboto"/>
              </a:rPr>
              <a:t>mln</a:t>
            </a:r>
            <a:r>
              <a:rPr lang="it-IT" sz="3000" b="1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it-IT" sz="1800" b="1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valore della produzione</a:t>
            </a:r>
            <a:endParaRPr sz="1800" b="1" i="0" u="none" strike="noStrike" cap="none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Risorse </a:t>
            </a:r>
            <a:r>
              <a:rPr lang="it-IT" sz="1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dalla Regione Emilia-Romagna, dai Fondi europei, dai Soci</a:t>
            </a:r>
            <a:endParaRPr sz="1800" b="0" i="0" u="none" strike="noStrike" cap="none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1" name="Google Shape;271;gcf44b858f5_0_273"/>
          <p:cNvSpPr txBox="1">
            <a:spLocks noGrp="1"/>
          </p:cNvSpPr>
          <p:nvPr>
            <p:ph type="title"/>
          </p:nvPr>
        </p:nvSpPr>
        <p:spPr>
          <a:xfrm>
            <a:off x="315268" y="274638"/>
            <a:ext cx="1038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it-IT"/>
              <a:t>TEAM E RISORSE</a:t>
            </a:r>
            <a:endParaRPr/>
          </a:p>
        </p:txBody>
      </p:sp>
      <p:pic>
        <p:nvPicPr>
          <p:cNvPr id="272" name="Google Shape;272;gcf44b858f5_0_2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9882" y="5209013"/>
            <a:ext cx="2040542" cy="10024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3" name="Google Shape;273;gcf44b858f5_0_273"/>
          <p:cNvCxnSpPr/>
          <p:nvPr/>
        </p:nvCxnSpPr>
        <p:spPr>
          <a:xfrm>
            <a:off x="5813668" y="2861673"/>
            <a:ext cx="1849800" cy="1200"/>
          </a:xfrm>
          <a:prstGeom prst="straightConnector1">
            <a:avLst/>
          </a:prstGeom>
          <a:noFill/>
          <a:ln w="38100" cap="flat" cmpd="sng">
            <a:solidFill>
              <a:srgbClr val="E7302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4" name="Google Shape;274;gcf44b858f5_0_273"/>
          <p:cNvCxnSpPr/>
          <p:nvPr/>
        </p:nvCxnSpPr>
        <p:spPr>
          <a:xfrm rot="10800000" flipH="1">
            <a:off x="5813668" y="4726215"/>
            <a:ext cx="5721000" cy="7800"/>
          </a:xfrm>
          <a:prstGeom prst="straightConnector1">
            <a:avLst/>
          </a:prstGeom>
          <a:noFill/>
          <a:ln w="38100" cap="flat" cmpd="sng">
            <a:solidFill>
              <a:srgbClr val="E73028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0c4297d428_1_145"/>
          <p:cNvSpPr/>
          <p:nvPr/>
        </p:nvSpPr>
        <p:spPr>
          <a:xfrm>
            <a:off x="8022575" y="1369925"/>
            <a:ext cx="3531600" cy="4718400"/>
          </a:xfrm>
          <a:prstGeom prst="rect">
            <a:avLst/>
          </a:prstGeom>
          <a:noFill/>
          <a:ln w="25400" cap="flat" cmpd="sng">
            <a:solidFill>
              <a:srgbClr val="E03C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1" i="0" u="none" strike="noStrike" cap="none">
              <a:solidFill>
                <a:srgbClr val="E03C3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87" name="Google Shape;487;g20c4297d428_1_145"/>
          <p:cNvSpPr/>
          <p:nvPr/>
        </p:nvSpPr>
        <p:spPr>
          <a:xfrm>
            <a:off x="4283850" y="1369925"/>
            <a:ext cx="3531600" cy="4718400"/>
          </a:xfrm>
          <a:prstGeom prst="rect">
            <a:avLst/>
          </a:prstGeom>
          <a:noFill/>
          <a:ln w="25400" cap="flat" cmpd="sng">
            <a:solidFill>
              <a:srgbClr val="E03C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1" i="0" u="none" strike="noStrike" cap="none">
              <a:solidFill>
                <a:srgbClr val="E03C3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88" name="Google Shape;488;g20c4297d428_1_145" descr="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11394" y="2744839"/>
            <a:ext cx="1632181" cy="35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g20c4297d428_1_1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85717" y="4668026"/>
            <a:ext cx="1824203" cy="346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g20c4297d428_1_1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36034" y="4032689"/>
            <a:ext cx="2008651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g20c4297d428_1_14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75099" y="2004552"/>
            <a:ext cx="672075" cy="593347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g20c4297d428_1_145"/>
          <p:cNvSpPr/>
          <p:nvPr/>
        </p:nvSpPr>
        <p:spPr>
          <a:xfrm>
            <a:off x="526550" y="1293750"/>
            <a:ext cx="3531600" cy="4794600"/>
          </a:xfrm>
          <a:prstGeom prst="rect">
            <a:avLst/>
          </a:prstGeom>
          <a:noFill/>
          <a:ln w="25400" cap="flat" cmpd="sng">
            <a:solidFill>
              <a:srgbClr val="E03C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93" name="Google Shape;493;g20c4297d428_1_1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175101" y="3874388"/>
            <a:ext cx="1440071" cy="39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g20c4297d428_1_1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82563" y="3726124"/>
            <a:ext cx="1680175" cy="394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g20c4297d428_1_14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80263" y="2004551"/>
            <a:ext cx="1248139" cy="558378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g20c4297d428_1_145"/>
          <p:cNvSpPr/>
          <p:nvPr/>
        </p:nvSpPr>
        <p:spPr>
          <a:xfrm>
            <a:off x="526550" y="1293738"/>
            <a:ext cx="3531600" cy="443700"/>
          </a:xfrm>
          <a:prstGeom prst="rect">
            <a:avLst/>
          </a:prstGeom>
          <a:solidFill>
            <a:srgbClr val="E03C31"/>
          </a:solidFill>
          <a:ln w="25400" cap="flat" cmpd="sng">
            <a:solidFill>
              <a:srgbClr val="E03C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it-IT" sz="1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COORDINIAMO</a:t>
            </a:r>
            <a:endParaRPr sz="18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97" name="Google Shape;497;g20c4297d428_1_14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85303" y="2088129"/>
            <a:ext cx="960107" cy="391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g20c4297d428_1_14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710551" y="5368012"/>
            <a:ext cx="1824200" cy="644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g20c4297d428_1_145"/>
          <p:cNvPicPr preferRelativeResize="0"/>
          <p:nvPr/>
        </p:nvPicPr>
        <p:blipFill rotWithShape="1">
          <a:blip r:embed="rId12">
            <a:alphaModFix/>
          </a:blip>
          <a:srcRect l="25025" r="15428"/>
          <a:stretch/>
        </p:blipFill>
        <p:spPr>
          <a:xfrm>
            <a:off x="8150100" y="3132225"/>
            <a:ext cx="762525" cy="65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g20c4297d428_1_14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251293" y="4321912"/>
            <a:ext cx="3074133" cy="508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g20c4297d428_1_14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44419" y="1858390"/>
            <a:ext cx="2208245" cy="306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g20c4297d428_1_14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55925" y="5428500"/>
            <a:ext cx="2419200" cy="47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g20c4297d428_1_14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42037" y="4702900"/>
            <a:ext cx="2473675" cy="725225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g20c4297d428_1_145"/>
          <p:cNvSpPr txBox="1">
            <a:spLocks noGrp="1"/>
          </p:cNvSpPr>
          <p:nvPr>
            <p:ph type="title" idx="4294967295"/>
          </p:nvPr>
        </p:nvSpPr>
        <p:spPr>
          <a:xfrm>
            <a:off x="366665" y="640721"/>
            <a:ext cx="109728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it-IT"/>
              <a:t>L’Ecosistema dell’Innovazione: il ruolo di ART-ER</a:t>
            </a:r>
            <a:endParaRPr/>
          </a:p>
        </p:txBody>
      </p:sp>
      <p:pic>
        <p:nvPicPr>
          <p:cNvPr id="505" name="Google Shape;505;g20c4297d428_1_145" descr="C:\Users\lsecci\Desktop\INVITO ROADSHOW\Presentazione\ambassador-logo2.pn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998300" y="5307323"/>
            <a:ext cx="762530" cy="65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g20c4297d428_1_145" descr="Risultati immagini per ENTERPRISE EUROPE NETWORK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531224" y="1899395"/>
            <a:ext cx="762525" cy="674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g20c4297d428_1_145" descr="C:\Users\lsecci\Downloads\Logo Area S3_Emilia-Romagna_GENERALE.jpg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308462" y="2288800"/>
            <a:ext cx="1680175" cy="73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g20c4297d428_1_145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76951" y="3087675"/>
            <a:ext cx="2743200" cy="61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g20c4297d428_1_145" descr="C:\Users\luisa_secci\Downloads\LeSerredi Arter.png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600825" y="5343025"/>
            <a:ext cx="1632175" cy="583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g20c4297d428_1_145" descr="European Crowdfunding Network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9914475" y="2613800"/>
            <a:ext cx="1510550" cy="777042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g20c4297d428_1_145"/>
          <p:cNvSpPr txBox="1">
            <a:spLocks noGrp="1"/>
          </p:cNvSpPr>
          <p:nvPr>
            <p:ph type="sldNum" idx="12"/>
          </p:nvPr>
        </p:nvSpPr>
        <p:spPr>
          <a:xfrm>
            <a:off x="9075768" y="647913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6</a:t>
            </a:fld>
            <a:endParaRPr/>
          </a:p>
        </p:txBody>
      </p:sp>
      <p:pic>
        <p:nvPicPr>
          <p:cNvPr id="512" name="Google Shape;512;g20c4297d428_1_14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8175133" y="4916712"/>
            <a:ext cx="2322417" cy="3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g20c4297d428_1_145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567219" y="3890400"/>
            <a:ext cx="1162652" cy="82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g20c4297d428_1_145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4511400" y="4591686"/>
            <a:ext cx="1280550" cy="528425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g20c4297d428_1_145"/>
          <p:cNvSpPr/>
          <p:nvPr/>
        </p:nvSpPr>
        <p:spPr>
          <a:xfrm>
            <a:off x="4283850" y="1297913"/>
            <a:ext cx="3531600" cy="443700"/>
          </a:xfrm>
          <a:prstGeom prst="rect">
            <a:avLst/>
          </a:prstGeom>
          <a:solidFill>
            <a:srgbClr val="E03C31"/>
          </a:solidFill>
          <a:ln w="25400" cap="flat" cmpd="sng">
            <a:solidFill>
              <a:srgbClr val="E03C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GESTIAMO</a:t>
            </a:r>
            <a:endParaRPr sz="18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6" name="Google Shape;516;g20c4297d428_1_145"/>
          <p:cNvSpPr/>
          <p:nvPr/>
        </p:nvSpPr>
        <p:spPr>
          <a:xfrm>
            <a:off x="8022563" y="1318363"/>
            <a:ext cx="3531600" cy="443700"/>
          </a:xfrm>
          <a:prstGeom prst="rect">
            <a:avLst/>
          </a:prstGeom>
          <a:solidFill>
            <a:srgbClr val="E03C31"/>
          </a:solidFill>
          <a:ln w="25400" cap="flat" cmpd="sng">
            <a:solidFill>
              <a:srgbClr val="E03C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5"/>
                  </a:ext>
                </a:extLst>
              </a:rPr>
              <a:t>RAPPRESENTIAMO</a:t>
            </a:r>
            <a:endParaRPr sz="18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17" name="Google Shape;517;g20c4297d428_1_145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8856288" y="2932588"/>
            <a:ext cx="960100" cy="96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g20c4297d428_1_145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5766837" y="1908086"/>
            <a:ext cx="1604773" cy="452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g20c4297d428_1_145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8139874" y="5415325"/>
            <a:ext cx="1510542" cy="47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g20c4297d428_1_145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8175113" y="2622813"/>
            <a:ext cx="1440075" cy="510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g20c4297d428_1_145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5834819" y="2666079"/>
            <a:ext cx="1926010" cy="50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g20c4297d428_1_145"/>
          <p:cNvPicPr preferRelativeResize="0"/>
          <p:nvPr/>
        </p:nvPicPr>
        <p:blipFill rotWithShape="1">
          <a:blip r:embed="rId31">
            <a:alphaModFix/>
          </a:blip>
          <a:srcRect b="66864"/>
          <a:stretch/>
        </p:blipFill>
        <p:spPr>
          <a:xfrm>
            <a:off x="4697575" y="3256851"/>
            <a:ext cx="2582580" cy="67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g20c4297d428_1_145"/>
          <p:cNvPicPr preferRelativeResize="0"/>
          <p:nvPr/>
        </p:nvPicPr>
        <p:blipFill rotWithShape="1">
          <a:blip r:embed="rId32">
            <a:alphaModFix/>
          </a:blip>
          <a:srcRect l="43124" r="38506" b="67738"/>
          <a:stretch/>
        </p:blipFill>
        <p:spPr>
          <a:xfrm>
            <a:off x="6196826" y="5246318"/>
            <a:ext cx="762524" cy="7215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/>
        </p:nvSpPr>
        <p:spPr>
          <a:xfrm>
            <a:off x="268352" y="164212"/>
            <a:ext cx="525158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1"/>
            <a:r>
              <a:rPr lang="it-IT" b="0" i="0" u="none" strike="noStrike" dirty="0" smtClean="0">
                <a:solidFill>
                  <a:srgbClr val="E73329"/>
                </a:solidFill>
                <a:latin typeface="Roboto Medium"/>
                <a:ea typeface="Roboto Medium"/>
                <a:cs typeface="Roboto Medium"/>
                <a:sym typeface="Roboto Medium"/>
              </a:rPr>
              <a:t>BLUE GROWTH COMMUNITY IN EMILIA-ROMAGNA</a:t>
            </a:r>
            <a:endParaRPr b="0" i="0" u="none" strike="noStrike" dirty="0">
              <a:solidFill>
                <a:srgbClr val="E7332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6" name="Google Shape;76;p12"/>
          <p:cNvSpPr txBox="1"/>
          <p:nvPr/>
        </p:nvSpPr>
        <p:spPr>
          <a:xfrm>
            <a:off x="268353" y="6468790"/>
            <a:ext cx="5820900" cy="26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dk1"/>
              </a:buClr>
            </a:pPr>
            <a:r>
              <a:rPr lang="it-IT" sz="1100" dirty="0" smtClean="0">
                <a:solidFill>
                  <a:srgbClr val="E73329"/>
                </a:solidFill>
              </a:rPr>
              <a:t>Gruppo Interdirezionale </a:t>
            </a:r>
            <a:r>
              <a:rPr lang="it-IT" sz="1100" dirty="0" err="1" smtClean="0">
                <a:solidFill>
                  <a:srgbClr val="E73329"/>
                </a:solidFill>
              </a:rPr>
              <a:t>Blue</a:t>
            </a:r>
            <a:r>
              <a:rPr lang="it-IT" sz="1100" dirty="0" smtClean="0">
                <a:solidFill>
                  <a:srgbClr val="E73329"/>
                </a:solidFill>
              </a:rPr>
              <a:t> Economy</a:t>
            </a:r>
            <a:endParaRPr lang="it-IT" sz="1100" dirty="0"/>
          </a:p>
        </p:txBody>
      </p:sp>
      <p:sp>
        <p:nvSpPr>
          <p:cNvPr id="77" name="Google Shape;77;p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7688" y="620688"/>
            <a:ext cx="5891155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/>
          <p:cNvSpPr/>
          <p:nvPr/>
        </p:nvSpPr>
        <p:spPr>
          <a:xfrm>
            <a:off x="695400" y="5589240"/>
            <a:ext cx="10585176" cy="4801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1050" dirty="0" smtClean="0"/>
              <a:t>Source: BLUEMED Italian White Paper Working Group (2018). The BLUEMED Italian White Paper: an overview of relevance, obstacles and proposals of the key sectors for a Blue Growth. Roma: CNR </a:t>
            </a:r>
            <a:r>
              <a:rPr lang="en-US" sz="1050" dirty="0" err="1" smtClean="0"/>
              <a:t>Edizioni</a:t>
            </a:r>
            <a:r>
              <a:rPr lang="en-US" sz="1050" dirty="0" smtClean="0"/>
              <a:t>. doi.org/10.5281/zenodo.1306490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it-IT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94474" y="620688"/>
            <a:ext cx="6781645" cy="5766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ECONOMIA BLU IN EMILIA ROMAGNA</a:t>
            </a:r>
            <a:endParaRPr lang="en-GB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394474" y="1412776"/>
            <a:ext cx="7357709" cy="46085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dirty="0" smtClean="0"/>
              <a:t>Nelle zone costiere della regione si produce il </a:t>
            </a:r>
            <a:r>
              <a:rPr lang="it-IT" b="1" dirty="0" smtClean="0"/>
              <a:t>9% dell’intero Pil regionale</a:t>
            </a:r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r>
              <a:rPr lang="it-IT" dirty="0" smtClean="0"/>
              <a:t>Lungo i </a:t>
            </a:r>
            <a:r>
              <a:rPr lang="it-IT" b="1" dirty="0" smtClean="0"/>
              <a:t>135 km di litorale</a:t>
            </a:r>
            <a:r>
              <a:rPr lang="it-IT" dirty="0" smtClean="0"/>
              <a:t> dell’Emilia-Romagna: </a:t>
            </a:r>
          </a:p>
          <a:p>
            <a:pPr lvl="1"/>
            <a:r>
              <a:rPr lang="it-IT" dirty="0" smtClean="0"/>
              <a:t>vivono </a:t>
            </a:r>
            <a:r>
              <a:rPr lang="it-IT" b="1" dirty="0" smtClean="0"/>
              <a:t>500.000 persone</a:t>
            </a:r>
            <a:r>
              <a:rPr lang="it-IT" dirty="0" smtClean="0"/>
              <a:t>: </a:t>
            </a:r>
            <a:r>
              <a:rPr lang="it-IT" b="1" dirty="0" smtClean="0"/>
              <a:t>l’11%</a:t>
            </a:r>
            <a:r>
              <a:rPr lang="it-IT" dirty="0" smtClean="0"/>
              <a:t> della </a:t>
            </a:r>
            <a:r>
              <a:rPr lang="it-IT" b="1" dirty="0" smtClean="0"/>
              <a:t>popolazione regionale</a:t>
            </a:r>
            <a:endParaRPr lang="it-IT" dirty="0" smtClean="0"/>
          </a:p>
          <a:p>
            <a:pPr lvl="1"/>
            <a:r>
              <a:rPr lang="it-IT" dirty="0" smtClean="0"/>
              <a:t>si contano </a:t>
            </a:r>
            <a:r>
              <a:rPr lang="it-IT" b="1" dirty="0" smtClean="0"/>
              <a:t>40 milioni di presenze turistiche</a:t>
            </a:r>
            <a:r>
              <a:rPr lang="it-IT" dirty="0" smtClean="0"/>
              <a:t> durante la stagione balneare (</a:t>
            </a:r>
            <a:r>
              <a:rPr lang="it-IT" b="1" dirty="0" smtClean="0"/>
              <a:t>108</a:t>
            </a:r>
            <a:r>
              <a:rPr lang="it-IT" dirty="0" smtClean="0"/>
              <a:t> dei 135 km totali di costa sono adibiti alla </a:t>
            </a:r>
            <a:r>
              <a:rPr lang="it-IT" b="1" dirty="0" smtClean="0"/>
              <a:t>balneazione</a:t>
            </a:r>
            <a:r>
              <a:rPr lang="it-IT" dirty="0" smtClean="0"/>
              <a:t>)</a:t>
            </a:r>
          </a:p>
          <a:p>
            <a:pPr lvl="1"/>
            <a:r>
              <a:rPr lang="it-IT" dirty="0" smtClean="0"/>
              <a:t>si articolano </a:t>
            </a:r>
            <a:r>
              <a:rPr lang="it-IT" b="1" dirty="0" smtClean="0"/>
              <a:t>34.000 ettari di aree naturali protette</a:t>
            </a:r>
          </a:p>
          <a:p>
            <a:pPr lvl="1"/>
            <a:r>
              <a:rPr lang="it-IT" dirty="0" smtClean="0"/>
              <a:t>circa</a:t>
            </a:r>
            <a:r>
              <a:rPr lang="it-IT" b="1" dirty="0" smtClean="0"/>
              <a:t> 26.000 imprese </a:t>
            </a:r>
            <a:endParaRPr lang="en-GB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0211" y="692696"/>
            <a:ext cx="3951789" cy="275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6200" y="3573016"/>
            <a:ext cx="4050857" cy="272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it-IT"/>
          </a:p>
        </p:txBody>
      </p:sp>
      <p:sp>
        <p:nvSpPr>
          <p:cNvPr id="7" name="Segnaposto immagine 6"/>
          <p:cNvSpPr>
            <a:spLocks noGrp="1"/>
          </p:cNvSpPr>
          <p:nvPr>
            <p:ph type="pic" idx="2"/>
          </p:nvPr>
        </p:nvSpPr>
        <p:spPr/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07368" y="692696"/>
            <a:ext cx="9361040" cy="576600"/>
          </a:xfrm>
        </p:spPr>
        <p:txBody>
          <a:bodyPr>
            <a:normAutofit/>
          </a:bodyPr>
          <a:lstStyle/>
          <a:p>
            <a:r>
              <a:rPr lang="en-GB" dirty="0" smtClean="0"/>
              <a:t>QUADRO ECONOMICO ECONOMIA DEL MARE</a:t>
            </a:r>
            <a:endParaRPr lang="en-GB" dirty="0"/>
          </a:p>
        </p:txBody>
      </p: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983432" y="1886141"/>
          <a:ext cx="3960440" cy="3513316"/>
        </p:xfrm>
        <a:graphic>
          <a:graphicData uri="http://schemas.openxmlformats.org/drawingml/2006/table">
            <a:tbl>
              <a:tblPr/>
              <a:tblGrid>
                <a:gridCol w="3960440"/>
              </a:tblGrid>
              <a:tr h="828192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1" i="0" u="none" strike="noStrike" dirty="0" smtClean="0">
                          <a:solidFill>
                            <a:srgbClr val="000000"/>
                          </a:solidFill>
                          <a:latin typeface="Trebuchet MS"/>
                        </a:rPr>
                        <a:t>Perimetro delle attività economiche dell’Economia del mare – Codici</a:t>
                      </a:r>
                      <a:r>
                        <a:rPr lang="it-IT" sz="1600" b="1" i="0" u="none" strike="noStrike" baseline="0" dirty="0" smtClean="0">
                          <a:solidFill>
                            <a:srgbClr val="000000"/>
                          </a:solidFill>
                          <a:latin typeface="Trebuchet MS"/>
                        </a:rPr>
                        <a:t> ATECO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latin typeface="Trebuchet MS"/>
                      </a:endParaRPr>
                    </a:p>
                  </a:txBody>
                  <a:tcPr marL="368052" marR="1753" marT="17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4460">
                <a:tc>
                  <a:txBody>
                    <a:bodyPr/>
                    <a:lstStyle/>
                    <a:p>
                      <a:pPr algn="l" fontAlgn="t"/>
                      <a:endParaRPr lang="it-IT" sz="1400" b="1" i="0" u="none" strike="noStrike" dirty="0">
                        <a:solidFill>
                          <a:srgbClr val="000000"/>
                        </a:solidFill>
                        <a:latin typeface="Trebuchet MS"/>
                      </a:endParaRPr>
                    </a:p>
                  </a:txBody>
                  <a:tcPr marL="105158" marR="1753" marT="1753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075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1" i="0" u="none" strike="noStrike" dirty="0" smtClean="0">
                          <a:solidFill>
                            <a:srgbClr val="000000"/>
                          </a:solidFill>
                          <a:latin typeface="Trebuchet MS"/>
                        </a:rPr>
                        <a:t>Filiera Ittica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latin typeface="Trebuchet MS"/>
                      </a:endParaRPr>
                    </a:p>
                  </a:txBody>
                  <a:tcPr marL="1753" marR="1753" marT="1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453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1" i="0" u="none" strike="noStrike" dirty="0" smtClean="0">
                          <a:solidFill>
                            <a:srgbClr val="000000"/>
                          </a:solidFill>
                          <a:latin typeface="Trebuchet MS"/>
                        </a:rPr>
                        <a:t>Industria delle estrazioni marine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latin typeface="Trebuchet MS"/>
                      </a:endParaRPr>
                    </a:p>
                  </a:txBody>
                  <a:tcPr marL="26289" marR="1753" marT="1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477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1" i="0" u="none" strike="noStrike" dirty="0" smtClean="0">
                          <a:solidFill>
                            <a:srgbClr val="000000"/>
                          </a:solidFill>
                          <a:latin typeface="Trebuchet MS"/>
                        </a:rPr>
                        <a:t>Filiera della Cantieristica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latin typeface="Trebuchet MS"/>
                      </a:endParaRPr>
                    </a:p>
                  </a:txBody>
                  <a:tcPr marL="52579" marR="1753" marT="1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455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1" i="0" u="none" strike="noStrike" dirty="0" smtClean="0">
                          <a:solidFill>
                            <a:srgbClr val="000000"/>
                          </a:solidFill>
                          <a:latin typeface="Trebuchet MS"/>
                        </a:rPr>
                        <a:t>Movimentazione di merci e passeggeri via mare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Trebuchet MS"/>
                      </a:endParaRPr>
                    </a:p>
                  </a:txBody>
                  <a:tcPr marL="1753" marR="1753" marT="1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947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1" i="0" u="none" strike="noStrike" dirty="0" smtClean="0">
                          <a:solidFill>
                            <a:srgbClr val="000000"/>
                          </a:solidFill>
                          <a:latin typeface="Trebuchet MS"/>
                        </a:rPr>
                        <a:t>Servizi di alloggio e ristorazione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latin typeface="Trebuchet MS"/>
                      </a:endParaRPr>
                    </a:p>
                  </a:txBody>
                  <a:tcPr marL="1753" marR="1753" marT="1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106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1" i="0" u="none" strike="noStrike" dirty="0" smtClean="0">
                          <a:solidFill>
                            <a:srgbClr val="000000"/>
                          </a:solidFill>
                          <a:latin typeface="Trebuchet MS"/>
                        </a:rPr>
                        <a:t>Attività di ricerca, regolamentazione e tutela ambientale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Trebuchet MS"/>
                      </a:endParaRPr>
                    </a:p>
                  </a:txBody>
                  <a:tcPr marL="1753" marR="1753" marT="1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471">
                <a:tc>
                  <a:txBody>
                    <a:bodyPr/>
                    <a:lstStyle/>
                    <a:p>
                      <a:pPr algn="l" fontAlgn="ctr"/>
                      <a:r>
                        <a:rPr lang="it-IT" sz="1400" b="1" i="0" u="none" strike="noStrike" dirty="0" smtClean="0">
                          <a:solidFill>
                            <a:srgbClr val="000000"/>
                          </a:solidFill>
                          <a:latin typeface="Trebuchet MS"/>
                        </a:rPr>
                        <a:t>Attività sportive e ricreative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latin typeface="Trebuchet MS"/>
                      </a:endParaRPr>
                    </a:p>
                  </a:txBody>
                  <a:tcPr marL="26289" marR="1753" marT="175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3" name="Immagine 12" descr="grongo.png"/>
          <p:cNvPicPr>
            <a:picLocks noChangeAspect="1"/>
          </p:cNvPicPr>
          <p:nvPr/>
        </p:nvPicPr>
        <p:blipFill>
          <a:blip r:embed="rId2" cstate="print"/>
          <a:srcRect t="4480" b="39632"/>
          <a:stretch>
            <a:fillRect/>
          </a:stretch>
        </p:blipFill>
        <p:spPr>
          <a:xfrm>
            <a:off x="6456040" y="4221088"/>
            <a:ext cx="2993953" cy="1094678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695400" y="551723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/>
              <a:t>2022  Rapporto annuale Economia del mare- Unioncamere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3650" y="1560314"/>
            <a:ext cx="711835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1236</TotalTime>
  <Words>1857</Words>
  <Application>Microsoft Office PowerPoint</Application>
  <PresentationFormat>Personalizzato</PresentationFormat>
  <Paragraphs>266</Paragraphs>
  <Slides>22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9" baseType="lpstr">
      <vt:lpstr>Arial</vt:lpstr>
      <vt:lpstr>Roboto</vt:lpstr>
      <vt:lpstr>Roboto Medium</vt:lpstr>
      <vt:lpstr>Calibri</vt:lpstr>
      <vt:lpstr>Trebuchet MS</vt:lpstr>
      <vt:lpstr>Lucida Sans</vt:lpstr>
      <vt:lpstr>Tema di Office</vt:lpstr>
      <vt:lpstr>Il forum regionale della Blue Economy </vt:lpstr>
      <vt:lpstr>CONTENUTO</vt:lpstr>
      <vt:lpstr>ART-ER ATTRATTIVITÀ RICERCA TERRITORIO</vt:lpstr>
      <vt:lpstr>I SOCI</vt:lpstr>
      <vt:lpstr>TEAM E RISORSE</vt:lpstr>
      <vt:lpstr>L’Ecosistema dell’Innovazione: il ruolo di ART-ER</vt:lpstr>
      <vt:lpstr>Diapositiva 7</vt:lpstr>
      <vt:lpstr>ECONOMIA BLU IN EMILIA ROMAGNA</vt:lpstr>
      <vt:lpstr>QUADRO ECONOMICO ECONOMIA DEL MARE</vt:lpstr>
      <vt:lpstr>Diapositiva 10</vt:lpstr>
      <vt:lpstr>...un comunità che cresce</vt:lpstr>
      <vt:lpstr>LA BLUE GROWTH NELLA S3 2021-27</vt:lpstr>
      <vt:lpstr>AMBITO TEMATICO BLUE GROWTH S3 2021-27</vt:lpstr>
      <vt:lpstr>FORUM STRATEGICO BLUE ECONOMY 2024</vt:lpstr>
      <vt:lpstr>Le aree di innovazione per le specializzazioni produttive regionali</vt:lpstr>
      <vt:lpstr>LE VOCAZIONI PRODUTTIVE TERRITORIALI</vt:lpstr>
      <vt:lpstr>FORUM STRATEGICO ECONOMIA BLU SOSTENIBILE 2024</vt:lpstr>
      <vt:lpstr>HUB Blue Economy – ECOMONDO 2023    A ECOMONDO 15 approfondimenti su:</vt:lpstr>
      <vt:lpstr>I principali gruppi di Lavoro in corso ambito S3 Blue Economy</vt:lpstr>
      <vt:lpstr>PARTECIPA alla COMMUNITY BLUE ECONOMY DELL’EMILIA-ROMAGNA</vt:lpstr>
      <vt:lpstr>Diapositiva 21</vt:lpstr>
      <vt:lpstr>Diapositiva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GLI AMBITI DI RICERCA</dc:title>
  <dc:creator>stefano_valentini</dc:creator>
  <cp:lastModifiedBy>stefano_valentini</cp:lastModifiedBy>
  <cp:revision>59</cp:revision>
  <dcterms:modified xsi:type="dcterms:W3CDTF">2024-02-27T09:31:55Z</dcterms:modified>
</cp:coreProperties>
</file>