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60"/>
  </p:notesMasterIdLst>
  <p:handoutMasterIdLst>
    <p:handoutMasterId r:id="rId61"/>
  </p:handoutMasterIdLst>
  <p:sldIdLst>
    <p:sldId id="391" r:id="rId2"/>
    <p:sldId id="259" r:id="rId3"/>
    <p:sldId id="337" r:id="rId4"/>
    <p:sldId id="262" r:id="rId5"/>
    <p:sldId id="264" r:id="rId6"/>
    <p:sldId id="335" r:id="rId7"/>
    <p:sldId id="269" r:id="rId8"/>
    <p:sldId id="270" r:id="rId9"/>
    <p:sldId id="334" r:id="rId10"/>
    <p:sldId id="338" r:id="rId11"/>
    <p:sldId id="388" r:id="rId12"/>
    <p:sldId id="354" r:id="rId13"/>
    <p:sldId id="352" r:id="rId14"/>
    <p:sldId id="311" r:id="rId15"/>
    <p:sldId id="345" r:id="rId16"/>
    <p:sldId id="347" r:id="rId17"/>
    <p:sldId id="348" r:id="rId18"/>
    <p:sldId id="350" r:id="rId19"/>
    <p:sldId id="344" r:id="rId20"/>
    <p:sldId id="346" r:id="rId21"/>
    <p:sldId id="342" r:id="rId22"/>
    <p:sldId id="386" r:id="rId23"/>
    <p:sldId id="392" r:id="rId24"/>
    <p:sldId id="301" r:id="rId25"/>
    <p:sldId id="384" r:id="rId26"/>
    <p:sldId id="358" r:id="rId27"/>
    <p:sldId id="387" r:id="rId28"/>
    <p:sldId id="360" r:id="rId29"/>
    <p:sldId id="395" r:id="rId30"/>
    <p:sldId id="361" r:id="rId31"/>
    <p:sldId id="363" r:id="rId32"/>
    <p:sldId id="364" r:id="rId33"/>
    <p:sldId id="365" r:id="rId34"/>
    <p:sldId id="366" r:id="rId35"/>
    <p:sldId id="367" r:id="rId36"/>
    <p:sldId id="368" r:id="rId37"/>
    <p:sldId id="371" r:id="rId38"/>
    <p:sldId id="372" r:id="rId39"/>
    <p:sldId id="373" r:id="rId40"/>
    <p:sldId id="374" r:id="rId41"/>
    <p:sldId id="375" r:id="rId42"/>
    <p:sldId id="376" r:id="rId43"/>
    <p:sldId id="377" r:id="rId44"/>
    <p:sldId id="378" r:id="rId45"/>
    <p:sldId id="385" r:id="rId46"/>
    <p:sldId id="397" r:id="rId47"/>
    <p:sldId id="398" r:id="rId48"/>
    <p:sldId id="379" r:id="rId49"/>
    <p:sldId id="380" r:id="rId50"/>
    <p:sldId id="381" r:id="rId51"/>
    <p:sldId id="382" r:id="rId52"/>
    <p:sldId id="393" r:id="rId53"/>
    <p:sldId id="394" r:id="rId54"/>
    <p:sldId id="370" r:id="rId55"/>
    <p:sldId id="369" r:id="rId56"/>
    <p:sldId id="362" r:id="rId57"/>
    <p:sldId id="389" r:id="rId58"/>
    <p:sldId id="359" r:id="rId59"/>
  </p:sldIdLst>
  <p:sldSz cx="9144000" cy="6858000" type="screen4x3"/>
  <p:notesSz cx="7104063" cy="10234613"/>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FF3300"/>
    <a:srgbClr val="009452"/>
    <a:srgbClr val="33FF99"/>
    <a:srgbClr val="00A452"/>
    <a:srgbClr val="00A467"/>
    <a:srgbClr val="00C5A2"/>
    <a:srgbClr val="5BFF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DC0044-F1D0-42BA-AE4B-A99133151F3B}" v="6" dt="2020-04-17T11:41:39.157"/>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Stile con tema 1 - Color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52" autoAdjust="0"/>
    <p:restoredTop sz="89560" autoAdjust="0"/>
  </p:normalViewPr>
  <p:slideViewPr>
    <p:cSldViewPr snapToGrid="0">
      <p:cViewPr varScale="1">
        <p:scale>
          <a:sx n="77" d="100"/>
          <a:sy n="77" d="100"/>
        </p:scale>
        <p:origin x="1906" y="-24"/>
      </p:cViewPr>
      <p:guideLst>
        <p:guide orient="horz" pos="2160"/>
        <p:guide pos="2880"/>
      </p:guideLst>
    </p:cSldViewPr>
  </p:slideViewPr>
  <p:outlineViewPr>
    <p:cViewPr>
      <p:scale>
        <a:sx n="33" d="100"/>
        <a:sy n="33" d="100"/>
      </p:scale>
      <p:origin x="0" y="332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6/11/relationships/changesInfo" Target="changesInfos/changesInfo1.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relli Samantha" userId="529e2027-0bf8-4d7b-896a-a39985ad2421" providerId="ADAL" clId="{41AC9B84-9206-4145-98C9-AA30D874DFFC}"/>
    <pc:docChg chg="undo custSel addSld modSld">
      <pc:chgData name="Torelli Samantha" userId="529e2027-0bf8-4d7b-896a-a39985ad2421" providerId="ADAL" clId="{41AC9B84-9206-4145-98C9-AA30D874DFFC}" dt="2020-04-17T11:42:01.047" v="510" actId="20577"/>
      <pc:docMkLst>
        <pc:docMk/>
      </pc:docMkLst>
      <pc:sldChg chg="modSp add mod">
        <pc:chgData name="Torelli Samantha" userId="529e2027-0bf8-4d7b-896a-a39985ad2421" providerId="ADAL" clId="{41AC9B84-9206-4145-98C9-AA30D874DFFC}" dt="2020-04-17T11:42:01.047" v="510" actId="20577"/>
        <pc:sldMkLst>
          <pc:docMk/>
          <pc:sldMk cId="2014981723" sldId="394"/>
        </pc:sldMkLst>
        <pc:spChg chg="mod">
          <ac:chgData name="Torelli Samantha" userId="529e2027-0bf8-4d7b-896a-a39985ad2421" providerId="ADAL" clId="{41AC9B84-9206-4145-98C9-AA30D874DFFC}" dt="2020-04-17T11:42:01.047" v="510" actId="20577"/>
          <ac:spMkLst>
            <pc:docMk/>
            <pc:sldMk cId="2014981723" sldId="394"/>
            <ac:spMk id="3" creationId="{BA5B6EFE-24DC-404C-9D82-7B379C3BCC8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ED17ED5D-5463-4FD7-9DB8-3A90BE1E4425}"/>
              </a:ext>
            </a:extLst>
          </p:cNvPr>
          <p:cNvSpPr>
            <a:spLocks noGrp="1"/>
          </p:cNvSpPr>
          <p:nvPr>
            <p:ph type="hdr" sz="quarter"/>
          </p:nvPr>
        </p:nvSpPr>
        <p:spPr>
          <a:xfrm>
            <a:off x="1" y="0"/>
            <a:ext cx="3079145" cy="513202"/>
          </a:xfrm>
          <a:prstGeom prst="rect">
            <a:avLst/>
          </a:prstGeom>
        </p:spPr>
        <p:txBody>
          <a:bodyPr vert="horz" lIns="94650" tIns="47325" rIns="94650" bIns="47325" rtlCol="0"/>
          <a:lstStyle>
            <a:lvl1pPr algn="l" eaLnBrk="1" hangingPunct="1">
              <a:defRPr sz="1200"/>
            </a:lvl1pPr>
          </a:lstStyle>
          <a:p>
            <a:pPr>
              <a:defRPr/>
            </a:pPr>
            <a:endParaRPr lang="it-IT"/>
          </a:p>
        </p:txBody>
      </p:sp>
      <p:sp>
        <p:nvSpPr>
          <p:cNvPr id="3" name="Segnaposto data 2">
            <a:extLst>
              <a:ext uri="{FF2B5EF4-FFF2-40B4-BE49-F238E27FC236}">
                <a16:creationId xmlns:a16="http://schemas.microsoft.com/office/drawing/2014/main" id="{AF28F37D-BEB6-4ADF-B091-E618938A7D1B}"/>
              </a:ext>
            </a:extLst>
          </p:cNvPr>
          <p:cNvSpPr>
            <a:spLocks noGrp="1"/>
          </p:cNvSpPr>
          <p:nvPr>
            <p:ph type="dt" sz="quarter" idx="1"/>
          </p:nvPr>
        </p:nvSpPr>
        <p:spPr>
          <a:xfrm>
            <a:off x="4023262" y="0"/>
            <a:ext cx="3079144" cy="513202"/>
          </a:xfrm>
          <a:prstGeom prst="rect">
            <a:avLst/>
          </a:prstGeom>
        </p:spPr>
        <p:txBody>
          <a:bodyPr vert="horz" lIns="94650" tIns="47325" rIns="94650" bIns="47325" rtlCol="0"/>
          <a:lstStyle>
            <a:lvl1pPr algn="r" eaLnBrk="1" hangingPunct="1">
              <a:defRPr sz="1200"/>
            </a:lvl1pPr>
          </a:lstStyle>
          <a:p>
            <a:pPr>
              <a:defRPr/>
            </a:pPr>
            <a:fld id="{2591FC7D-37C1-47B6-A21C-541F8016391F}" type="datetimeFigureOut">
              <a:rPr lang="it-IT"/>
              <a:pPr>
                <a:defRPr/>
              </a:pPr>
              <a:t>09/06/2020</a:t>
            </a:fld>
            <a:endParaRPr lang="it-IT"/>
          </a:p>
        </p:txBody>
      </p:sp>
      <p:sp>
        <p:nvSpPr>
          <p:cNvPr id="4" name="Segnaposto piè di pagina 3">
            <a:extLst>
              <a:ext uri="{FF2B5EF4-FFF2-40B4-BE49-F238E27FC236}">
                <a16:creationId xmlns:a16="http://schemas.microsoft.com/office/drawing/2014/main" id="{4DC5F5C6-B35B-464F-B7E8-1ADAFE462A34}"/>
              </a:ext>
            </a:extLst>
          </p:cNvPr>
          <p:cNvSpPr>
            <a:spLocks noGrp="1"/>
          </p:cNvSpPr>
          <p:nvPr>
            <p:ph type="ftr" sz="quarter" idx="2"/>
          </p:nvPr>
        </p:nvSpPr>
        <p:spPr>
          <a:xfrm>
            <a:off x="1" y="9721412"/>
            <a:ext cx="3079145" cy="513202"/>
          </a:xfrm>
          <a:prstGeom prst="rect">
            <a:avLst/>
          </a:prstGeom>
        </p:spPr>
        <p:txBody>
          <a:bodyPr vert="horz" lIns="94650" tIns="47325" rIns="94650" bIns="47325" rtlCol="0" anchor="b"/>
          <a:lstStyle>
            <a:lvl1pPr algn="l" eaLnBrk="1" hangingPunct="1">
              <a:defRPr sz="1200"/>
            </a:lvl1pPr>
          </a:lstStyle>
          <a:p>
            <a:pPr>
              <a:defRPr/>
            </a:pPr>
            <a:endParaRPr lang="it-IT"/>
          </a:p>
        </p:txBody>
      </p:sp>
      <p:sp>
        <p:nvSpPr>
          <p:cNvPr id="5" name="Segnaposto numero diapositiva 4">
            <a:extLst>
              <a:ext uri="{FF2B5EF4-FFF2-40B4-BE49-F238E27FC236}">
                <a16:creationId xmlns:a16="http://schemas.microsoft.com/office/drawing/2014/main" id="{D2A76274-6E91-424F-980D-C3D75DC1E096}"/>
              </a:ext>
            </a:extLst>
          </p:cNvPr>
          <p:cNvSpPr>
            <a:spLocks noGrp="1"/>
          </p:cNvSpPr>
          <p:nvPr>
            <p:ph type="sldNum" sz="quarter" idx="3"/>
          </p:nvPr>
        </p:nvSpPr>
        <p:spPr>
          <a:xfrm>
            <a:off x="4023262" y="9721412"/>
            <a:ext cx="3079144" cy="513202"/>
          </a:xfrm>
          <a:prstGeom prst="rect">
            <a:avLst/>
          </a:prstGeom>
        </p:spPr>
        <p:txBody>
          <a:bodyPr vert="horz" wrap="square" lIns="94650" tIns="47325" rIns="94650" bIns="47325" numCol="1" anchor="b" anchorCtr="0" compatLnSpc="1">
            <a:prstTxWarp prst="textNoShape">
              <a:avLst/>
            </a:prstTxWarp>
          </a:bodyPr>
          <a:lstStyle>
            <a:lvl1pPr algn="r" eaLnBrk="1" hangingPunct="1">
              <a:defRPr sz="1200"/>
            </a:lvl1pPr>
          </a:lstStyle>
          <a:p>
            <a:pPr>
              <a:defRPr/>
            </a:pPr>
            <a:fld id="{21BEEE82-4D73-4166-92F7-E1AD466E2F35}"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4693AAB2-F146-41A0-9658-CB6402F2EF66}"/>
              </a:ext>
            </a:extLst>
          </p:cNvPr>
          <p:cNvSpPr>
            <a:spLocks noGrp="1"/>
          </p:cNvSpPr>
          <p:nvPr>
            <p:ph type="hdr" sz="quarter"/>
          </p:nvPr>
        </p:nvSpPr>
        <p:spPr>
          <a:xfrm>
            <a:off x="1" y="0"/>
            <a:ext cx="3079145" cy="511568"/>
          </a:xfrm>
          <a:prstGeom prst="rect">
            <a:avLst/>
          </a:prstGeom>
        </p:spPr>
        <p:txBody>
          <a:bodyPr vert="horz" lIns="94791" tIns="47396" rIns="94791" bIns="47396" rtlCol="0"/>
          <a:lstStyle>
            <a:lvl1pPr algn="l" eaLnBrk="1" hangingPunct="1">
              <a:defRPr sz="1200"/>
            </a:lvl1pPr>
          </a:lstStyle>
          <a:p>
            <a:pPr>
              <a:defRPr/>
            </a:pPr>
            <a:endParaRPr lang="it-IT"/>
          </a:p>
        </p:txBody>
      </p:sp>
      <p:sp>
        <p:nvSpPr>
          <p:cNvPr id="3" name="Segnaposto data 2">
            <a:extLst>
              <a:ext uri="{FF2B5EF4-FFF2-40B4-BE49-F238E27FC236}">
                <a16:creationId xmlns:a16="http://schemas.microsoft.com/office/drawing/2014/main" id="{4E3684B9-0E91-4A0D-A2F9-63E19910C75F}"/>
              </a:ext>
            </a:extLst>
          </p:cNvPr>
          <p:cNvSpPr>
            <a:spLocks noGrp="1"/>
          </p:cNvSpPr>
          <p:nvPr>
            <p:ph type="dt" idx="1"/>
          </p:nvPr>
        </p:nvSpPr>
        <p:spPr>
          <a:xfrm>
            <a:off x="4023262" y="0"/>
            <a:ext cx="3079144" cy="511568"/>
          </a:xfrm>
          <a:prstGeom prst="rect">
            <a:avLst/>
          </a:prstGeom>
        </p:spPr>
        <p:txBody>
          <a:bodyPr vert="horz" lIns="94791" tIns="47396" rIns="94791" bIns="47396" rtlCol="0"/>
          <a:lstStyle>
            <a:lvl1pPr algn="r" eaLnBrk="1" hangingPunct="1">
              <a:defRPr sz="1200"/>
            </a:lvl1pPr>
          </a:lstStyle>
          <a:p>
            <a:pPr>
              <a:defRPr/>
            </a:pPr>
            <a:fld id="{AB900D8F-489F-4753-9037-FA58A292E048}" type="datetimeFigureOut">
              <a:rPr lang="it-IT"/>
              <a:pPr>
                <a:defRPr/>
              </a:pPr>
              <a:t>09/06/2020</a:t>
            </a:fld>
            <a:endParaRPr lang="it-IT"/>
          </a:p>
        </p:txBody>
      </p:sp>
      <p:sp>
        <p:nvSpPr>
          <p:cNvPr id="4" name="Segnaposto immagine diapositiva 3">
            <a:extLst>
              <a:ext uri="{FF2B5EF4-FFF2-40B4-BE49-F238E27FC236}">
                <a16:creationId xmlns:a16="http://schemas.microsoft.com/office/drawing/2014/main" id="{E812B257-D2BD-401C-84E6-7228DCAC1CC8}"/>
              </a:ext>
            </a:extLst>
          </p:cNvPr>
          <p:cNvSpPr>
            <a:spLocks noGrp="1" noRot="1" noChangeAspect="1"/>
          </p:cNvSpPr>
          <p:nvPr>
            <p:ph type="sldImg" idx="2"/>
          </p:nvPr>
        </p:nvSpPr>
        <p:spPr>
          <a:xfrm>
            <a:off x="1249363" y="1279525"/>
            <a:ext cx="4605337" cy="3454400"/>
          </a:xfrm>
          <a:prstGeom prst="rect">
            <a:avLst/>
          </a:prstGeom>
          <a:noFill/>
          <a:ln w="12700">
            <a:solidFill>
              <a:prstClr val="black"/>
            </a:solidFill>
          </a:ln>
        </p:spPr>
        <p:txBody>
          <a:bodyPr vert="horz" lIns="94791" tIns="47396" rIns="94791" bIns="47396" rtlCol="0" anchor="ctr"/>
          <a:lstStyle/>
          <a:p>
            <a:pPr lvl="0"/>
            <a:endParaRPr lang="it-IT" noProof="0"/>
          </a:p>
        </p:txBody>
      </p:sp>
      <p:sp>
        <p:nvSpPr>
          <p:cNvPr id="5" name="Segnaposto note 4">
            <a:extLst>
              <a:ext uri="{FF2B5EF4-FFF2-40B4-BE49-F238E27FC236}">
                <a16:creationId xmlns:a16="http://schemas.microsoft.com/office/drawing/2014/main" id="{DE8AD395-19AF-412B-882E-ED850421128F}"/>
              </a:ext>
            </a:extLst>
          </p:cNvPr>
          <p:cNvSpPr>
            <a:spLocks noGrp="1"/>
          </p:cNvSpPr>
          <p:nvPr>
            <p:ph type="body" sz="quarter" idx="3"/>
          </p:nvPr>
        </p:nvSpPr>
        <p:spPr>
          <a:xfrm>
            <a:off x="710573" y="4924449"/>
            <a:ext cx="5682918" cy="4030430"/>
          </a:xfrm>
          <a:prstGeom prst="rect">
            <a:avLst/>
          </a:prstGeom>
        </p:spPr>
        <p:txBody>
          <a:bodyPr vert="horz" lIns="94791" tIns="47396" rIns="94791" bIns="47396" rtlCol="0"/>
          <a:lstStyle/>
          <a:p>
            <a:pPr lvl="0"/>
            <a:r>
              <a:rPr lang="it-IT" noProof="0"/>
              <a:t>Modifica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a:extLst>
              <a:ext uri="{FF2B5EF4-FFF2-40B4-BE49-F238E27FC236}">
                <a16:creationId xmlns:a16="http://schemas.microsoft.com/office/drawing/2014/main" id="{BFEF8632-9169-4EE2-AE6C-E226FC1CD00B}"/>
              </a:ext>
            </a:extLst>
          </p:cNvPr>
          <p:cNvSpPr>
            <a:spLocks noGrp="1"/>
          </p:cNvSpPr>
          <p:nvPr>
            <p:ph type="ftr" sz="quarter" idx="4"/>
          </p:nvPr>
        </p:nvSpPr>
        <p:spPr>
          <a:xfrm>
            <a:off x="1" y="9723047"/>
            <a:ext cx="3079145" cy="511567"/>
          </a:xfrm>
          <a:prstGeom prst="rect">
            <a:avLst/>
          </a:prstGeom>
        </p:spPr>
        <p:txBody>
          <a:bodyPr vert="horz" lIns="94791" tIns="47396" rIns="94791" bIns="47396" rtlCol="0" anchor="b"/>
          <a:lstStyle>
            <a:lvl1pPr algn="l" eaLnBrk="1" hangingPunct="1">
              <a:defRPr sz="1200"/>
            </a:lvl1pPr>
          </a:lstStyle>
          <a:p>
            <a:pPr>
              <a:defRPr/>
            </a:pPr>
            <a:endParaRPr lang="it-IT"/>
          </a:p>
        </p:txBody>
      </p:sp>
      <p:sp>
        <p:nvSpPr>
          <p:cNvPr id="7" name="Segnaposto numero diapositiva 6">
            <a:extLst>
              <a:ext uri="{FF2B5EF4-FFF2-40B4-BE49-F238E27FC236}">
                <a16:creationId xmlns:a16="http://schemas.microsoft.com/office/drawing/2014/main" id="{8160E6F6-734E-4216-898D-E07461A75AE4}"/>
              </a:ext>
            </a:extLst>
          </p:cNvPr>
          <p:cNvSpPr>
            <a:spLocks noGrp="1"/>
          </p:cNvSpPr>
          <p:nvPr>
            <p:ph type="sldNum" sz="quarter" idx="5"/>
          </p:nvPr>
        </p:nvSpPr>
        <p:spPr>
          <a:xfrm>
            <a:off x="4023262" y="9723047"/>
            <a:ext cx="3079144" cy="511567"/>
          </a:xfrm>
          <a:prstGeom prst="rect">
            <a:avLst/>
          </a:prstGeom>
        </p:spPr>
        <p:txBody>
          <a:bodyPr vert="horz" wrap="square" lIns="94791" tIns="47396" rIns="94791" bIns="47396" numCol="1" anchor="b" anchorCtr="0" compatLnSpc="1">
            <a:prstTxWarp prst="textNoShape">
              <a:avLst/>
            </a:prstTxWarp>
          </a:bodyPr>
          <a:lstStyle>
            <a:lvl1pPr algn="r" eaLnBrk="1" hangingPunct="1">
              <a:defRPr sz="1200"/>
            </a:lvl1pPr>
          </a:lstStyle>
          <a:p>
            <a:pPr>
              <a:defRPr/>
            </a:pPr>
            <a:fld id="{7D730F8B-23A2-4573-A11E-CC59316CB164}"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p4:notes"/>
          <p:cNvSpPr txBox="1">
            <a:spLocks noGrp="1"/>
          </p:cNvSpPr>
          <p:nvPr>
            <p:ph type="body" idx="1"/>
          </p:nvPr>
        </p:nvSpPr>
        <p:spPr>
          <a:xfrm>
            <a:off x="710407" y="4861442"/>
            <a:ext cx="5683250" cy="4605576"/>
          </a:xfrm>
          <a:prstGeom prst="rect">
            <a:avLst/>
          </a:prstGeom>
        </p:spPr>
        <p:txBody>
          <a:bodyPr spcFirstLastPara="1" wrap="square" lIns="94634" tIns="94634" rIns="94634" bIns="94634" anchor="t" anchorCtr="0">
            <a:noAutofit/>
          </a:bodyPr>
          <a:lstStyle/>
          <a:p>
            <a:pPr>
              <a:spcBef>
                <a:spcPts val="0"/>
              </a:spcBef>
              <a:spcAft>
                <a:spcPts val="0"/>
              </a:spcAft>
            </a:pPr>
            <a:endParaRPr dirty="0"/>
          </a:p>
        </p:txBody>
      </p:sp>
      <p:sp>
        <p:nvSpPr>
          <p:cNvPr id="43" name="Google Shape;43;p4:notes"/>
          <p:cNvSpPr>
            <a:spLocks noGrp="1" noRot="1" noChangeAspect="1"/>
          </p:cNvSpPr>
          <p:nvPr>
            <p:ph type="sldImg" idx="2"/>
          </p:nvPr>
        </p:nvSpPr>
        <p:spPr>
          <a:xfrm>
            <a:off x="993775" y="768350"/>
            <a:ext cx="5116513"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a:extLst>
              <a:ext uri="{FF2B5EF4-FFF2-40B4-BE49-F238E27FC236}">
                <a16:creationId xmlns:a16="http://schemas.microsoft.com/office/drawing/2014/main" id="{B9E0DCDD-1EE9-4F2D-A981-EDDC0441A04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Segnaposto note 2">
            <a:extLst>
              <a:ext uri="{FF2B5EF4-FFF2-40B4-BE49-F238E27FC236}">
                <a16:creationId xmlns:a16="http://schemas.microsoft.com/office/drawing/2014/main" id="{90ECADB3-93DC-499A-B8ED-C871209C0B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23556" name="Segnaposto numero diapositiva 3">
            <a:extLst>
              <a:ext uri="{FF2B5EF4-FFF2-40B4-BE49-F238E27FC236}">
                <a16:creationId xmlns:a16="http://schemas.microsoft.com/office/drawing/2014/main" id="{7E79F831-267C-4750-948A-6CDCEEA859D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FDFD5AC1-F069-4F43-BCC0-1EC7588BE0D0}" type="slidenum">
              <a:rPr lang="it-IT" altLang="it-IT" smtClean="0"/>
              <a:pPr/>
              <a:t>10</a:t>
            </a:fld>
            <a:endParaRPr lang="it-IT" alt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a:extLst>
              <a:ext uri="{FF2B5EF4-FFF2-40B4-BE49-F238E27FC236}">
                <a16:creationId xmlns:a16="http://schemas.microsoft.com/office/drawing/2014/main" id="{B9E0DCDD-1EE9-4F2D-A981-EDDC0441A04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Segnaposto note 2">
            <a:extLst>
              <a:ext uri="{FF2B5EF4-FFF2-40B4-BE49-F238E27FC236}">
                <a16:creationId xmlns:a16="http://schemas.microsoft.com/office/drawing/2014/main" id="{90ECADB3-93DC-499A-B8ED-C871209C0B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23556" name="Segnaposto numero diapositiva 3">
            <a:extLst>
              <a:ext uri="{FF2B5EF4-FFF2-40B4-BE49-F238E27FC236}">
                <a16:creationId xmlns:a16="http://schemas.microsoft.com/office/drawing/2014/main" id="{7E79F831-267C-4750-948A-6CDCEEA859D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FDFD5AC1-F069-4F43-BCC0-1EC7588BE0D0}" type="slidenum">
              <a:rPr lang="it-IT" altLang="it-IT" smtClean="0"/>
              <a:pPr/>
              <a:t>11</a:t>
            </a:fld>
            <a:endParaRPr lang="it-IT" alt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egnaposto immagine diapositiva 1">
            <a:extLst>
              <a:ext uri="{FF2B5EF4-FFF2-40B4-BE49-F238E27FC236}">
                <a16:creationId xmlns:a16="http://schemas.microsoft.com/office/drawing/2014/main" id="{04BB957E-C915-4169-ADF5-45EE411EA04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Segnaposto note 2">
            <a:extLst>
              <a:ext uri="{FF2B5EF4-FFF2-40B4-BE49-F238E27FC236}">
                <a16:creationId xmlns:a16="http://schemas.microsoft.com/office/drawing/2014/main" id="{33C85AC1-2723-4307-A13F-18EA8017904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25604" name="Segnaposto numero diapositiva 3">
            <a:extLst>
              <a:ext uri="{FF2B5EF4-FFF2-40B4-BE49-F238E27FC236}">
                <a16:creationId xmlns:a16="http://schemas.microsoft.com/office/drawing/2014/main" id="{E473F14F-15C8-44F4-BEA8-8255C3A6EE5D}"/>
              </a:ext>
            </a:extLst>
          </p:cNvPr>
          <p:cNvSpPr txBox="1">
            <a:spLocks noGrp="1"/>
          </p:cNvSpPr>
          <p:nvPr/>
        </p:nvSpPr>
        <p:spPr bwMode="auto">
          <a:xfrm>
            <a:off x="4023262" y="9723047"/>
            <a:ext cx="3079144" cy="511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791" tIns="47396" rIns="94791" bIns="47396"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0DE851A4-E684-4AA9-86D0-3ABE47704295}" type="slidenum">
              <a:rPr lang="it-IT" altLang="it-IT" sz="1200"/>
              <a:pPr algn="r" eaLnBrk="1" hangingPunct="1"/>
              <a:t>12</a:t>
            </a:fld>
            <a:endParaRPr lang="it-IT" altLang="it-IT" sz="120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egnaposto immagine diapositiva 1">
            <a:extLst>
              <a:ext uri="{FF2B5EF4-FFF2-40B4-BE49-F238E27FC236}">
                <a16:creationId xmlns:a16="http://schemas.microsoft.com/office/drawing/2014/main" id="{FFB39ECC-C0EE-4A9E-B1D6-93C0BFE264A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Segnaposto note 2">
            <a:extLst>
              <a:ext uri="{FF2B5EF4-FFF2-40B4-BE49-F238E27FC236}">
                <a16:creationId xmlns:a16="http://schemas.microsoft.com/office/drawing/2014/main" id="{FBAC0213-BC29-41D5-9AD7-174F1644BD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27652" name="Segnaposto numero diapositiva 3">
            <a:extLst>
              <a:ext uri="{FF2B5EF4-FFF2-40B4-BE49-F238E27FC236}">
                <a16:creationId xmlns:a16="http://schemas.microsoft.com/office/drawing/2014/main" id="{F2BA0CF1-F923-4F6D-A9C8-2FA693BC002E}"/>
              </a:ext>
            </a:extLst>
          </p:cNvPr>
          <p:cNvSpPr txBox="1">
            <a:spLocks noGrp="1"/>
          </p:cNvSpPr>
          <p:nvPr/>
        </p:nvSpPr>
        <p:spPr bwMode="auto">
          <a:xfrm>
            <a:off x="4023262" y="9723047"/>
            <a:ext cx="3079144" cy="511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791" tIns="47396" rIns="94791" bIns="47396"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AFC50759-AC12-424D-8495-2C436A099818}" type="slidenum">
              <a:rPr lang="it-IT" altLang="it-IT" sz="1200"/>
              <a:pPr algn="r" eaLnBrk="1" hangingPunct="1"/>
              <a:t>13</a:t>
            </a:fld>
            <a:endParaRPr lang="it-IT" altLang="it-IT" sz="120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egnaposto immagine diapositiva 1">
            <a:extLst>
              <a:ext uri="{FF2B5EF4-FFF2-40B4-BE49-F238E27FC236}">
                <a16:creationId xmlns:a16="http://schemas.microsoft.com/office/drawing/2014/main" id="{666797D4-F256-477C-945E-7018F3A7782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Segnaposto note 2">
            <a:extLst>
              <a:ext uri="{FF2B5EF4-FFF2-40B4-BE49-F238E27FC236}">
                <a16:creationId xmlns:a16="http://schemas.microsoft.com/office/drawing/2014/main" id="{F5831A60-7D62-4556-92CE-90FD9FC74B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29700" name="Segnaposto numero diapositiva 3">
            <a:extLst>
              <a:ext uri="{FF2B5EF4-FFF2-40B4-BE49-F238E27FC236}">
                <a16:creationId xmlns:a16="http://schemas.microsoft.com/office/drawing/2014/main" id="{86F4C445-DA87-4C33-ACFF-0280DB1F1CD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D37EE089-9B12-48DE-B164-45A616100538}" type="slidenum">
              <a:rPr lang="it-IT" altLang="it-IT" smtClean="0"/>
              <a:pPr/>
              <a:t>14</a:t>
            </a:fld>
            <a:endParaRPr lang="it-IT" alt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egnaposto immagine diapositiva 1">
            <a:extLst>
              <a:ext uri="{FF2B5EF4-FFF2-40B4-BE49-F238E27FC236}">
                <a16:creationId xmlns:a16="http://schemas.microsoft.com/office/drawing/2014/main" id="{A8D18AC9-D9FE-4819-9D87-BF34C30B65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Segnaposto note 2">
            <a:extLst>
              <a:ext uri="{FF2B5EF4-FFF2-40B4-BE49-F238E27FC236}">
                <a16:creationId xmlns:a16="http://schemas.microsoft.com/office/drawing/2014/main" id="{41C96674-EC91-44FE-BCA0-B87F4F725B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31748" name="Segnaposto numero diapositiva 3">
            <a:extLst>
              <a:ext uri="{FF2B5EF4-FFF2-40B4-BE49-F238E27FC236}">
                <a16:creationId xmlns:a16="http://schemas.microsoft.com/office/drawing/2014/main" id="{F6091F02-556C-497C-8787-2900434CB84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9FC7A88A-92B4-4E78-A802-E791FA9BB554}" type="slidenum">
              <a:rPr lang="it-IT" altLang="it-IT" smtClean="0"/>
              <a:pPr/>
              <a:t>15</a:t>
            </a:fld>
            <a:endParaRPr lang="it-IT" alt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a:extLst>
              <a:ext uri="{FF2B5EF4-FFF2-40B4-BE49-F238E27FC236}">
                <a16:creationId xmlns:a16="http://schemas.microsoft.com/office/drawing/2014/main" id="{577841CC-446E-48F4-8D72-04547EDCE4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Segnaposto note 2">
            <a:extLst>
              <a:ext uri="{FF2B5EF4-FFF2-40B4-BE49-F238E27FC236}">
                <a16:creationId xmlns:a16="http://schemas.microsoft.com/office/drawing/2014/main" id="{09D33898-C495-4CF8-BB9B-28A218BAA5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33796" name="Segnaposto numero diapositiva 3">
            <a:extLst>
              <a:ext uri="{FF2B5EF4-FFF2-40B4-BE49-F238E27FC236}">
                <a16:creationId xmlns:a16="http://schemas.microsoft.com/office/drawing/2014/main" id="{DCC7F5A3-97A2-421D-894D-487C7872438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86D45D6A-4565-46B0-991A-B08598A3C15D}" type="slidenum">
              <a:rPr lang="it-IT" altLang="it-IT" smtClean="0"/>
              <a:pPr/>
              <a:t>16</a:t>
            </a:fld>
            <a:endParaRPr lang="it-IT" alt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egnaposto immagine diapositiva 1">
            <a:extLst>
              <a:ext uri="{FF2B5EF4-FFF2-40B4-BE49-F238E27FC236}">
                <a16:creationId xmlns:a16="http://schemas.microsoft.com/office/drawing/2014/main" id="{1B92AB5F-C227-4BE3-BB99-BFA6B27DF5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Segnaposto note 2">
            <a:extLst>
              <a:ext uri="{FF2B5EF4-FFF2-40B4-BE49-F238E27FC236}">
                <a16:creationId xmlns:a16="http://schemas.microsoft.com/office/drawing/2014/main" id="{C258CC3B-F40E-4DC9-9929-95903840783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35844" name="Segnaposto numero diapositiva 3">
            <a:extLst>
              <a:ext uri="{FF2B5EF4-FFF2-40B4-BE49-F238E27FC236}">
                <a16:creationId xmlns:a16="http://schemas.microsoft.com/office/drawing/2014/main" id="{2AEB3581-7DBF-4AD9-A287-A208C95150B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7EF5224E-CDDC-44BC-AB14-8FB7F82C276E}" type="slidenum">
              <a:rPr lang="it-IT" altLang="it-IT" smtClean="0"/>
              <a:pPr/>
              <a:t>17</a:t>
            </a:fld>
            <a:endParaRPr lang="it-IT" alt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egnaposto immagine diapositiva 1">
            <a:extLst>
              <a:ext uri="{FF2B5EF4-FFF2-40B4-BE49-F238E27FC236}">
                <a16:creationId xmlns:a16="http://schemas.microsoft.com/office/drawing/2014/main" id="{13E67337-0F0D-41E6-A7FB-876F18BDE9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Segnaposto note 2">
            <a:extLst>
              <a:ext uri="{FF2B5EF4-FFF2-40B4-BE49-F238E27FC236}">
                <a16:creationId xmlns:a16="http://schemas.microsoft.com/office/drawing/2014/main" id="{F72D493A-B2D2-4A9B-B61E-49627BECEE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37892" name="Segnaposto numero diapositiva 3">
            <a:extLst>
              <a:ext uri="{FF2B5EF4-FFF2-40B4-BE49-F238E27FC236}">
                <a16:creationId xmlns:a16="http://schemas.microsoft.com/office/drawing/2014/main" id="{97F9BE25-F71D-408C-A6E1-01250B8FEA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FCE7DC3D-8E72-4E20-928D-F2800B099FD5}" type="slidenum">
              <a:rPr lang="it-IT" altLang="it-IT" smtClean="0"/>
              <a:pPr/>
              <a:t>18</a:t>
            </a:fld>
            <a:endParaRPr lang="it-IT" alt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egnaposto immagine diapositiva 1">
            <a:extLst>
              <a:ext uri="{FF2B5EF4-FFF2-40B4-BE49-F238E27FC236}">
                <a16:creationId xmlns:a16="http://schemas.microsoft.com/office/drawing/2014/main" id="{E2C87B55-0315-4458-AB91-49B3FD48CA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Segnaposto note 2">
            <a:extLst>
              <a:ext uri="{FF2B5EF4-FFF2-40B4-BE49-F238E27FC236}">
                <a16:creationId xmlns:a16="http://schemas.microsoft.com/office/drawing/2014/main" id="{7FFA4062-5F55-4983-8760-3EAA4567FD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39940" name="Segnaposto numero diapositiva 3">
            <a:extLst>
              <a:ext uri="{FF2B5EF4-FFF2-40B4-BE49-F238E27FC236}">
                <a16:creationId xmlns:a16="http://schemas.microsoft.com/office/drawing/2014/main" id="{9B864577-E9EE-496C-B4BD-83A702C47AC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65B785D8-6D5C-42DA-9A95-8134BA1A3A45}" type="slidenum">
              <a:rPr lang="it-IT" altLang="it-IT" smtClean="0"/>
              <a:pPr/>
              <a:t>19</a:t>
            </a:fld>
            <a:endParaRPr lang="it-IT" alt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egnaposto immagine diapositiva 1">
            <a:extLst>
              <a:ext uri="{FF2B5EF4-FFF2-40B4-BE49-F238E27FC236}">
                <a16:creationId xmlns:a16="http://schemas.microsoft.com/office/drawing/2014/main" id="{8E607C91-38DD-4268-836E-402BB89CF9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Segnaposto note 2">
            <a:extLst>
              <a:ext uri="{FF2B5EF4-FFF2-40B4-BE49-F238E27FC236}">
                <a16:creationId xmlns:a16="http://schemas.microsoft.com/office/drawing/2014/main" id="{91A355C3-16CA-4B07-A591-89D8B78A72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7172" name="Segnaposto numero diapositiva 3">
            <a:extLst>
              <a:ext uri="{FF2B5EF4-FFF2-40B4-BE49-F238E27FC236}">
                <a16:creationId xmlns:a16="http://schemas.microsoft.com/office/drawing/2014/main" id="{2E6302D7-B02E-4B11-97BC-08513EBDD3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23055821-C88D-4C4F-85B8-A7BFB8F730ED}" type="slidenum">
              <a:rPr lang="it-IT" altLang="it-IT" smtClean="0"/>
              <a:pPr/>
              <a:t>2</a:t>
            </a:fld>
            <a:endParaRPr lang="it-IT" alt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a:extLst>
              <a:ext uri="{FF2B5EF4-FFF2-40B4-BE49-F238E27FC236}">
                <a16:creationId xmlns:a16="http://schemas.microsoft.com/office/drawing/2014/main" id="{BD4D7259-8B9C-4545-B582-F211199FFDE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Segnaposto note 2">
            <a:extLst>
              <a:ext uri="{FF2B5EF4-FFF2-40B4-BE49-F238E27FC236}">
                <a16:creationId xmlns:a16="http://schemas.microsoft.com/office/drawing/2014/main" id="{5601184D-1A7A-4D0E-8ECD-176C19C2EA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41988" name="Segnaposto numero diapositiva 3">
            <a:extLst>
              <a:ext uri="{FF2B5EF4-FFF2-40B4-BE49-F238E27FC236}">
                <a16:creationId xmlns:a16="http://schemas.microsoft.com/office/drawing/2014/main" id="{90F519E9-BA60-4BD5-AC6D-0F8A2D104E6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09A81CEC-9B0E-46D3-95CD-F55D8DCFBE35}" type="slidenum">
              <a:rPr lang="it-IT" altLang="it-IT" smtClean="0"/>
              <a:pPr/>
              <a:t>20</a:t>
            </a:fld>
            <a:endParaRPr lang="it-IT" altLang="it-I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egnaposto immagine diapositiva 1">
            <a:extLst>
              <a:ext uri="{FF2B5EF4-FFF2-40B4-BE49-F238E27FC236}">
                <a16:creationId xmlns:a16="http://schemas.microsoft.com/office/drawing/2014/main" id="{E7C88E39-BC4C-4526-995B-C9D44C99B2F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Segnaposto note 2">
            <a:extLst>
              <a:ext uri="{FF2B5EF4-FFF2-40B4-BE49-F238E27FC236}">
                <a16:creationId xmlns:a16="http://schemas.microsoft.com/office/drawing/2014/main" id="{A768CAC3-02BF-4D61-80F3-6CE24E95AD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44036" name="Segnaposto numero diapositiva 3">
            <a:extLst>
              <a:ext uri="{FF2B5EF4-FFF2-40B4-BE49-F238E27FC236}">
                <a16:creationId xmlns:a16="http://schemas.microsoft.com/office/drawing/2014/main" id="{F1966F0A-C44C-4BA3-838C-408A49B0D9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6ECCF389-F7BB-4800-8D50-BEDD48660CB5}" type="slidenum">
              <a:rPr lang="it-IT" altLang="it-IT" smtClean="0"/>
              <a:pPr/>
              <a:t>21</a:t>
            </a:fld>
            <a:endParaRPr lang="it-IT" altLang="it-IT"/>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egnaposto immagine diapositiva 1">
            <a:extLst>
              <a:ext uri="{FF2B5EF4-FFF2-40B4-BE49-F238E27FC236}">
                <a16:creationId xmlns:a16="http://schemas.microsoft.com/office/drawing/2014/main" id="{F6770F1E-4429-47CD-8488-7D818BE59D2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Segnaposto note 2">
            <a:extLst>
              <a:ext uri="{FF2B5EF4-FFF2-40B4-BE49-F238E27FC236}">
                <a16:creationId xmlns:a16="http://schemas.microsoft.com/office/drawing/2014/main" id="{9EE337B0-091E-410F-9C65-AADDF2FCEEE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19460" name="Segnaposto numero diapositiva 3">
            <a:extLst>
              <a:ext uri="{FF2B5EF4-FFF2-40B4-BE49-F238E27FC236}">
                <a16:creationId xmlns:a16="http://schemas.microsoft.com/office/drawing/2014/main" id="{CFEDFB78-DAA7-488A-A08C-10524708088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4225599D-A1BA-40ED-8DEC-92DFFC281D49}" type="slidenum">
              <a:rPr lang="it-IT" altLang="it-IT" smtClean="0"/>
              <a:pPr/>
              <a:t>22</a:t>
            </a:fld>
            <a:endParaRPr lang="it-IT" altLang="it-IT"/>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egnaposto immagine diapositiva 1">
            <a:extLst>
              <a:ext uri="{FF2B5EF4-FFF2-40B4-BE49-F238E27FC236}">
                <a16:creationId xmlns:a16="http://schemas.microsoft.com/office/drawing/2014/main" id="{F6770F1E-4429-47CD-8488-7D818BE59D2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Segnaposto note 2">
            <a:extLst>
              <a:ext uri="{FF2B5EF4-FFF2-40B4-BE49-F238E27FC236}">
                <a16:creationId xmlns:a16="http://schemas.microsoft.com/office/drawing/2014/main" id="{9EE337B0-091E-410F-9C65-AADDF2FCEEE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19460" name="Segnaposto numero diapositiva 3">
            <a:extLst>
              <a:ext uri="{FF2B5EF4-FFF2-40B4-BE49-F238E27FC236}">
                <a16:creationId xmlns:a16="http://schemas.microsoft.com/office/drawing/2014/main" id="{CFEDFB78-DAA7-488A-A08C-10524708088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4225599D-A1BA-40ED-8DEC-92DFFC281D49}" type="slidenum">
              <a:rPr lang="it-IT" altLang="it-IT" smtClean="0"/>
              <a:pPr/>
              <a:t>23</a:t>
            </a:fld>
            <a:endParaRPr lang="it-IT" altLang="it-IT"/>
          </a:p>
        </p:txBody>
      </p:sp>
    </p:spTree>
    <p:extLst>
      <p:ext uri="{BB962C8B-B14F-4D97-AF65-F5344CB8AC3E}">
        <p14:creationId xmlns:p14="http://schemas.microsoft.com/office/powerpoint/2010/main" val="38506993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egnaposto immagine diapositiva 1">
            <a:extLst>
              <a:ext uri="{FF2B5EF4-FFF2-40B4-BE49-F238E27FC236}">
                <a16:creationId xmlns:a16="http://schemas.microsoft.com/office/drawing/2014/main" id="{0CF4E966-E812-4D34-93CD-23B07FC097F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Segnaposto note 2">
            <a:extLst>
              <a:ext uri="{FF2B5EF4-FFF2-40B4-BE49-F238E27FC236}">
                <a16:creationId xmlns:a16="http://schemas.microsoft.com/office/drawing/2014/main" id="{95143084-1D8A-4EB4-8A4E-3AB4DC278F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46084" name="Segnaposto numero diapositiva 3">
            <a:extLst>
              <a:ext uri="{FF2B5EF4-FFF2-40B4-BE49-F238E27FC236}">
                <a16:creationId xmlns:a16="http://schemas.microsoft.com/office/drawing/2014/main" id="{A8492A87-E631-4676-ACDA-820D817A063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45FE768F-2BDD-4AB3-836B-DA4E791D2064}" type="slidenum">
              <a:rPr lang="it-IT" altLang="it-IT" smtClean="0"/>
              <a:pPr/>
              <a:t>24</a:t>
            </a:fld>
            <a:endParaRPr lang="it-IT" altLang="it-IT"/>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egnaposto immagine diapositiva 1">
            <a:extLst>
              <a:ext uri="{FF2B5EF4-FFF2-40B4-BE49-F238E27FC236}">
                <a16:creationId xmlns:a16="http://schemas.microsoft.com/office/drawing/2014/main" id="{CD420FA0-3FB1-4833-9460-061D1E57F4B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Segnaposto note 2">
            <a:extLst>
              <a:ext uri="{FF2B5EF4-FFF2-40B4-BE49-F238E27FC236}">
                <a16:creationId xmlns:a16="http://schemas.microsoft.com/office/drawing/2014/main" id="{B3C6AACE-7033-4559-9C53-9086620210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48132" name="Segnaposto numero diapositiva 3">
            <a:extLst>
              <a:ext uri="{FF2B5EF4-FFF2-40B4-BE49-F238E27FC236}">
                <a16:creationId xmlns:a16="http://schemas.microsoft.com/office/drawing/2014/main" id="{42A1DF87-70E7-4EAC-B605-0024FED9C1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B147C53B-2582-4B33-8D96-828F977ED0E5}" type="slidenum">
              <a:rPr lang="it-IT" altLang="it-IT" smtClean="0"/>
              <a:pPr/>
              <a:t>25</a:t>
            </a:fld>
            <a:endParaRPr lang="it-IT" altLang="it-IT"/>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egnaposto immagine diapositiva 1">
            <a:extLst>
              <a:ext uri="{FF2B5EF4-FFF2-40B4-BE49-F238E27FC236}">
                <a16:creationId xmlns:a16="http://schemas.microsoft.com/office/drawing/2014/main" id="{CD81F2AB-260F-4B64-BADD-4AEF95C5106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Segnaposto note 2">
            <a:extLst>
              <a:ext uri="{FF2B5EF4-FFF2-40B4-BE49-F238E27FC236}">
                <a16:creationId xmlns:a16="http://schemas.microsoft.com/office/drawing/2014/main" id="{32CA8ECF-6281-4278-8818-3DC5D0A9EF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50180" name="Segnaposto numero diapositiva 3">
            <a:extLst>
              <a:ext uri="{FF2B5EF4-FFF2-40B4-BE49-F238E27FC236}">
                <a16:creationId xmlns:a16="http://schemas.microsoft.com/office/drawing/2014/main" id="{9317EE8D-067A-423A-8A42-45E80382E0C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4A038353-6B1E-42E4-BFD5-6E7F9E96E57E}" type="slidenum">
              <a:rPr lang="it-IT" altLang="it-IT" smtClean="0"/>
              <a:pPr/>
              <a:t>26</a:t>
            </a:fld>
            <a:endParaRPr lang="it-IT" altLang="it-IT"/>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egnaposto immagine diapositiva 1">
            <a:extLst>
              <a:ext uri="{FF2B5EF4-FFF2-40B4-BE49-F238E27FC236}">
                <a16:creationId xmlns:a16="http://schemas.microsoft.com/office/drawing/2014/main" id="{CD81F2AB-260F-4B64-BADD-4AEF95C5106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Segnaposto note 2">
            <a:extLst>
              <a:ext uri="{FF2B5EF4-FFF2-40B4-BE49-F238E27FC236}">
                <a16:creationId xmlns:a16="http://schemas.microsoft.com/office/drawing/2014/main" id="{32CA8ECF-6281-4278-8818-3DC5D0A9EF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50180" name="Segnaposto numero diapositiva 3">
            <a:extLst>
              <a:ext uri="{FF2B5EF4-FFF2-40B4-BE49-F238E27FC236}">
                <a16:creationId xmlns:a16="http://schemas.microsoft.com/office/drawing/2014/main" id="{9317EE8D-067A-423A-8A42-45E80382E0C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4A038353-6B1E-42E4-BFD5-6E7F9E96E57E}" type="slidenum">
              <a:rPr lang="it-IT" altLang="it-IT" smtClean="0"/>
              <a:pPr/>
              <a:t>27</a:t>
            </a:fld>
            <a:endParaRPr lang="it-IT" altLang="it-IT"/>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egnaposto immagine diapositiva 1">
            <a:extLst>
              <a:ext uri="{FF2B5EF4-FFF2-40B4-BE49-F238E27FC236}">
                <a16:creationId xmlns:a16="http://schemas.microsoft.com/office/drawing/2014/main" id="{EEA3296B-8FD2-4BC6-A079-F190BB0F952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Segnaposto note 2">
            <a:extLst>
              <a:ext uri="{FF2B5EF4-FFF2-40B4-BE49-F238E27FC236}">
                <a16:creationId xmlns:a16="http://schemas.microsoft.com/office/drawing/2014/main" id="{DC9D11F3-7420-4D20-B7E2-5C57EC079B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52228" name="Segnaposto numero diapositiva 3">
            <a:extLst>
              <a:ext uri="{FF2B5EF4-FFF2-40B4-BE49-F238E27FC236}">
                <a16:creationId xmlns:a16="http://schemas.microsoft.com/office/drawing/2014/main" id="{F5730CDE-261B-4B9D-92D2-8BE7491BB17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F70DA39F-B997-4F3A-8B98-7AC3DAF1185B}" type="slidenum">
              <a:rPr lang="it-IT" altLang="it-IT" smtClean="0"/>
              <a:pPr/>
              <a:t>28</a:t>
            </a:fld>
            <a:endParaRPr lang="it-IT" altLang="it-IT"/>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egnaposto immagine diapositiva 1">
            <a:extLst>
              <a:ext uri="{FF2B5EF4-FFF2-40B4-BE49-F238E27FC236}">
                <a16:creationId xmlns:a16="http://schemas.microsoft.com/office/drawing/2014/main" id="{CD81F2AB-260F-4B64-BADD-4AEF95C5106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Segnaposto note 2">
            <a:extLst>
              <a:ext uri="{FF2B5EF4-FFF2-40B4-BE49-F238E27FC236}">
                <a16:creationId xmlns:a16="http://schemas.microsoft.com/office/drawing/2014/main" id="{32CA8ECF-6281-4278-8818-3DC5D0A9EF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50180" name="Segnaposto numero diapositiva 3">
            <a:extLst>
              <a:ext uri="{FF2B5EF4-FFF2-40B4-BE49-F238E27FC236}">
                <a16:creationId xmlns:a16="http://schemas.microsoft.com/office/drawing/2014/main" id="{9317EE8D-067A-423A-8A42-45E80382E0C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4A038353-6B1E-42E4-BFD5-6E7F9E96E57E}" type="slidenum">
              <a:rPr lang="it-IT" altLang="it-IT" smtClean="0"/>
              <a:pPr/>
              <a:t>29</a:t>
            </a:fld>
            <a:endParaRPr lang="it-IT" alt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immagine diapositiva 1">
            <a:extLst>
              <a:ext uri="{FF2B5EF4-FFF2-40B4-BE49-F238E27FC236}">
                <a16:creationId xmlns:a16="http://schemas.microsoft.com/office/drawing/2014/main" id="{CE6313EB-309F-46F2-81E1-7C6D5A1817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Segnaposto note 2">
            <a:extLst>
              <a:ext uri="{FF2B5EF4-FFF2-40B4-BE49-F238E27FC236}">
                <a16:creationId xmlns:a16="http://schemas.microsoft.com/office/drawing/2014/main" id="{BAACC9AF-B353-4670-AED3-5AD7674F1B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9220" name="Segnaposto numero diapositiva 3">
            <a:extLst>
              <a:ext uri="{FF2B5EF4-FFF2-40B4-BE49-F238E27FC236}">
                <a16:creationId xmlns:a16="http://schemas.microsoft.com/office/drawing/2014/main" id="{4CE8D8F8-F19C-460F-9DA4-F1281DAE2CD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C6C1DD28-A90A-4132-BAD4-0B90014B65A1}" type="slidenum">
              <a:rPr lang="it-IT" altLang="it-IT" smtClean="0"/>
              <a:pPr/>
              <a:t>3</a:t>
            </a:fld>
            <a:endParaRPr lang="it-IT" altLang="it-IT"/>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egnaposto immagine diapositiva 1">
            <a:extLst>
              <a:ext uri="{FF2B5EF4-FFF2-40B4-BE49-F238E27FC236}">
                <a16:creationId xmlns:a16="http://schemas.microsoft.com/office/drawing/2014/main" id="{2C30CD2F-5814-4925-B0BB-9D9F584966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Segnaposto note 2">
            <a:extLst>
              <a:ext uri="{FF2B5EF4-FFF2-40B4-BE49-F238E27FC236}">
                <a16:creationId xmlns:a16="http://schemas.microsoft.com/office/drawing/2014/main" id="{17B248CF-9F39-445B-AB21-182EB936236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54276" name="Segnaposto numero diapositiva 3">
            <a:extLst>
              <a:ext uri="{FF2B5EF4-FFF2-40B4-BE49-F238E27FC236}">
                <a16:creationId xmlns:a16="http://schemas.microsoft.com/office/drawing/2014/main" id="{862230DB-9512-4F90-A101-51C4ABE018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601DB1A1-6948-48FA-A704-EA0F29036AAF}" type="slidenum">
              <a:rPr lang="it-IT" altLang="it-IT" smtClean="0"/>
              <a:pPr/>
              <a:t>30</a:t>
            </a:fld>
            <a:endParaRPr lang="it-IT" altLang="it-IT"/>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a:extLst>
              <a:ext uri="{FF2B5EF4-FFF2-40B4-BE49-F238E27FC236}">
                <a16:creationId xmlns:a16="http://schemas.microsoft.com/office/drawing/2014/main" id="{FC703B45-022C-43B7-96F6-1E9930BD5C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Segnaposto note 2">
            <a:extLst>
              <a:ext uri="{FF2B5EF4-FFF2-40B4-BE49-F238E27FC236}">
                <a16:creationId xmlns:a16="http://schemas.microsoft.com/office/drawing/2014/main" id="{B1EAB51A-F155-4AFC-A6B2-9433113B9B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56324" name="Segnaposto numero diapositiva 3">
            <a:extLst>
              <a:ext uri="{FF2B5EF4-FFF2-40B4-BE49-F238E27FC236}">
                <a16:creationId xmlns:a16="http://schemas.microsoft.com/office/drawing/2014/main" id="{33632EEF-DDBC-4328-9745-8E35ECC6F49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8FF25AC3-97DE-48A5-BD5E-523D03F30D75}" type="slidenum">
              <a:rPr lang="it-IT" altLang="it-IT" smtClean="0"/>
              <a:pPr/>
              <a:t>31</a:t>
            </a:fld>
            <a:endParaRPr lang="it-IT" altLang="it-IT"/>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egnaposto immagine diapositiva 1">
            <a:extLst>
              <a:ext uri="{FF2B5EF4-FFF2-40B4-BE49-F238E27FC236}">
                <a16:creationId xmlns:a16="http://schemas.microsoft.com/office/drawing/2014/main" id="{552D1564-0487-4067-838F-ADEF33E0F6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Segnaposto note 2">
            <a:extLst>
              <a:ext uri="{FF2B5EF4-FFF2-40B4-BE49-F238E27FC236}">
                <a16:creationId xmlns:a16="http://schemas.microsoft.com/office/drawing/2014/main" id="{F10B8963-5DD4-426D-AA38-3AB19365A9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58372" name="Segnaposto numero diapositiva 3">
            <a:extLst>
              <a:ext uri="{FF2B5EF4-FFF2-40B4-BE49-F238E27FC236}">
                <a16:creationId xmlns:a16="http://schemas.microsoft.com/office/drawing/2014/main" id="{721FF74F-47B7-4C4F-87B6-B6481C8F165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9CB4882C-CAE2-4F62-8071-2476D574A0B1}" type="slidenum">
              <a:rPr lang="it-IT" altLang="it-IT" smtClean="0"/>
              <a:pPr/>
              <a:t>32</a:t>
            </a:fld>
            <a:endParaRPr lang="it-IT" altLang="it-IT"/>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egnaposto immagine diapositiva 1">
            <a:extLst>
              <a:ext uri="{FF2B5EF4-FFF2-40B4-BE49-F238E27FC236}">
                <a16:creationId xmlns:a16="http://schemas.microsoft.com/office/drawing/2014/main" id="{B31435B9-DCAE-41F9-B5DE-AD1DA4530D3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Segnaposto note 2">
            <a:extLst>
              <a:ext uri="{FF2B5EF4-FFF2-40B4-BE49-F238E27FC236}">
                <a16:creationId xmlns:a16="http://schemas.microsoft.com/office/drawing/2014/main" id="{FF2A380E-47A1-47CB-9FC4-7D9974C789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60420" name="Segnaposto numero diapositiva 3">
            <a:extLst>
              <a:ext uri="{FF2B5EF4-FFF2-40B4-BE49-F238E27FC236}">
                <a16:creationId xmlns:a16="http://schemas.microsoft.com/office/drawing/2014/main" id="{70274B36-F60D-4DA4-AD9C-686CD796913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96BBC48F-E377-477F-A21D-7ED505253539}" type="slidenum">
              <a:rPr lang="it-IT" altLang="it-IT" smtClean="0"/>
              <a:pPr/>
              <a:t>33</a:t>
            </a:fld>
            <a:endParaRPr lang="it-IT" altLang="it-IT"/>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egnaposto immagine diapositiva 1">
            <a:extLst>
              <a:ext uri="{FF2B5EF4-FFF2-40B4-BE49-F238E27FC236}">
                <a16:creationId xmlns:a16="http://schemas.microsoft.com/office/drawing/2014/main" id="{4F0044AF-7297-4B98-A65C-36DEACF4FDF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Segnaposto note 2">
            <a:extLst>
              <a:ext uri="{FF2B5EF4-FFF2-40B4-BE49-F238E27FC236}">
                <a16:creationId xmlns:a16="http://schemas.microsoft.com/office/drawing/2014/main" id="{77661791-5ED8-47A7-BF11-15D1754CED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62468" name="Segnaposto numero diapositiva 3">
            <a:extLst>
              <a:ext uri="{FF2B5EF4-FFF2-40B4-BE49-F238E27FC236}">
                <a16:creationId xmlns:a16="http://schemas.microsoft.com/office/drawing/2014/main" id="{38FC87F5-9606-489A-B5F2-330848874A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76A9AE35-2261-4FF6-A3A5-6A65345A00CC}" type="slidenum">
              <a:rPr lang="it-IT" altLang="it-IT" smtClean="0"/>
              <a:pPr/>
              <a:t>34</a:t>
            </a:fld>
            <a:endParaRPr lang="it-IT" altLang="it-IT"/>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egnaposto immagine diapositiva 1">
            <a:extLst>
              <a:ext uri="{FF2B5EF4-FFF2-40B4-BE49-F238E27FC236}">
                <a16:creationId xmlns:a16="http://schemas.microsoft.com/office/drawing/2014/main" id="{A4927DB8-4A78-421C-854A-B0F0E1B60E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Segnaposto note 2">
            <a:extLst>
              <a:ext uri="{FF2B5EF4-FFF2-40B4-BE49-F238E27FC236}">
                <a16:creationId xmlns:a16="http://schemas.microsoft.com/office/drawing/2014/main" id="{96D33D11-0073-4E75-B906-D44FD33CBD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64516" name="Segnaposto numero diapositiva 3">
            <a:extLst>
              <a:ext uri="{FF2B5EF4-FFF2-40B4-BE49-F238E27FC236}">
                <a16:creationId xmlns:a16="http://schemas.microsoft.com/office/drawing/2014/main" id="{D79AC211-57C1-48B0-A962-95E8261FA4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2B46D8C3-7B98-4684-94C2-99A3F3D79BCC}" type="slidenum">
              <a:rPr lang="it-IT" altLang="it-IT" smtClean="0"/>
              <a:pPr/>
              <a:t>35</a:t>
            </a:fld>
            <a:endParaRPr lang="it-IT" altLang="it-IT"/>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egnaposto immagine diapositiva 1">
            <a:extLst>
              <a:ext uri="{FF2B5EF4-FFF2-40B4-BE49-F238E27FC236}">
                <a16:creationId xmlns:a16="http://schemas.microsoft.com/office/drawing/2014/main" id="{B9CF675F-D0B4-4901-A819-5DEF6BE2C0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Segnaposto note 2">
            <a:extLst>
              <a:ext uri="{FF2B5EF4-FFF2-40B4-BE49-F238E27FC236}">
                <a16:creationId xmlns:a16="http://schemas.microsoft.com/office/drawing/2014/main" id="{2B00532D-D988-492E-9EAB-C565499A67D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66564" name="Segnaposto numero diapositiva 3">
            <a:extLst>
              <a:ext uri="{FF2B5EF4-FFF2-40B4-BE49-F238E27FC236}">
                <a16:creationId xmlns:a16="http://schemas.microsoft.com/office/drawing/2014/main" id="{D15F1232-605B-4A41-9CCE-A55FFC4D82E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17C1EFFE-197E-4EE8-9D52-27611993BEC5}" type="slidenum">
              <a:rPr lang="it-IT" altLang="it-IT" smtClean="0"/>
              <a:pPr/>
              <a:t>36</a:t>
            </a:fld>
            <a:endParaRPr lang="it-IT" altLang="it-IT"/>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egnaposto immagine diapositiva 1">
            <a:extLst>
              <a:ext uri="{FF2B5EF4-FFF2-40B4-BE49-F238E27FC236}">
                <a16:creationId xmlns:a16="http://schemas.microsoft.com/office/drawing/2014/main" id="{B96E5E6F-8235-480B-A8C6-BB8C7069724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Segnaposto note 2">
            <a:extLst>
              <a:ext uri="{FF2B5EF4-FFF2-40B4-BE49-F238E27FC236}">
                <a16:creationId xmlns:a16="http://schemas.microsoft.com/office/drawing/2014/main" id="{B7F91D37-0790-4DDF-9A8C-CB4BD33D53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68612" name="Segnaposto numero diapositiva 3">
            <a:extLst>
              <a:ext uri="{FF2B5EF4-FFF2-40B4-BE49-F238E27FC236}">
                <a16:creationId xmlns:a16="http://schemas.microsoft.com/office/drawing/2014/main" id="{E20FA56B-D7B0-47A7-B176-1C6341DA959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70641628-769B-4E5D-9760-6B35AB070866}" type="slidenum">
              <a:rPr lang="it-IT" altLang="it-IT" smtClean="0"/>
              <a:pPr/>
              <a:t>37</a:t>
            </a:fld>
            <a:endParaRPr lang="it-IT" altLang="it-IT"/>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egnaposto immagine diapositiva 1">
            <a:extLst>
              <a:ext uri="{FF2B5EF4-FFF2-40B4-BE49-F238E27FC236}">
                <a16:creationId xmlns:a16="http://schemas.microsoft.com/office/drawing/2014/main" id="{F6639AD6-DA4F-4982-9806-D950506BA8F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Segnaposto note 2">
            <a:extLst>
              <a:ext uri="{FF2B5EF4-FFF2-40B4-BE49-F238E27FC236}">
                <a16:creationId xmlns:a16="http://schemas.microsoft.com/office/drawing/2014/main" id="{E8F74E8A-0BC3-4395-95C8-C84304B154D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70660" name="Segnaposto numero diapositiva 3">
            <a:extLst>
              <a:ext uri="{FF2B5EF4-FFF2-40B4-BE49-F238E27FC236}">
                <a16:creationId xmlns:a16="http://schemas.microsoft.com/office/drawing/2014/main" id="{98429E08-1357-4E97-996D-506DBC7BD0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AE437A1B-7BD9-4C23-B19F-F7C26FAA99E9}" type="slidenum">
              <a:rPr lang="it-IT" altLang="it-IT" smtClean="0"/>
              <a:pPr/>
              <a:t>38</a:t>
            </a:fld>
            <a:endParaRPr lang="it-IT" altLang="it-IT"/>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egnaposto immagine diapositiva 1">
            <a:extLst>
              <a:ext uri="{FF2B5EF4-FFF2-40B4-BE49-F238E27FC236}">
                <a16:creationId xmlns:a16="http://schemas.microsoft.com/office/drawing/2014/main" id="{90DAAACB-1B92-4991-8454-876BDEBF91B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Segnaposto note 2">
            <a:extLst>
              <a:ext uri="{FF2B5EF4-FFF2-40B4-BE49-F238E27FC236}">
                <a16:creationId xmlns:a16="http://schemas.microsoft.com/office/drawing/2014/main" id="{B09388BE-CFDC-40A1-9615-AC520576EB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72708" name="Segnaposto numero diapositiva 3">
            <a:extLst>
              <a:ext uri="{FF2B5EF4-FFF2-40B4-BE49-F238E27FC236}">
                <a16:creationId xmlns:a16="http://schemas.microsoft.com/office/drawing/2014/main" id="{4B495DA3-BB74-4793-8DE7-45FAC05B7FE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DCEBF1EA-11D2-4765-9568-65E56BD62DD0}" type="slidenum">
              <a:rPr lang="it-IT" altLang="it-IT" smtClean="0"/>
              <a:pPr/>
              <a:t>39</a:t>
            </a:fld>
            <a:endParaRPr lang="it-IT" alt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egnaposto immagine diapositiva 1">
            <a:extLst>
              <a:ext uri="{FF2B5EF4-FFF2-40B4-BE49-F238E27FC236}">
                <a16:creationId xmlns:a16="http://schemas.microsoft.com/office/drawing/2014/main" id="{3AEFF68B-D57A-4D32-907B-3B01DA5C96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Segnaposto note 2">
            <a:extLst>
              <a:ext uri="{FF2B5EF4-FFF2-40B4-BE49-F238E27FC236}">
                <a16:creationId xmlns:a16="http://schemas.microsoft.com/office/drawing/2014/main" id="{0247FD2D-7ED0-414D-B8D1-67B6B6198C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11268" name="Segnaposto numero diapositiva 3">
            <a:extLst>
              <a:ext uri="{FF2B5EF4-FFF2-40B4-BE49-F238E27FC236}">
                <a16:creationId xmlns:a16="http://schemas.microsoft.com/office/drawing/2014/main" id="{13D5B166-BC55-4A41-8ABD-1BF9892A6BB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16A4B1C5-DEA5-46F3-A0A6-D7284C80499C}" type="slidenum">
              <a:rPr lang="it-IT" altLang="it-IT" smtClean="0"/>
              <a:pPr/>
              <a:t>4</a:t>
            </a:fld>
            <a:endParaRPr lang="it-IT" altLang="it-IT"/>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egnaposto immagine diapositiva 1">
            <a:extLst>
              <a:ext uri="{FF2B5EF4-FFF2-40B4-BE49-F238E27FC236}">
                <a16:creationId xmlns:a16="http://schemas.microsoft.com/office/drawing/2014/main" id="{DEC7FE6D-BA37-48E2-AB89-6DF98352FD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Segnaposto note 2">
            <a:extLst>
              <a:ext uri="{FF2B5EF4-FFF2-40B4-BE49-F238E27FC236}">
                <a16:creationId xmlns:a16="http://schemas.microsoft.com/office/drawing/2014/main" id="{E32BE428-A6B5-4B64-BF71-B557A91CC9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74756" name="Segnaposto numero diapositiva 3">
            <a:extLst>
              <a:ext uri="{FF2B5EF4-FFF2-40B4-BE49-F238E27FC236}">
                <a16:creationId xmlns:a16="http://schemas.microsoft.com/office/drawing/2014/main" id="{D5DFC858-6100-4515-85C6-53DF06A3FD4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9774F11E-F496-48DD-9B7B-A54FF7514DED}" type="slidenum">
              <a:rPr lang="it-IT" altLang="it-IT" smtClean="0"/>
              <a:pPr/>
              <a:t>40</a:t>
            </a:fld>
            <a:endParaRPr lang="it-IT" altLang="it-IT"/>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egnaposto immagine diapositiva 1">
            <a:extLst>
              <a:ext uri="{FF2B5EF4-FFF2-40B4-BE49-F238E27FC236}">
                <a16:creationId xmlns:a16="http://schemas.microsoft.com/office/drawing/2014/main" id="{C2B63BBB-DFBC-4158-B67A-96E5E1A0DF3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Segnaposto note 2">
            <a:extLst>
              <a:ext uri="{FF2B5EF4-FFF2-40B4-BE49-F238E27FC236}">
                <a16:creationId xmlns:a16="http://schemas.microsoft.com/office/drawing/2014/main" id="{C2B6CB8F-468D-422C-9D03-EE65BCB69A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76804" name="Segnaposto numero diapositiva 3">
            <a:extLst>
              <a:ext uri="{FF2B5EF4-FFF2-40B4-BE49-F238E27FC236}">
                <a16:creationId xmlns:a16="http://schemas.microsoft.com/office/drawing/2014/main" id="{573483EB-A579-4563-99F9-988E14370A2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CACDBC05-4258-4E39-BC38-DC68D8EA92E5}" type="slidenum">
              <a:rPr lang="it-IT" altLang="it-IT" smtClean="0"/>
              <a:pPr/>
              <a:t>41</a:t>
            </a:fld>
            <a:endParaRPr lang="it-IT" altLang="it-IT"/>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egnaposto immagine diapositiva 1">
            <a:extLst>
              <a:ext uri="{FF2B5EF4-FFF2-40B4-BE49-F238E27FC236}">
                <a16:creationId xmlns:a16="http://schemas.microsoft.com/office/drawing/2014/main" id="{DD43FCBA-0BBB-4A7D-918F-F5DBF5A42F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Segnaposto note 2">
            <a:extLst>
              <a:ext uri="{FF2B5EF4-FFF2-40B4-BE49-F238E27FC236}">
                <a16:creationId xmlns:a16="http://schemas.microsoft.com/office/drawing/2014/main" id="{C5AA4FB6-E8CB-4D03-867F-906F3FBB64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78852" name="Segnaposto numero diapositiva 3">
            <a:extLst>
              <a:ext uri="{FF2B5EF4-FFF2-40B4-BE49-F238E27FC236}">
                <a16:creationId xmlns:a16="http://schemas.microsoft.com/office/drawing/2014/main" id="{2B2560F3-025A-4F78-95A7-F90DD16794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46E2F6E4-2EE4-410F-B3B8-0866BD9D4E4E}" type="slidenum">
              <a:rPr lang="it-IT" altLang="it-IT" smtClean="0"/>
              <a:pPr/>
              <a:t>42</a:t>
            </a:fld>
            <a:endParaRPr lang="it-IT" altLang="it-IT"/>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egnaposto immagine diapositiva 1">
            <a:extLst>
              <a:ext uri="{FF2B5EF4-FFF2-40B4-BE49-F238E27FC236}">
                <a16:creationId xmlns:a16="http://schemas.microsoft.com/office/drawing/2014/main" id="{411F6BD0-D7E6-4238-B786-19B1EF871E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Segnaposto note 2">
            <a:extLst>
              <a:ext uri="{FF2B5EF4-FFF2-40B4-BE49-F238E27FC236}">
                <a16:creationId xmlns:a16="http://schemas.microsoft.com/office/drawing/2014/main" id="{D43756A4-61B6-4771-9E5E-008E055757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80900" name="Segnaposto numero diapositiva 3">
            <a:extLst>
              <a:ext uri="{FF2B5EF4-FFF2-40B4-BE49-F238E27FC236}">
                <a16:creationId xmlns:a16="http://schemas.microsoft.com/office/drawing/2014/main" id="{7A9070A8-F452-4029-956E-10A81EE468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CDEB70A3-127A-49CE-B90F-7E2D26D97D8D}" type="slidenum">
              <a:rPr lang="it-IT" altLang="it-IT" smtClean="0"/>
              <a:pPr/>
              <a:t>43</a:t>
            </a:fld>
            <a:endParaRPr lang="it-IT" altLang="it-IT"/>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egnaposto immagine diapositiva 1">
            <a:extLst>
              <a:ext uri="{FF2B5EF4-FFF2-40B4-BE49-F238E27FC236}">
                <a16:creationId xmlns:a16="http://schemas.microsoft.com/office/drawing/2014/main" id="{5EFDC1A7-A03C-4C47-BEA7-E1772D64C8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Segnaposto note 2">
            <a:extLst>
              <a:ext uri="{FF2B5EF4-FFF2-40B4-BE49-F238E27FC236}">
                <a16:creationId xmlns:a16="http://schemas.microsoft.com/office/drawing/2014/main" id="{3269663A-3EBD-4654-ACF0-A4C3144E63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82948" name="Segnaposto numero diapositiva 3">
            <a:extLst>
              <a:ext uri="{FF2B5EF4-FFF2-40B4-BE49-F238E27FC236}">
                <a16:creationId xmlns:a16="http://schemas.microsoft.com/office/drawing/2014/main" id="{0FCCE184-2749-4048-A2CB-33BC94C88AF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646CA70F-E12B-4593-A8C1-DEE1916F928B}" type="slidenum">
              <a:rPr lang="it-IT" altLang="it-IT" smtClean="0"/>
              <a:pPr/>
              <a:t>44</a:t>
            </a:fld>
            <a:endParaRPr lang="it-IT" altLang="it-IT"/>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egnaposto immagine diapositiva 1">
            <a:extLst>
              <a:ext uri="{FF2B5EF4-FFF2-40B4-BE49-F238E27FC236}">
                <a16:creationId xmlns:a16="http://schemas.microsoft.com/office/drawing/2014/main" id="{5EFDC1A7-A03C-4C47-BEA7-E1772D64C8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Segnaposto note 2">
            <a:extLst>
              <a:ext uri="{FF2B5EF4-FFF2-40B4-BE49-F238E27FC236}">
                <a16:creationId xmlns:a16="http://schemas.microsoft.com/office/drawing/2014/main" id="{3269663A-3EBD-4654-ACF0-A4C3144E63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82948" name="Segnaposto numero diapositiva 3">
            <a:extLst>
              <a:ext uri="{FF2B5EF4-FFF2-40B4-BE49-F238E27FC236}">
                <a16:creationId xmlns:a16="http://schemas.microsoft.com/office/drawing/2014/main" id="{0FCCE184-2749-4048-A2CB-33BC94C88AF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646CA70F-E12B-4593-A8C1-DEE1916F928B}" type="slidenum">
              <a:rPr lang="it-IT" altLang="it-IT" smtClean="0"/>
              <a:pPr/>
              <a:t>45</a:t>
            </a:fld>
            <a:endParaRPr lang="it-IT" altLang="it-IT"/>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egnaposto immagine diapositiva 1">
            <a:extLst>
              <a:ext uri="{FF2B5EF4-FFF2-40B4-BE49-F238E27FC236}">
                <a16:creationId xmlns:a16="http://schemas.microsoft.com/office/drawing/2014/main" id="{5EFDC1A7-A03C-4C47-BEA7-E1772D64C8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Segnaposto note 2">
            <a:extLst>
              <a:ext uri="{FF2B5EF4-FFF2-40B4-BE49-F238E27FC236}">
                <a16:creationId xmlns:a16="http://schemas.microsoft.com/office/drawing/2014/main" id="{3269663A-3EBD-4654-ACF0-A4C3144E63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82948" name="Segnaposto numero diapositiva 3">
            <a:extLst>
              <a:ext uri="{FF2B5EF4-FFF2-40B4-BE49-F238E27FC236}">
                <a16:creationId xmlns:a16="http://schemas.microsoft.com/office/drawing/2014/main" id="{0FCCE184-2749-4048-A2CB-33BC94C88AF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646CA70F-E12B-4593-A8C1-DEE1916F928B}" type="slidenum">
              <a:rPr lang="it-IT" altLang="it-IT" smtClean="0"/>
              <a:pPr/>
              <a:t>46</a:t>
            </a:fld>
            <a:endParaRPr lang="it-IT" altLang="it-IT"/>
          </a:p>
        </p:txBody>
      </p:sp>
    </p:spTree>
    <p:extLst>
      <p:ext uri="{BB962C8B-B14F-4D97-AF65-F5344CB8AC3E}">
        <p14:creationId xmlns:p14="http://schemas.microsoft.com/office/powerpoint/2010/main" val="341270498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egnaposto immagine diapositiva 1">
            <a:extLst>
              <a:ext uri="{FF2B5EF4-FFF2-40B4-BE49-F238E27FC236}">
                <a16:creationId xmlns:a16="http://schemas.microsoft.com/office/drawing/2014/main" id="{5EFDC1A7-A03C-4C47-BEA7-E1772D64C8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Segnaposto note 2">
            <a:extLst>
              <a:ext uri="{FF2B5EF4-FFF2-40B4-BE49-F238E27FC236}">
                <a16:creationId xmlns:a16="http://schemas.microsoft.com/office/drawing/2014/main" id="{3269663A-3EBD-4654-ACF0-A4C3144E63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82948" name="Segnaposto numero diapositiva 3">
            <a:extLst>
              <a:ext uri="{FF2B5EF4-FFF2-40B4-BE49-F238E27FC236}">
                <a16:creationId xmlns:a16="http://schemas.microsoft.com/office/drawing/2014/main" id="{0FCCE184-2749-4048-A2CB-33BC94C88AF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646CA70F-E12B-4593-A8C1-DEE1916F928B}" type="slidenum">
              <a:rPr lang="it-IT" altLang="it-IT" smtClean="0"/>
              <a:pPr/>
              <a:t>47</a:t>
            </a:fld>
            <a:endParaRPr lang="it-IT" altLang="it-IT"/>
          </a:p>
        </p:txBody>
      </p:sp>
    </p:spTree>
    <p:extLst>
      <p:ext uri="{BB962C8B-B14F-4D97-AF65-F5344CB8AC3E}">
        <p14:creationId xmlns:p14="http://schemas.microsoft.com/office/powerpoint/2010/main" val="297867127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egnaposto immagine diapositiva 1">
            <a:extLst>
              <a:ext uri="{FF2B5EF4-FFF2-40B4-BE49-F238E27FC236}">
                <a16:creationId xmlns:a16="http://schemas.microsoft.com/office/drawing/2014/main" id="{AB2FD485-904C-464F-8894-A4B9445AA59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Segnaposto note 2">
            <a:extLst>
              <a:ext uri="{FF2B5EF4-FFF2-40B4-BE49-F238E27FC236}">
                <a16:creationId xmlns:a16="http://schemas.microsoft.com/office/drawing/2014/main" id="{49AC0B2A-48DF-46DA-BD92-2AFC8962E7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84996" name="Segnaposto numero diapositiva 3">
            <a:extLst>
              <a:ext uri="{FF2B5EF4-FFF2-40B4-BE49-F238E27FC236}">
                <a16:creationId xmlns:a16="http://schemas.microsoft.com/office/drawing/2014/main" id="{179C6F9E-D5EB-43EB-967C-73E5094E1B6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AF0A6B61-18BE-4DFF-A1E7-AAD980A876FC}" type="slidenum">
              <a:rPr lang="it-IT" altLang="it-IT" smtClean="0"/>
              <a:pPr/>
              <a:t>48</a:t>
            </a:fld>
            <a:endParaRPr lang="it-IT" altLang="it-IT"/>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egnaposto immagine diapositiva 1">
            <a:extLst>
              <a:ext uri="{FF2B5EF4-FFF2-40B4-BE49-F238E27FC236}">
                <a16:creationId xmlns:a16="http://schemas.microsoft.com/office/drawing/2014/main" id="{E3E859DA-2C9E-44A3-93A3-9AA2ECC6AD4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Segnaposto note 2">
            <a:extLst>
              <a:ext uri="{FF2B5EF4-FFF2-40B4-BE49-F238E27FC236}">
                <a16:creationId xmlns:a16="http://schemas.microsoft.com/office/drawing/2014/main" id="{1ED2CDCA-F2E4-49C0-A9AC-7A1AB595EF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87044" name="Segnaposto numero diapositiva 3">
            <a:extLst>
              <a:ext uri="{FF2B5EF4-FFF2-40B4-BE49-F238E27FC236}">
                <a16:creationId xmlns:a16="http://schemas.microsoft.com/office/drawing/2014/main" id="{37F05EF3-3BF0-4D50-BE02-3E95D424054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E3407641-FD80-4E9C-9825-34640AA5BA22}" type="slidenum">
              <a:rPr lang="it-IT" altLang="it-IT" smtClean="0"/>
              <a:pPr/>
              <a:t>49</a:t>
            </a:fld>
            <a:endParaRPr lang="it-IT" alt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a:extLst>
              <a:ext uri="{FF2B5EF4-FFF2-40B4-BE49-F238E27FC236}">
                <a16:creationId xmlns:a16="http://schemas.microsoft.com/office/drawing/2014/main" id="{056BDD4C-8B83-493A-8018-5EC8EEEBEE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a:extLst>
              <a:ext uri="{FF2B5EF4-FFF2-40B4-BE49-F238E27FC236}">
                <a16:creationId xmlns:a16="http://schemas.microsoft.com/office/drawing/2014/main" id="{D8462C75-02FD-4965-A65A-DB9204875A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13316" name="Segnaposto numero diapositiva 3">
            <a:extLst>
              <a:ext uri="{FF2B5EF4-FFF2-40B4-BE49-F238E27FC236}">
                <a16:creationId xmlns:a16="http://schemas.microsoft.com/office/drawing/2014/main" id="{0DCE4C4E-64FD-41B9-B51C-4D45BD1D2ED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AC00462A-6AD8-4177-AEDC-897F948F5193}" type="slidenum">
              <a:rPr lang="it-IT" altLang="it-IT" smtClean="0"/>
              <a:pPr/>
              <a:t>5</a:t>
            </a:fld>
            <a:endParaRPr lang="it-IT" altLang="it-IT"/>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egnaposto immagine diapositiva 1">
            <a:extLst>
              <a:ext uri="{FF2B5EF4-FFF2-40B4-BE49-F238E27FC236}">
                <a16:creationId xmlns:a16="http://schemas.microsoft.com/office/drawing/2014/main" id="{96D158F5-8B01-4F39-B6E6-6616E46913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Segnaposto note 2">
            <a:extLst>
              <a:ext uri="{FF2B5EF4-FFF2-40B4-BE49-F238E27FC236}">
                <a16:creationId xmlns:a16="http://schemas.microsoft.com/office/drawing/2014/main" id="{EA0985A1-A182-4DAE-B6A6-61296412563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89092" name="Segnaposto numero diapositiva 3">
            <a:extLst>
              <a:ext uri="{FF2B5EF4-FFF2-40B4-BE49-F238E27FC236}">
                <a16:creationId xmlns:a16="http://schemas.microsoft.com/office/drawing/2014/main" id="{62A53775-9D9B-4844-97D5-F170C8B8031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B6473AB4-DF18-4966-9D02-6930C5878945}" type="slidenum">
              <a:rPr lang="it-IT" altLang="it-IT" smtClean="0"/>
              <a:pPr/>
              <a:t>50</a:t>
            </a:fld>
            <a:endParaRPr lang="it-IT" altLang="it-IT"/>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egnaposto immagine diapositiva 1">
            <a:extLst>
              <a:ext uri="{FF2B5EF4-FFF2-40B4-BE49-F238E27FC236}">
                <a16:creationId xmlns:a16="http://schemas.microsoft.com/office/drawing/2014/main" id="{AC208C5B-59E3-40E8-89E1-87486C1B24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Segnaposto note 2">
            <a:extLst>
              <a:ext uri="{FF2B5EF4-FFF2-40B4-BE49-F238E27FC236}">
                <a16:creationId xmlns:a16="http://schemas.microsoft.com/office/drawing/2014/main" id="{CA094175-E551-49E0-9B84-747E6A41BAC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91140" name="Segnaposto numero diapositiva 3">
            <a:extLst>
              <a:ext uri="{FF2B5EF4-FFF2-40B4-BE49-F238E27FC236}">
                <a16:creationId xmlns:a16="http://schemas.microsoft.com/office/drawing/2014/main" id="{C8DCD42F-DC97-49A1-87C1-7074181A365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3BF33FBB-D8DB-40AB-AA8B-D8EC7DC1EE4F}" type="slidenum">
              <a:rPr lang="it-IT" altLang="it-IT" smtClean="0"/>
              <a:pPr/>
              <a:t>51</a:t>
            </a:fld>
            <a:endParaRPr lang="it-IT" altLang="it-IT"/>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egnaposto immagine diapositiva 1">
            <a:extLst>
              <a:ext uri="{FF2B5EF4-FFF2-40B4-BE49-F238E27FC236}">
                <a16:creationId xmlns:a16="http://schemas.microsoft.com/office/drawing/2014/main" id="{AC208C5B-59E3-40E8-89E1-87486C1B24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Segnaposto note 2">
            <a:extLst>
              <a:ext uri="{FF2B5EF4-FFF2-40B4-BE49-F238E27FC236}">
                <a16:creationId xmlns:a16="http://schemas.microsoft.com/office/drawing/2014/main" id="{CA094175-E551-49E0-9B84-747E6A41BAC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91140" name="Segnaposto numero diapositiva 3">
            <a:extLst>
              <a:ext uri="{FF2B5EF4-FFF2-40B4-BE49-F238E27FC236}">
                <a16:creationId xmlns:a16="http://schemas.microsoft.com/office/drawing/2014/main" id="{C8DCD42F-DC97-49A1-87C1-7074181A365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3BF33FBB-D8DB-40AB-AA8B-D8EC7DC1EE4F}" type="slidenum">
              <a:rPr lang="it-IT" altLang="it-IT" smtClean="0"/>
              <a:pPr/>
              <a:t>52</a:t>
            </a:fld>
            <a:endParaRPr lang="it-IT" altLang="it-IT"/>
          </a:p>
        </p:txBody>
      </p:sp>
    </p:spTree>
    <p:extLst>
      <p:ext uri="{BB962C8B-B14F-4D97-AF65-F5344CB8AC3E}">
        <p14:creationId xmlns:p14="http://schemas.microsoft.com/office/powerpoint/2010/main" val="81142830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egnaposto immagine diapositiva 1">
            <a:extLst>
              <a:ext uri="{FF2B5EF4-FFF2-40B4-BE49-F238E27FC236}">
                <a16:creationId xmlns:a16="http://schemas.microsoft.com/office/drawing/2014/main" id="{AC208C5B-59E3-40E8-89E1-87486C1B24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Segnaposto note 2">
            <a:extLst>
              <a:ext uri="{FF2B5EF4-FFF2-40B4-BE49-F238E27FC236}">
                <a16:creationId xmlns:a16="http://schemas.microsoft.com/office/drawing/2014/main" id="{CA094175-E551-49E0-9B84-747E6A41BAC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91140" name="Segnaposto numero diapositiva 3">
            <a:extLst>
              <a:ext uri="{FF2B5EF4-FFF2-40B4-BE49-F238E27FC236}">
                <a16:creationId xmlns:a16="http://schemas.microsoft.com/office/drawing/2014/main" id="{C8DCD42F-DC97-49A1-87C1-7074181A365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3BF33FBB-D8DB-40AB-AA8B-D8EC7DC1EE4F}" type="slidenum">
              <a:rPr lang="it-IT" altLang="it-IT" smtClean="0"/>
              <a:pPr/>
              <a:t>53</a:t>
            </a:fld>
            <a:endParaRPr lang="it-IT" altLang="it-IT"/>
          </a:p>
        </p:txBody>
      </p:sp>
    </p:spTree>
    <p:extLst>
      <p:ext uri="{BB962C8B-B14F-4D97-AF65-F5344CB8AC3E}">
        <p14:creationId xmlns:p14="http://schemas.microsoft.com/office/powerpoint/2010/main" val="226923322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egnaposto immagine diapositiva 1">
            <a:extLst>
              <a:ext uri="{FF2B5EF4-FFF2-40B4-BE49-F238E27FC236}">
                <a16:creationId xmlns:a16="http://schemas.microsoft.com/office/drawing/2014/main" id="{305673A9-6CEA-47EF-A144-E93F3AEB90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Segnaposto note 2">
            <a:extLst>
              <a:ext uri="{FF2B5EF4-FFF2-40B4-BE49-F238E27FC236}">
                <a16:creationId xmlns:a16="http://schemas.microsoft.com/office/drawing/2014/main" id="{0953D748-8F9D-4C64-B4F4-68187183CA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93188" name="Segnaposto numero diapositiva 3">
            <a:extLst>
              <a:ext uri="{FF2B5EF4-FFF2-40B4-BE49-F238E27FC236}">
                <a16:creationId xmlns:a16="http://schemas.microsoft.com/office/drawing/2014/main" id="{7C7C02A7-E9E1-4CB1-91B9-BAB867DE250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D5D3F8D6-3BA5-4733-B42B-70774AFD7489}" type="slidenum">
              <a:rPr lang="it-IT" altLang="it-IT" smtClean="0"/>
              <a:pPr/>
              <a:t>54</a:t>
            </a:fld>
            <a:endParaRPr lang="it-IT" altLang="it-IT"/>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egnaposto immagine diapositiva 1">
            <a:extLst>
              <a:ext uri="{FF2B5EF4-FFF2-40B4-BE49-F238E27FC236}">
                <a16:creationId xmlns:a16="http://schemas.microsoft.com/office/drawing/2014/main" id="{2D68821C-86B7-4512-A74E-E295486886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Segnaposto note 2">
            <a:extLst>
              <a:ext uri="{FF2B5EF4-FFF2-40B4-BE49-F238E27FC236}">
                <a16:creationId xmlns:a16="http://schemas.microsoft.com/office/drawing/2014/main" id="{8C013FA4-F4FE-4750-BA83-043DFFD109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95236" name="Segnaposto numero diapositiva 3">
            <a:extLst>
              <a:ext uri="{FF2B5EF4-FFF2-40B4-BE49-F238E27FC236}">
                <a16:creationId xmlns:a16="http://schemas.microsoft.com/office/drawing/2014/main" id="{63E5F010-B11A-4291-B43B-71D6A39F8A0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0DD8171F-C7D4-4A20-8B1F-4F60FA83AE4C}" type="slidenum">
              <a:rPr lang="it-IT" altLang="it-IT" smtClean="0"/>
              <a:pPr/>
              <a:t>55</a:t>
            </a:fld>
            <a:endParaRPr lang="it-IT" altLang="it-IT"/>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egnaposto immagine diapositiva 1">
            <a:extLst>
              <a:ext uri="{FF2B5EF4-FFF2-40B4-BE49-F238E27FC236}">
                <a16:creationId xmlns:a16="http://schemas.microsoft.com/office/drawing/2014/main" id="{3C27C273-7080-4245-9B85-D9289D8EF2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Segnaposto note 2">
            <a:extLst>
              <a:ext uri="{FF2B5EF4-FFF2-40B4-BE49-F238E27FC236}">
                <a16:creationId xmlns:a16="http://schemas.microsoft.com/office/drawing/2014/main" id="{8DCCF274-25AB-4EB8-A403-A4A235415B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97284" name="Segnaposto numero diapositiva 3">
            <a:extLst>
              <a:ext uri="{FF2B5EF4-FFF2-40B4-BE49-F238E27FC236}">
                <a16:creationId xmlns:a16="http://schemas.microsoft.com/office/drawing/2014/main" id="{217EA3C5-C819-41B1-8C88-0464A3E94CB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2739D0C7-673B-47E1-965E-87166236BB31}" type="slidenum">
              <a:rPr lang="it-IT" altLang="it-IT" smtClean="0"/>
              <a:pPr/>
              <a:t>56</a:t>
            </a:fld>
            <a:endParaRPr lang="it-IT" altLang="it-IT"/>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egnaposto immagine diapositiva 1">
            <a:extLst>
              <a:ext uri="{FF2B5EF4-FFF2-40B4-BE49-F238E27FC236}">
                <a16:creationId xmlns:a16="http://schemas.microsoft.com/office/drawing/2014/main" id="{2D68821C-86B7-4512-A74E-E295486886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Segnaposto note 2">
            <a:extLst>
              <a:ext uri="{FF2B5EF4-FFF2-40B4-BE49-F238E27FC236}">
                <a16:creationId xmlns:a16="http://schemas.microsoft.com/office/drawing/2014/main" id="{8C013FA4-F4FE-4750-BA83-043DFFD109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95236" name="Segnaposto numero diapositiva 3">
            <a:extLst>
              <a:ext uri="{FF2B5EF4-FFF2-40B4-BE49-F238E27FC236}">
                <a16:creationId xmlns:a16="http://schemas.microsoft.com/office/drawing/2014/main" id="{63E5F010-B11A-4291-B43B-71D6A39F8A0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0DD8171F-C7D4-4A20-8B1F-4F60FA83AE4C}" type="slidenum">
              <a:rPr lang="it-IT" altLang="it-IT" smtClean="0"/>
              <a:pPr/>
              <a:t>57</a:t>
            </a:fld>
            <a:endParaRPr lang="it-IT" altLang="it-IT"/>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egnaposto immagine diapositiva 1">
            <a:extLst>
              <a:ext uri="{FF2B5EF4-FFF2-40B4-BE49-F238E27FC236}">
                <a16:creationId xmlns:a16="http://schemas.microsoft.com/office/drawing/2014/main" id="{9B3103D5-2F75-413E-890A-D28C25777D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Segnaposto note 2">
            <a:extLst>
              <a:ext uri="{FF2B5EF4-FFF2-40B4-BE49-F238E27FC236}">
                <a16:creationId xmlns:a16="http://schemas.microsoft.com/office/drawing/2014/main" id="{BA602787-5B0E-45C6-8E7E-46393DBA002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99332" name="Segnaposto numero diapositiva 3">
            <a:extLst>
              <a:ext uri="{FF2B5EF4-FFF2-40B4-BE49-F238E27FC236}">
                <a16:creationId xmlns:a16="http://schemas.microsoft.com/office/drawing/2014/main" id="{7F998115-FCA4-4A6F-B3FF-C4C22040881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B06EC6E3-F63A-4D0D-83DB-7033FB79E90F}" type="slidenum">
              <a:rPr lang="it-IT" altLang="it-IT" smtClean="0"/>
              <a:pPr/>
              <a:t>58</a:t>
            </a:fld>
            <a:endParaRPr lang="it-IT" alt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egnaposto immagine diapositiva 1">
            <a:extLst>
              <a:ext uri="{FF2B5EF4-FFF2-40B4-BE49-F238E27FC236}">
                <a16:creationId xmlns:a16="http://schemas.microsoft.com/office/drawing/2014/main" id="{73A28853-73FE-47E4-AF94-E910362D37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Segnaposto note 2">
            <a:extLst>
              <a:ext uri="{FF2B5EF4-FFF2-40B4-BE49-F238E27FC236}">
                <a16:creationId xmlns:a16="http://schemas.microsoft.com/office/drawing/2014/main" id="{1CB5544F-1ED9-46C4-BCAA-AE73F0FCF7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15364" name="Segnaposto numero diapositiva 3">
            <a:extLst>
              <a:ext uri="{FF2B5EF4-FFF2-40B4-BE49-F238E27FC236}">
                <a16:creationId xmlns:a16="http://schemas.microsoft.com/office/drawing/2014/main" id="{E08B93B2-1B74-4673-868A-22C4AD7F31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9877D7EA-E518-4DB9-AB22-D24A46BF4FA4}" type="slidenum">
              <a:rPr lang="it-IT" altLang="it-IT" smtClean="0"/>
              <a:pPr/>
              <a:t>6</a:t>
            </a:fld>
            <a:endParaRPr lang="it-IT" alt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egnaposto immagine diapositiva 1">
            <a:extLst>
              <a:ext uri="{FF2B5EF4-FFF2-40B4-BE49-F238E27FC236}">
                <a16:creationId xmlns:a16="http://schemas.microsoft.com/office/drawing/2014/main" id="{972EC89F-9B43-4BBE-9569-166AC22E59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Segnaposto note 2">
            <a:extLst>
              <a:ext uri="{FF2B5EF4-FFF2-40B4-BE49-F238E27FC236}">
                <a16:creationId xmlns:a16="http://schemas.microsoft.com/office/drawing/2014/main" id="{FD94B43A-DC3A-4E48-A268-D8772C7CF9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17412" name="Segnaposto numero diapositiva 3">
            <a:extLst>
              <a:ext uri="{FF2B5EF4-FFF2-40B4-BE49-F238E27FC236}">
                <a16:creationId xmlns:a16="http://schemas.microsoft.com/office/drawing/2014/main" id="{030050C9-CE3D-4010-8C3C-783C63B0BA0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CD03442B-1F1B-4000-A4E9-6F8588AF77FD}" type="slidenum">
              <a:rPr lang="it-IT" altLang="it-IT" smtClean="0"/>
              <a:pPr/>
              <a:t>7</a:t>
            </a:fld>
            <a:endParaRPr lang="it-IT" alt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egnaposto immagine diapositiva 1">
            <a:extLst>
              <a:ext uri="{FF2B5EF4-FFF2-40B4-BE49-F238E27FC236}">
                <a16:creationId xmlns:a16="http://schemas.microsoft.com/office/drawing/2014/main" id="{F6770F1E-4429-47CD-8488-7D818BE59D2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Segnaposto note 2">
            <a:extLst>
              <a:ext uri="{FF2B5EF4-FFF2-40B4-BE49-F238E27FC236}">
                <a16:creationId xmlns:a16="http://schemas.microsoft.com/office/drawing/2014/main" id="{9EE337B0-091E-410F-9C65-AADDF2FCEEE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19460" name="Segnaposto numero diapositiva 3">
            <a:extLst>
              <a:ext uri="{FF2B5EF4-FFF2-40B4-BE49-F238E27FC236}">
                <a16:creationId xmlns:a16="http://schemas.microsoft.com/office/drawing/2014/main" id="{CFEDFB78-DAA7-488A-A08C-10524708088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4225599D-A1BA-40ED-8DEC-92DFFC281D49}" type="slidenum">
              <a:rPr lang="it-IT" altLang="it-IT" smtClean="0"/>
              <a:pPr/>
              <a:t>8</a:t>
            </a:fld>
            <a:endParaRPr lang="it-IT" alt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egnaposto immagine diapositiva 1">
            <a:extLst>
              <a:ext uri="{FF2B5EF4-FFF2-40B4-BE49-F238E27FC236}">
                <a16:creationId xmlns:a16="http://schemas.microsoft.com/office/drawing/2014/main" id="{DDBAF06E-D917-4E57-A8D1-E23DD1EA8A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Segnaposto note 2">
            <a:extLst>
              <a:ext uri="{FF2B5EF4-FFF2-40B4-BE49-F238E27FC236}">
                <a16:creationId xmlns:a16="http://schemas.microsoft.com/office/drawing/2014/main" id="{AD9D795A-8F3D-4EB9-8AAB-9A19165B643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21508" name="Segnaposto numero diapositiva 3">
            <a:extLst>
              <a:ext uri="{FF2B5EF4-FFF2-40B4-BE49-F238E27FC236}">
                <a16:creationId xmlns:a16="http://schemas.microsoft.com/office/drawing/2014/main" id="{0BFAFEBE-9E77-496E-965D-F25E887CB0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69028" indent="-295780">
              <a:defRPr>
                <a:solidFill>
                  <a:schemeClr val="tx1"/>
                </a:solidFill>
                <a:latin typeface="Arial" panose="020B0604020202020204" pitchFamily="34" charset="0"/>
              </a:defRPr>
            </a:lvl2pPr>
            <a:lvl3pPr marL="1183119" indent="-236624">
              <a:defRPr>
                <a:solidFill>
                  <a:schemeClr val="tx1"/>
                </a:solidFill>
                <a:latin typeface="Arial" panose="020B0604020202020204" pitchFamily="34" charset="0"/>
              </a:defRPr>
            </a:lvl3pPr>
            <a:lvl4pPr marL="1656367" indent="-236624">
              <a:defRPr>
                <a:solidFill>
                  <a:schemeClr val="tx1"/>
                </a:solidFill>
                <a:latin typeface="Arial" panose="020B0604020202020204" pitchFamily="34" charset="0"/>
              </a:defRPr>
            </a:lvl4pPr>
            <a:lvl5pPr marL="2129615" indent="-236624">
              <a:defRPr>
                <a:solidFill>
                  <a:schemeClr val="tx1"/>
                </a:solidFill>
                <a:latin typeface="Arial" panose="020B0604020202020204" pitchFamily="34" charset="0"/>
              </a:defRPr>
            </a:lvl5pPr>
            <a:lvl6pPr marL="2602862" indent="-236624" eaLnBrk="0" fontAlgn="base" hangingPunct="0">
              <a:spcBef>
                <a:spcPct val="0"/>
              </a:spcBef>
              <a:spcAft>
                <a:spcPct val="0"/>
              </a:spcAft>
              <a:defRPr>
                <a:solidFill>
                  <a:schemeClr val="tx1"/>
                </a:solidFill>
                <a:latin typeface="Arial" panose="020B0604020202020204" pitchFamily="34" charset="0"/>
              </a:defRPr>
            </a:lvl6pPr>
            <a:lvl7pPr marL="3076110" indent="-236624" eaLnBrk="0" fontAlgn="base" hangingPunct="0">
              <a:spcBef>
                <a:spcPct val="0"/>
              </a:spcBef>
              <a:spcAft>
                <a:spcPct val="0"/>
              </a:spcAft>
              <a:defRPr>
                <a:solidFill>
                  <a:schemeClr val="tx1"/>
                </a:solidFill>
                <a:latin typeface="Arial" panose="020B0604020202020204" pitchFamily="34" charset="0"/>
              </a:defRPr>
            </a:lvl7pPr>
            <a:lvl8pPr marL="3549358" indent="-236624" eaLnBrk="0" fontAlgn="base" hangingPunct="0">
              <a:spcBef>
                <a:spcPct val="0"/>
              </a:spcBef>
              <a:spcAft>
                <a:spcPct val="0"/>
              </a:spcAft>
              <a:defRPr>
                <a:solidFill>
                  <a:schemeClr val="tx1"/>
                </a:solidFill>
                <a:latin typeface="Arial" panose="020B0604020202020204" pitchFamily="34" charset="0"/>
              </a:defRPr>
            </a:lvl8pPr>
            <a:lvl9pPr marL="4022606" indent="-236624" eaLnBrk="0" fontAlgn="base" hangingPunct="0">
              <a:spcBef>
                <a:spcPct val="0"/>
              </a:spcBef>
              <a:spcAft>
                <a:spcPct val="0"/>
              </a:spcAft>
              <a:defRPr>
                <a:solidFill>
                  <a:schemeClr val="tx1"/>
                </a:solidFill>
                <a:latin typeface="Arial" panose="020B0604020202020204" pitchFamily="34" charset="0"/>
              </a:defRPr>
            </a:lvl9pPr>
          </a:lstStyle>
          <a:p>
            <a:fld id="{A3686082-EAFB-4E30-A498-E0404BC0B18F}" type="slidenum">
              <a:rPr lang="it-IT" altLang="it-IT" smtClean="0"/>
              <a:pPr/>
              <a:t>9</a:t>
            </a:fld>
            <a:endParaRPr lang="it-IT" altLang="it-IT"/>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titolo" type="title" preserve="1">
  <p:cSld name="Diapositiva titolo">
    <p:spTree>
      <p:nvGrpSpPr>
        <p:cNvPr id="1" name="Shape 10"/>
        <p:cNvGrpSpPr/>
        <p:nvPr/>
      </p:nvGrpSpPr>
      <p:grpSpPr>
        <a:xfrm>
          <a:off x="0" y="0"/>
          <a:ext cx="0" cy="0"/>
          <a:chOff x="0" y="0"/>
          <a:chExt cx="0" cy="0"/>
        </a:xfrm>
      </p:grpSpPr>
      <p:pic>
        <p:nvPicPr>
          <p:cNvPr id="11" name="Google Shape;11;p2" descr="Template semplificato_PPT_4.3_Por_COVER.jpg"/>
          <p:cNvPicPr preferRelativeResize="0"/>
          <p:nvPr/>
        </p:nvPicPr>
        <p:blipFill rotWithShape="1">
          <a:blip r:embed="rId2" cstate="print"/>
          <a:srcRect/>
          <a:stretch/>
        </p:blipFill>
        <p:spPr>
          <a:xfrm>
            <a:off x="0" y="0"/>
            <a:ext cx="9144000" cy="6858000"/>
          </a:xfrm>
          <a:prstGeom prst="rect">
            <a:avLst/>
          </a:prstGeom>
        </p:spPr>
      </p:pic>
      <p:sp>
        <p:nvSpPr>
          <p:cNvPr id="12" name="Google Shape;12;p2"/>
          <p:cNvSpPr txBox="1">
            <a:spLocks noGrp="1"/>
          </p:cNvSpPr>
          <p:nvPr>
            <p:ph type="ctrTitle"/>
          </p:nvPr>
        </p:nvSpPr>
        <p:spPr>
          <a:xfrm>
            <a:off x="381000" y="1828800"/>
            <a:ext cx="7772400" cy="1470025"/>
          </a:xfrm>
          <a:prstGeom prst="rect">
            <a:avLst/>
          </a:prstGeom>
          <a:noFill/>
          <a:ln>
            <a:noFill/>
          </a:ln>
        </p:spPr>
        <p:txBody>
          <a:bodyPr spcFirstLastPara="1" wrap="square" lIns="91425" tIns="91425" rIns="91425" bIns="91425" anchor="t" anchorCtr="0"/>
          <a:lstStyle>
            <a:lvl1pPr marL="0" marR="0" lvl="0" indent="0" algn="l" rtl="0">
              <a:lnSpc>
                <a:spcPct val="80000"/>
              </a:lnSpc>
              <a:spcBef>
                <a:spcPts val="0"/>
              </a:spcBef>
              <a:spcAft>
                <a:spcPts val="0"/>
              </a:spcAft>
              <a:buClr>
                <a:schemeClr val="lt1"/>
              </a:buClr>
              <a:buSzPts val="1400"/>
              <a:buFont typeface="Garamond"/>
              <a:buNone/>
              <a:defRPr sz="5000" b="0" i="0" u="none" strike="noStrike" cap="none">
                <a:solidFill>
                  <a:schemeClr val="lt1"/>
                </a:solidFill>
                <a:latin typeface="Garamond"/>
                <a:ea typeface="Garamond"/>
                <a:cs typeface="Garamond"/>
                <a:sym typeface="Garamond"/>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dirty="0"/>
          </a:p>
        </p:txBody>
      </p:sp>
      <p:sp>
        <p:nvSpPr>
          <p:cNvPr id="13" name="Google Shape;13;p2"/>
          <p:cNvSpPr txBox="1">
            <a:spLocks noGrp="1"/>
          </p:cNvSpPr>
          <p:nvPr>
            <p:ph type="subTitle" idx="1"/>
          </p:nvPr>
        </p:nvSpPr>
        <p:spPr>
          <a:xfrm>
            <a:off x="381000" y="3298825"/>
            <a:ext cx="6400800" cy="175260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Clr>
                <a:srgbClr val="FFFFFF"/>
              </a:buClr>
              <a:buSzPts val="1400"/>
              <a:buFont typeface="Arial"/>
              <a:buNone/>
              <a:defRPr sz="2000" b="0" i="0" u="none" strike="noStrike" cap="none">
                <a:solidFill>
                  <a:srgbClr val="FFFFFF"/>
                </a:solidFill>
                <a:latin typeface="Helvetica Neue"/>
                <a:ea typeface="Helvetica Neue"/>
                <a:cs typeface="Helvetica Neue"/>
                <a:sym typeface="Helvetica Neue"/>
              </a:defRPr>
            </a:lvl1pPr>
            <a:lvl2pPr marL="457200" marR="0" lvl="1" indent="0" algn="ctr" rtl="0">
              <a:spcBef>
                <a:spcPts val="560"/>
              </a:spcBef>
              <a:spcAft>
                <a:spcPts val="0"/>
              </a:spcAft>
              <a:buClr>
                <a:srgbClr val="888888"/>
              </a:buClr>
              <a:buSzPts val="1400"/>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spcAft>
                <a:spcPts val="0"/>
              </a:spcAft>
              <a:buClr>
                <a:srgbClr val="888888"/>
              </a:buClr>
              <a:buSzPts val="1400"/>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spcAft>
                <a:spcPts val="0"/>
              </a:spcAft>
              <a:buClr>
                <a:srgbClr val="888888"/>
              </a:buClr>
              <a:buSzPts val="1400"/>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spcAft>
                <a:spcPts val="0"/>
              </a:spcAft>
              <a:buClr>
                <a:srgbClr val="888888"/>
              </a:buClr>
              <a:buSzPts val="1400"/>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spcAft>
                <a:spcPts val="0"/>
              </a:spcAft>
              <a:buClr>
                <a:srgbClr val="888888"/>
              </a:buClr>
              <a:buSzPts val="1400"/>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spcAft>
                <a:spcPts val="0"/>
              </a:spcAft>
              <a:buClr>
                <a:srgbClr val="888888"/>
              </a:buClr>
              <a:buSzPts val="1400"/>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spcAft>
                <a:spcPts val="0"/>
              </a:spcAft>
              <a:buClr>
                <a:srgbClr val="888888"/>
              </a:buClr>
              <a:buSzPts val="1400"/>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spcAft>
                <a:spcPts val="0"/>
              </a:spcAft>
              <a:buClr>
                <a:srgbClr val="888888"/>
              </a:buClr>
              <a:buSzPts val="1400"/>
              <a:buFont typeface="Arial"/>
              <a:buNone/>
              <a:defRPr sz="2000" b="0" i="0" u="none" strike="noStrike" cap="none">
                <a:solidFill>
                  <a:srgbClr val="888888"/>
                </a:solidFill>
                <a:latin typeface="Calibri"/>
                <a:ea typeface="Calibri"/>
                <a:cs typeface="Calibri"/>
                <a:sym typeface="Calibri"/>
              </a:defRPr>
            </a:lvl9pPr>
          </a:lstStyle>
          <a:p>
            <a:endParaRPr dirty="0"/>
          </a:p>
        </p:txBody>
      </p:sp>
      <p:pic>
        <p:nvPicPr>
          <p:cNvPr id="6" name="Immagine 5">
            <a:extLst>
              <a:ext uri="{FF2B5EF4-FFF2-40B4-BE49-F238E27FC236}">
                <a16:creationId xmlns:a16="http://schemas.microsoft.com/office/drawing/2014/main" id="{EEE087D7-3CF1-4D8F-A742-0C56F55FACD0}"/>
              </a:ext>
            </a:extLst>
          </p:cNvPr>
          <p:cNvPicPr>
            <a:picLocks noChangeAspect="1"/>
          </p:cNvPicPr>
          <p:nvPr userDrawn="1"/>
        </p:nvPicPr>
        <p:blipFill>
          <a:blip r:embed="rId3" cstate="print"/>
          <a:stretch>
            <a:fillRect/>
          </a:stretch>
        </p:blipFill>
        <p:spPr>
          <a:xfrm>
            <a:off x="286695" y="5805264"/>
            <a:ext cx="6373537" cy="95880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pPr/>
              <a:t>6/9/2020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pPr/>
              <a:t>‹N›</a:t>
            </a:fld>
            <a:endParaRPr lang="en-US" dirty="0"/>
          </a:p>
        </p:txBody>
      </p:sp>
    </p:spTree>
    <p:extLst>
      <p:ext uri="{BB962C8B-B14F-4D97-AF65-F5344CB8AC3E}">
        <p14:creationId xmlns:p14="http://schemas.microsoft.com/office/powerpoint/2010/main" val="1276614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pPr/>
              <a:t>6/9/2020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pPr/>
              <a:t>‹N›</a:t>
            </a:fld>
            <a:endParaRPr lang="en-US" dirty="0"/>
          </a:p>
        </p:txBody>
      </p:sp>
    </p:spTree>
    <p:extLst>
      <p:ext uri="{BB962C8B-B14F-4D97-AF65-F5344CB8AC3E}">
        <p14:creationId xmlns:p14="http://schemas.microsoft.com/office/powerpoint/2010/main" val="22010444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pPr/>
              <a:t>6/9/2020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‹N›</a:t>
            </a:fld>
            <a:endParaRPr lang="en-US" dirty="0"/>
          </a:p>
        </p:txBody>
      </p:sp>
    </p:spTree>
    <p:extLst>
      <p:ext uri="{BB962C8B-B14F-4D97-AF65-F5344CB8AC3E}">
        <p14:creationId xmlns:p14="http://schemas.microsoft.com/office/powerpoint/2010/main" val="17101656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pPr/>
              <a:t>6/9/2020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‹N›</a:t>
            </a:fld>
            <a:endParaRPr lang="en-US" dirty="0"/>
          </a:p>
        </p:txBody>
      </p:sp>
    </p:spTree>
    <p:extLst>
      <p:ext uri="{BB962C8B-B14F-4D97-AF65-F5344CB8AC3E}">
        <p14:creationId xmlns:p14="http://schemas.microsoft.com/office/powerpoint/2010/main" val="14267104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olo, testo e 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a:t>Fare clic per modificare lo stile del titolo</a:t>
            </a:r>
          </a:p>
        </p:txBody>
      </p:sp>
      <p:sp>
        <p:nvSpPr>
          <p:cNvPr id="3" name="Segnaposto testo 2"/>
          <p:cNvSpPr>
            <a:spLocks noGrp="1"/>
          </p:cNvSpPr>
          <p:nvPr>
            <p:ph type="body" sz="half" idx="1"/>
          </p:nvPr>
        </p:nvSpPr>
        <p:spPr>
          <a:xfrm>
            <a:off x="457200" y="1600200"/>
            <a:ext cx="4038600" cy="4525963"/>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quarter" idx="2"/>
          </p:nvPr>
        </p:nvSpPr>
        <p:spPr>
          <a:xfrm>
            <a:off x="4648200" y="1600200"/>
            <a:ext cx="4038600" cy="21859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contenuto 4"/>
          <p:cNvSpPr>
            <a:spLocks noGrp="1"/>
          </p:cNvSpPr>
          <p:nvPr>
            <p:ph sz="quarter" idx="3"/>
          </p:nvPr>
        </p:nvSpPr>
        <p:spPr>
          <a:xfrm>
            <a:off x="4648200" y="3938588"/>
            <a:ext cx="4038600" cy="218757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Rectangle 4">
            <a:extLst>
              <a:ext uri="{FF2B5EF4-FFF2-40B4-BE49-F238E27FC236}">
                <a16:creationId xmlns:a16="http://schemas.microsoft.com/office/drawing/2014/main" id="{066A00E2-058D-4F54-9F1F-D78EFF9362BB}"/>
              </a:ext>
            </a:extLst>
          </p:cNvPr>
          <p:cNvSpPr>
            <a:spLocks noGrp="1" noChangeArrowheads="1"/>
          </p:cNvSpPr>
          <p:nvPr>
            <p:ph type="dt" sz="half" idx="10"/>
          </p:nvPr>
        </p:nvSpPr>
        <p:spPr>
          <a:ln/>
        </p:spPr>
        <p:txBody>
          <a:bodyPr/>
          <a:lstStyle>
            <a:lvl1pPr>
              <a:defRPr/>
            </a:lvl1pPr>
          </a:lstStyle>
          <a:p>
            <a:pPr>
              <a:defRPr/>
            </a:pPr>
            <a:endParaRPr lang="it-IT" altLang="it-IT"/>
          </a:p>
        </p:txBody>
      </p:sp>
      <p:sp>
        <p:nvSpPr>
          <p:cNvPr id="7" name="Rectangle 5">
            <a:extLst>
              <a:ext uri="{FF2B5EF4-FFF2-40B4-BE49-F238E27FC236}">
                <a16:creationId xmlns:a16="http://schemas.microsoft.com/office/drawing/2014/main" id="{F3868D65-6B34-409A-922E-376DFC5AFD70}"/>
              </a:ext>
            </a:extLst>
          </p:cNvPr>
          <p:cNvSpPr>
            <a:spLocks noGrp="1" noChangeArrowheads="1"/>
          </p:cNvSpPr>
          <p:nvPr>
            <p:ph type="ftr" sz="quarter" idx="11"/>
          </p:nvPr>
        </p:nvSpPr>
        <p:spPr>
          <a:ln/>
        </p:spPr>
        <p:txBody>
          <a:bodyPr/>
          <a:lstStyle>
            <a:lvl1pPr>
              <a:defRPr/>
            </a:lvl1pPr>
          </a:lstStyle>
          <a:p>
            <a:pPr>
              <a:defRPr/>
            </a:pPr>
            <a:endParaRPr lang="it-IT" altLang="it-IT"/>
          </a:p>
        </p:txBody>
      </p:sp>
      <p:sp>
        <p:nvSpPr>
          <p:cNvPr id="8" name="Rectangle 6">
            <a:extLst>
              <a:ext uri="{FF2B5EF4-FFF2-40B4-BE49-F238E27FC236}">
                <a16:creationId xmlns:a16="http://schemas.microsoft.com/office/drawing/2014/main" id="{4ECCEE7B-4A51-42BB-B01E-7AC70F56CEE5}"/>
              </a:ext>
            </a:extLst>
          </p:cNvPr>
          <p:cNvSpPr>
            <a:spLocks noGrp="1" noChangeArrowheads="1"/>
          </p:cNvSpPr>
          <p:nvPr>
            <p:ph type="sldNum" sz="quarter" idx="12"/>
          </p:nvPr>
        </p:nvSpPr>
        <p:spPr>
          <a:ln/>
        </p:spPr>
        <p:txBody>
          <a:bodyPr/>
          <a:lstStyle>
            <a:lvl1pPr>
              <a:defRPr/>
            </a:lvl1pPr>
          </a:lstStyle>
          <a:p>
            <a:pPr>
              <a:defRPr/>
            </a:pPr>
            <a:fld id="{D4B26D8A-DC2F-42A0-B498-D0D74B3FF748}" type="slidenum">
              <a:rPr lang="it-IT" altLang="it-IT"/>
              <a:pPr>
                <a:defRPr/>
              </a:pPr>
              <a:t>‹N›</a:t>
            </a:fld>
            <a:endParaRPr lang="it-IT" altLang="it-IT"/>
          </a:p>
        </p:txBody>
      </p:sp>
    </p:spTree>
    <p:extLst>
      <p:ext uri="{BB962C8B-B14F-4D97-AF65-F5344CB8AC3E}">
        <p14:creationId xmlns:p14="http://schemas.microsoft.com/office/powerpoint/2010/main" val="21933368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a:t>Fare clic per modificare lo stile del titolo</a:t>
            </a:r>
          </a:p>
        </p:txBody>
      </p:sp>
      <p:sp>
        <p:nvSpPr>
          <p:cNvPr id="3" name="Segnaposto testo 2"/>
          <p:cNvSpPr>
            <a:spLocks noGrp="1"/>
          </p:cNvSpPr>
          <p:nvPr>
            <p:ph type="body" sz="half" idx="1"/>
          </p:nvPr>
        </p:nvSpPr>
        <p:spPr>
          <a:xfrm>
            <a:off x="457200" y="1600200"/>
            <a:ext cx="4038600" cy="4525963"/>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a:extLst>
              <a:ext uri="{FF2B5EF4-FFF2-40B4-BE49-F238E27FC236}">
                <a16:creationId xmlns:a16="http://schemas.microsoft.com/office/drawing/2014/main" id="{D770CC88-EF74-4069-A57B-BD86C0F531C0}"/>
              </a:ext>
            </a:extLst>
          </p:cNvPr>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a:extLst>
              <a:ext uri="{FF2B5EF4-FFF2-40B4-BE49-F238E27FC236}">
                <a16:creationId xmlns:a16="http://schemas.microsoft.com/office/drawing/2014/main" id="{9223531C-9957-42F1-9FBD-1B57C021B8C4}"/>
              </a:ext>
            </a:extLst>
          </p:cNvPr>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a:extLst>
              <a:ext uri="{FF2B5EF4-FFF2-40B4-BE49-F238E27FC236}">
                <a16:creationId xmlns:a16="http://schemas.microsoft.com/office/drawing/2014/main" id="{4FED5738-6AB4-473B-9469-4359C4747B94}"/>
              </a:ext>
            </a:extLst>
          </p:cNvPr>
          <p:cNvSpPr>
            <a:spLocks noGrp="1" noChangeArrowheads="1"/>
          </p:cNvSpPr>
          <p:nvPr>
            <p:ph type="sldNum" sz="quarter" idx="12"/>
          </p:nvPr>
        </p:nvSpPr>
        <p:spPr>
          <a:ln/>
        </p:spPr>
        <p:txBody>
          <a:bodyPr/>
          <a:lstStyle>
            <a:lvl1pPr>
              <a:defRPr/>
            </a:lvl1pPr>
          </a:lstStyle>
          <a:p>
            <a:pPr>
              <a:defRPr/>
            </a:pPr>
            <a:fld id="{A3583B36-678B-416F-9E4E-07722DC39128}" type="slidenum">
              <a:rPr lang="it-IT" altLang="it-IT"/>
              <a:pPr>
                <a:defRPr/>
              </a:pPr>
              <a:t>‹N›</a:t>
            </a:fld>
            <a:endParaRPr lang="it-IT" altLang="it-IT"/>
          </a:p>
        </p:txBody>
      </p:sp>
    </p:spTree>
    <p:extLst>
      <p:ext uri="{BB962C8B-B14F-4D97-AF65-F5344CB8AC3E}">
        <p14:creationId xmlns:p14="http://schemas.microsoft.com/office/powerpoint/2010/main" val="8481658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woObj" preserve="1">
  <p:cSld name="Titolo, contenuto e 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quarter" idx="2"/>
          </p:nvPr>
        </p:nvSpPr>
        <p:spPr>
          <a:xfrm>
            <a:off x="4648200" y="1600200"/>
            <a:ext cx="4038600" cy="21859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contenuto 4"/>
          <p:cNvSpPr>
            <a:spLocks noGrp="1"/>
          </p:cNvSpPr>
          <p:nvPr>
            <p:ph sz="quarter" idx="3"/>
          </p:nvPr>
        </p:nvSpPr>
        <p:spPr>
          <a:xfrm>
            <a:off x="4648200" y="3938588"/>
            <a:ext cx="4038600" cy="218757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Rectangle 4">
            <a:extLst>
              <a:ext uri="{FF2B5EF4-FFF2-40B4-BE49-F238E27FC236}">
                <a16:creationId xmlns:a16="http://schemas.microsoft.com/office/drawing/2014/main" id="{9F91E526-0768-4F21-92DD-274BB06C9318}"/>
              </a:ext>
            </a:extLst>
          </p:cNvPr>
          <p:cNvSpPr>
            <a:spLocks noGrp="1" noChangeArrowheads="1"/>
          </p:cNvSpPr>
          <p:nvPr>
            <p:ph type="dt" sz="half" idx="10"/>
          </p:nvPr>
        </p:nvSpPr>
        <p:spPr>
          <a:ln/>
        </p:spPr>
        <p:txBody>
          <a:bodyPr/>
          <a:lstStyle>
            <a:lvl1pPr>
              <a:defRPr/>
            </a:lvl1pPr>
          </a:lstStyle>
          <a:p>
            <a:pPr>
              <a:defRPr/>
            </a:pPr>
            <a:endParaRPr lang="it-IT" altLang="it-IT"/>
          </a:p>
        </p:txBody>
      </p:sp>
      <p:sp>
        <p:nvSpPr>
          <p:cNvPr id="7" name="Rectangle 5">
            <a:extLst>
              <a:ext uri="{FF2B5EF4-FFF2-40B4-BE49-F238E27FC236}">
                <a16:creationId xmlns:a16="http://schemas.microsoft.com/office/drawing/2014/main" id="{9D7E4475-F4D3-472B-9B7A-DCE6A1B8A261}"/>
              </a:ext>
            </a:extLst>
          </p:cNvPr>
          <p:cNvSpPr>
            <a:spLocks noGrp="1" noChangeArrowheads="1"/>
          </p:cNvSpPr>
          <p:nvPr>
            <p:ph type="ftr" sz="quarter" idx="11"/>
          </p:nvPr>
        </p:nvSpPr>
        <p:spPr>
          <a:ln/>
        </p:spPr>
        <p:txBody>
          <a:bodyPr/>
          <a:lstStyle>
            <a:lvl1pPr>
              <a:defRPr/>
            </a:lvl1pPr>
          </a:lstStyle>
          <a:p>
            <a:pPr>
              <a:defRPr/>
            </a:pPr>
            <a:endParaRPr lang="it-IT" altLang="it-IT"/>
          </a:p>
        </p:txBody>
      </p:sp>
      <p:sp>
        <p:nvSpPr>
          <p:cNvPr id="8" name="Rectangle 6">
            <a:extLst>
              <a:ext uri="{FF2B5EF4-FFF2-40B4-BE49-F238E27FC236}">
                <a16:creationId xmlns:a16="http://schemas.microsoft.com/office/drawing/2014/main" id="{59A4E275-1AF4-4712-B65B-E44E9AB4B49D}"/>
              </a:ext>
            </a:extLst>
          </p:cNvPr>
          <p:cNvSpPr>
            <a:spLocks noGrp="1" noChangeArrowheads="1"/>
          </p:cNvSpPr>
          <p:nvPr>
            <p:ph type="sldNum" sz="quarter" idx="12"/>
          </p:nvPr>
        </p:nvSpPr>
        <p:spPr>
          <a:ln/>
        </p:spPr>
        <p:txBody>
          <a:bodyPr/>
          <a:lstStyle>
            <a:lvl1pPr>
              <a:defRPr/>
            </a:lvl1pPr>
          </a:lstStyle>
          <a:p>
            <a:pPr>
              <a:defRPr/>
            </a:pPr>
            <a:fld id="{9FE7F703-38F2-4F09-9679-E91BD4C6F94C}" type="slidenum">
              <a:rPr lang="it-IT" altLang="it-IT"/>
              <a:pPr>
                <a:defRPr/>
              </a:pPr>
              <a:t>‹N›</a:t>
            </a:fld>
            <a:endParaRPr lang="it-IT" altLang="it-IT"/>
          </a:p>
        </p:txBody>
      </p:sp>
    </p:spTree>
    <p:extLst>
      <p:ext uri="{BB962C8B-B14F-4D97-AF65-F5344CB8AC3E}">
        <p14:creationId xmlns:p14="http://schemas.microsoft.com/office/powerpoint/2010/main" val="3954769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Layout personalizzato" preserve="1">
  <p:cSld name="1_Layout_POR_FESR">
    <p:spTree>
      <p:nvGrpSpPr>
        <p:cNvPr id="1" name="Shape 14"/>
        <p:cNvGrpSpPr/>
        <p:nvPr/>
      </p:nvGrpSpPr>
      <p:grpSpPr>
        <a:xfrm>
          <a:off x="0" y="0"/>
          <a:ext cx="0" cy="0"/>
          <a:chOff x="0" y="0"/>
          <a:chExt cx="0" cy="0"/>
        </a:xfrm>
      </p:grpSpPr>
      <p:sp>
        <p:nvSpPr>
          <p:cNvPr id="16" name="Google Shape;16;p3"/>
          <p:cNvSpPr txBox="1">
            <a:spLocks noGrp="1"/>
          </p:cNvSpPr>
          <p:nvPr>
            <p:ph type="title"/>
          </p:nvPr>
        </p:nvSpPr>
        <p:spPr>
          <a:xfrm>
            <a:off x="457199" y="274638"/>
            <a:ext cx="8335963" cy="1143000"/>
          </a:xfrm>
          <a:prstGeom prst="rect">
            <a:avLst/>
          </a:prstGeom>
          <a:noFill/>
          <a:ln>
            <a:noFill/>
          </a:ln>
        </p:spPr>
        <p:txBody>
          <a:bodyPr spcFirstLastPara="1" wrap="square" lIns="91425" tIns="91425" rIns="91425" bIns="91425" anchor="t" anchorCtr="0"/>
          <a:lstStyle>
            <a:lvl1pPr marL="0" marR="0" lvl="0" indent="0" algn="l" rtl="0">
              <a:lnSpc>
                <a:spcPct val="80000"/>
              </a:lnSpc>
              <a:spcBef>
                <a:spcPts val="0"/>
              </a:spcBef>
              <a:spcAft>
                <a:spcPts val="0"/>
              </a:spcAft>
              <a:buClr>
                <a:srgbClr val="D50A30"/>
              </a:buClr>
              <a:buSzPts val="1400"/>
              <a:buFont typeface="Garamond"/>
              <a:buNone/>
              <a:defRPr sz="5000" b="0" i="0" u="none" strike="noStrike" cap="none">
                <a:solidFill>
                  <a:srgbClr val="D50A30"/>
                </a:solidFill>
                <a:latin typeface="Garamond"/>
                <a:ea typeface="Garamond"/>
                <a:cs typeface="Garamond"/>
                <a:sym typeface="Garamond"/>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dirty="0"/>
          </a:p>
        </p:txBody>
      </p:sp>
      <p:cxnSp>
        <p:nvCxnSpPr>
          <p:cNvPr id="17" name="Google Shape;17;p3"/>
          <p:cNvCxnSpPr/>
          <p:nvPr/>
        </p:nvCxnSpPr>
        <p:spPr>
          <a:xfrm>
            <a:off x="349250" y="5949798"/>
            <a:ext cx="8443913" cy="0"/>
          </a:xfrm>
          <a:prstGeom prst="straightConnector1">
            <a:avLst/>
          </a:prstGeom>
          <a:noFill/>
          <a:ln w="9525" cap="flat" cmpd="sng">
            <a:solidFill>
              <a:srgbClr val="7F7F7F"/>
            </a:solidFill>
            <a:prstDash val="solid"/>
            <a:round/>
            <a:headEnd type="none" w="sm" len="sm"/>
            <a:tailEnd type="none" w="sm" len="sm"/>
          </a:ln>
        </p:spPr>
      </p:cxnSp>
      <p:sp>
        <p:nvSpPr>
          <p:cNvPr id="18" name="Google Shape;18;p3"/>
          <p:cNvSpPr/>
          <p:nvPr/>
        </p:nvSpPr>
        <p:spPr>
          <a:xfrm>
            <a:off x="8521569" y="6308725"/>
            <a:ext cx="377026" cy="246221"/>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fld id="{00000000-1234-1234-1234-123412341234}" type="slidenum">
              <a:rPr lang="it-IT" sz="1000" b="0" i="0" u="none" strike="noStrike" cap="none">
                <a:solidFill>
                  <a:schemeClr val="dk1"/>
                </a:solidFill>
                <a:latin typeface="Arial"/>
                <a:ea typeface="Arial"/>
                <a:cs typeface="Arial"/>
                <a:sym typeface="Arial"/>
              </a:rPr>
              <a:pPr marL="0" marR="0" lvl="0" indent="0" algn="r" rtl="0">
                <a:spcBef>
                  <a:spcPts val="0"/>
                </a:spcBef>
                <a:spcAft>
                  <a:spcPts val="0"/>
                </a:spcAft>
                <a:buNone/>
              </a:pPr>
              <a:t>‹N›</a:t>
            </a:fld>
            <a:endParaRPr sz="1000" b="0" i="0" u="none" strike="noStrike" cap="none">
              <a:solidFill>
                <a:schemeClr val="dk1"/>
              </a:solidFill>
              <a:latin typeface="Arial"/>
              <a:ea typeface="Arial"/>
              <a:cs typeface="Arial"/>
              <a:sym typeface="Arial"/>
            </a:endParaRPr>
          </a:p>
        </p:txBody>
      </p:sp>
      <p:sp>
        <p:nvSpPr>
          <p:cNvPr id="19" name="Google Shape;19;p3"/>
          <p:cNvSpPr txBox="1">
            <a:spLocks noGrp="1"/>
          </p:cNvSpPr>
          <p:nvPr>
            <p:ph type="body" idx="1"/>
          </p:nvPr>
        </p:nvSpPr>
        <p:spPr>
          <a:xfrm>
            <a:off x="457629" y="1579563"/>
            <a:ext cx="8335534" cy="4095629"/>
          </a:xfrm>
          <a:prstGeom prst="rect">
            <a:avLst/>
          </a:prstGeom>
          <a:noFill/>
          <a:ln>
            <a:noFill/>
          </a:ln>
        </p:spPr>
        <p:txBody>
          <a:bodyPr spcFirstLastPara="1" wrap="square" lIns="91425" tIns="91425" rIns="91425" bIns="91425" anchor="t" anchorCtr="0"/>
          <a:lstStyle>
            <a:lvl1pPr marL="457200" marR="0" lvl="0" indent="-228600" algn="l" rtl="0">
              <a:lnSpc>
                <a:spcPct val="114285"/>
              </a:lnSpc>
              <a:spcBef>
                <a:spcPts val="0"/>
              </a:spcBef>
              <a:spcAft>
                <a:spcPts val="0"/>
              </a:spcAft>
              <a:buClr>
                <a:schemeClr val="dk1"/>
              </a:buClr>
              <a:buSzPts val="1400"/>
              <a:buFont typeface="Arial"/>
              <a:buNone/>
              <a:defRPr sz="1400" b="0" i="0" u="none" strike="noStrike" cap="none">
                <a:solidFill>
                  <a:schemeClr val="dk1"/>
                </a:solidFill>
                <a:latin typeface="Helvetica Neue"/>
                <a:ea typeface="Helvetica Neue"/>
                <a:cs typeface="Helvetica Neue"/>
                <a:sym typeface="Helvetica Neue"/>
              </a:defRPr>
            </a:lvl1pPr>
            <a:lvl2pPr marL="914400" marR="0" lvl="1"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dirty="0"/>
          </a:p>
        </p:txBody>
      </p:sp>
      <p:pic>
        <p:nvPicPr>
          <p:cNvPr id="3" name="Immagine 2">
            <a:extLst>
              <a:ext uri="{FF2B5EF4-FFF2-40B4-BE49-F238E27FC236}">
                <a16:creationId xmlns:a16="http://schemas.microsoft.com/office/drawing/2014/main" id="{9FFC259A-D525-4544-8404-4F9C06B82A56}"/>
              </a:ext>
            </a:extLst>
          </p:cNvPr>
          <p:cNvPicPr>
            <a:picLocks noChangeAspect="1"/>
          </p:cNvPicPr>
          <p:nvPr userDrawn="1"/>
        </p:nvPicPr>
        <p:blipFill>
          <a:blip r:embed="rId2" cstate="print"/>
          <a:stretch>
            <a:fillRect/>
          </a:stretch>
        </p:blipFill>
        <p:spPr>
          <a:xfrm>
            <a:off x="245405" y="5990218"/>
            <a:ext cx="5622739" cy="84585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pPr/>
              <a:t>6/9/2020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‹N›</a:t>
            </a:fld>
            <a:endParaRPr lang="en-US" dirty="0"/>
          </a:p>
        </p:txBody>
      </p:sp>
    </p:spTree>
    <p:extLst>
      <p:ext uri="{BB962C8B-B14F-4D97-AF65-F5344CB8AC3E}">
        <p14:creationId xmlns:p14="http://schemas.microsoft.com/office/powerpoint/2010/main" val="3715313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pPr/>
              <a:t>6/9/2020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‹N›</a:t>
            </a:fld>
            <a:endParaRPr lang="en-US" dirty="0"/>
          </a:p>
        </p:txBody>
      </p:sp>
    </p:spTree>
    <p:extLst>
      <p:ext uri="{BB962C8B-B14F-4D97-AF65-F5344CB8AC3E}">
        <p14:creationId xmlns:p14="http://schemas.microsoft.com/office/powerpoint/2010/main" val="2428253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pPr/>
              <a:t>6/9/2020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‹N›</a:t>
            </a:fld>
            <a:endParaRPr lang="en-US" dirty="0"/>
          </a:p>
        </p:txBody>
      </p:sp>
    </p:spTree>
    <p:extLst>
      <p:ext uri="{BB962C8B-B14F-4D97-AF65-F5344CB8AC3E}">
        <p14:creationId xmlns:p14="http://schemas.microsoft.com/office/powerpoint/2010/main" val="2751223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pPr/>
              <a:t>6/9/2020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pPr/>
              <a:t>‹N›</a:t>
            </a:fld>
            <a:endParaRPr lang="en-US" dirty="0"/>
          </a:p>
        </p:txBody>
      </p:sp>
    </p:spTree>
    <p:extLst>
      <p:ext uri="{BB962C8B-B14F-4D97-AF65-F5344CB8AC3E}">
        <p14:creationId xmlns:p14="http://schemas.microsoft.com/office/powerpoint/2010/main" val="3288772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dirty="0"/>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pPr/>
              <a:t>6/9/2020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pPr/>
              <a:t>‹N›</a:t>
            </a:fld>
            <a:endParaRPr lang="en-US" dirty="0"/>
          </a:p>
        </p:txBody>
      </p:sp>
    </p:spTree>
    <p:extLst>
      <p:ext uri="{BB962C8B-B14F-4D97-AF65-F5344CB8AC3E}">
        <p14:creationId xmlns:p14="http://schemas.microsoft.com/office/powerpoint/2010/main" val="3250122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pPr/>
              <a:t>6/9/2020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pPr/>
              <a:t>‹N›</a:t>
            </a:fld>
            <a:endParaRPr lang="en-US" dirty="0"/>
          </a:p>
        </p:txBody>
      </p:sp>
    </p:spTree>
    <p:extLst>
      <p:ext uri="{BB962C8B-B14F-4D97-AF65-F5344CB8AC3E}">
        <p14:creationId xmlns:p14="http://schemas.microsoft.com/office/powerpoint/2010/main" val="3522622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pPr/>
              <a:t>6/9/2020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pPr/>
              <a:t>‹N›</a:t>
            </a:fld>
            <a:endParaRPr lang="en-US" dirty="0"/>
          </a:p>
        </p:txBody>
      </p:sp>
    </p:spTree>
    <p:extLst>
      <p:ext uri="{BB962C8B-B14F-4D97-AF65-F5344CB8AC3E}">
        <p14:creationId xmlns:p14="http://schemas.microsoft.com/office/powerpoint/2010/main" val="682500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pPr/>
              <a:t>6/9/2020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pPr/>
              <a:t>‹N›</a:t>
            </a:fld>
            <a:endParaRPr lang="en-US" dirty="0"/>
          </a:p>
        </p:txBody>
      </p:sp>
    </p:spTree>
    <p:extLst>
      <p:ext uri="{BB962C8B-B14F-4D97-AF65-F5344CB8AC3E}">
        <p14:creationId xmlns:p14="http://schemas.microsoft.com/office/powerpoint/2010/main" val="1564430008"/>
      </p:ext>
    </p:extLst>
  </p:cSld>
  <p:clrMap bg1="lt1" tx1="dk1" bg2="lt2" tx2="dk2" accent1="accent1" accent2="accent2" accent3="accent3" accent4="accent4" accent5="accent5" accent6="accent6" hlink="hlink" folHlink="folHlink"/>
  <p:sldLayoutIdLst>
    <p:sldLayoutId id="2147483680" r:id="rId1"/>
    <p:sldLayoutId id="2147483682"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 id="2147483678"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fesr.regione.emilia-romagna.it/opportunita/2018/progetti-di-ricerca-industriale-strategica-rivolti-agli-ambiti-prioritari-s3/rendicontazione/manuale-e-modulistica/view"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regione.emilia-romagna.it/fesr/opportunita/2015/ricerca-imprese/rendicontazione/manuale-rendicontazione/at_download/file/Manuale%20di%20rendicontazione.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mailto:%20infoporfesr@regione.emilia-romagna.it"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Google Shape;45;p7"/>
          <p:cNvSpPr txBox="1">
            <a:spLocks noGrp="1"/>
          </p:cNvSpPr>
          <p:nvPr>
            <p:ph type="ctrTitle"/>
          </p:nvPr>
        </p:nvSpPr>
        <p:spPr>
          <a:xfrm>
            <a:off x="276707" y="1844824"/>
            <a:ext cx="8383960" cy="2121248"/>
          </a:xfrm>
          <a:prstGeom prst="rect">
            <a:avLst/>
          </a:prstGeom>
          <a:noFill/>
          <a:ln>
            <a:noFill/>
          </a:ln>
        </p:spPr>
        <p:txBody>
          <a:bodyPr spcFirstLastPara="1" wrap="square" lIns="91425" tIns="45700" rIns="91425" bIns="45700" anchor="t" anchorCtr="0">
            <a:noAutofit/>
          </a:bodyPr>
          <a:lstStyle/>
          <a:p>
            <a:pPr algn="ctr">
              <a:lnSpc>
                <a:spcPct val="100000"/>
              </a:lnSpc>
            </a:pPr>
            <a:r>
              <a:rPr lang="it-IT" sz="3200" b="1" dirty="0">
                <a:solidFill>
                  <a:schemeClr val="bg1"/>
                </a:solidFill>
                <a:effectLst>
                  <a:outerShdw blurRad="38100" dist="38100" dir="2700000" algn="tl">
                    <a:srgbClr val="000000">
                      <a:alpha val="43137"/>
                    </a:srgbClr>
                  </a:outerShdw>
                </a:effectLst>
                <a:latin typeface="Helvetica Neue"/>
              </a:rPr>
              <a:t>Progetti di ricerca industriale strategica </a:t>
            </a:r>
            <a:br>
              <a:rPr lang="it-IT" sz="3200" b="1" dirty="0">
                <a:solidFill>
                  <a:schemeClr val="bg1"/>
                </a:solidFill>
                <a:effectLst>
                  <a:outerShdw blurRad="38100" dist="38100" dir="2700000" algn="tl">
                    <a:srgbClr val="000000">
                      <a:alpha val="43137"/>
                    </a:srgbClr>
                  </a:outerShdw>
                </a:effectLst>
                <a:latin typeface="Helvetica Neue"/>
              </a:rPr>
            </a:br>
            <a:r>
              <a:rPr lang="it-IT" sz="3200" b="1" dirty="0">
                <a:solidFill>
                  <a:schemeClr val="bg1"/>
                </a:solidFill>
                <a:effectLst>
                  <a:outerShdw blurRad="38100" dist="38100" dir="2700000" algn="tl">
                    <a:srgbClr val="000000">
                      <a:alpha val="43137"/>
                    </a:srgbClr>
                  </a:outerShdw>
                </a:effectLst>
                <a:latin typeface="Helvetica Neue"/>
              </a:rPr>
              <a:t>rivolti agli ambiti prioritari della </a:t>
            </a:r>
            <a:br>
              <a:rPr lang="it-IT" sz="3200" b="1" dirty="0">
                <a:solidFill>
                  <a:schemeClr val="bg1"/>
                </a:solidFill>
                <a:effectLst>
                  <a:outerShdw blurRad="38100" dist="38100" dir="2700000" algn="tl">
                    <a:srgbClr val="000000">
                      <a:alpha val="43137"/>
                    </a:srgbClr>
                  </a:outerShdw>
                </a:effectLst>
                <a:latin typeface="Helvetica Neue"/>
              </a:rPr>
            </a:br>
            <a:r>
              <a:rPr lang="it-IT" sz="3200" b="1" dirty="0">
                <a:solidFill>
                  <a:schemeClr val="bg1"/>
                </a:solidFill>
                <a:effectLst>
                  <a:outerShdw blurRad="38100" dist="38100" dir="2700000" algn="tl">
                    <a:srgbClr val="000000">
                      <a:alpha val="43137"/>
                    </a:srgbClr>
                  </a:outerShdw>
                </a:effectLst>
                <a:latin typeface="Helvetica Neue"/>
              </a:rPr>
              <a:t>Strategia di Specializzazione Intelligente</a:t>
            </a:r>
            <a:br>
              <a:rPr lang="it-IT" sz="3200" b="1" dirty="0">
                <a:solidFill>
                  <a:schemeClr val="bg1"/>
                </a:solidFill>
                <a:effectLst>
                  <a:outerShdw blurRad="38100" dist="38100" dir="2700000" algn="tl">
                    <a:srgbClr val="000000">
                      <a:alpha val="43137"/>
                    </a:srgbClr>
                  </a:outerShdw>
                </a:effectLst>
                <a:latin typeface="Helvetica Neue"/>
              </a:rPr>
            </a:br>
            <a:r>
              <a:rPr lang="it-IT" sz="3200" b="1" dirty="0">
                <a:solidFill>
                  <a:schemeClr val="bg1"/>
                </a:solidFill>
                <a:effectLst>
                  <a:outerShdw blurRad="38100" dist="38100" dir="2700000" algn="tl">
                    <a:srgbClr val="000000">
                      <a:alpha val="43137"/>
                    </a:srgbClr>
                  </a:outerShdw>
                </a:effectLst>
                <a:latin typeface="Helvetica Neue"/>
              </a:rPr>
              <a:t>Le regole di rendicontazione.</a:t>
            </a:r>
            <a:endParaRPr sz="3600" b="1" u="none" strike="noStrike" cap="none" dirty="0">
              <a:solidFill>
                <a:schemeClr val="bg1"/>
              </a:solidFill>
              <a:effectLst>
                <a:outerShdw blurRad="38100" dist="38100" dir="2700000" algn="tl">
                  <a:srgbClr val="000000">
                    <a:alpha val="43137"/>
                  </a:srgbClr>
                </a:outerShdw>
              </a:effectLst>
              <a:latin typeface="Helvetica Neue"/>
              <a:sym typeface="Garamond"/>
            </a:endParaRPr>
          </a:p>
        </p:txBody>
      </p:sp>
      <p:sp>
        <p:nvSpPr>
          <p:cNvPr id="46" name="Google Shape;46;p7"/>
          <p:cNvSpPr txBox="1">
            <a:spLocks noGrp="1"/>
          </p:cNvSpPr>
          <p:nvPr>
            <p:ph type="subTitle" idx="1"/>
          </p:nvPr>
        </p:nvSpPr>
        <p:spPr>
          <a:xfrm>
            <a:off x="381000" y="4191800"/>
            <a:ext cx="8511480" cy="1494300"/>
          </a:xfrm>
          <a:prstGeom prst="rect">
            <a:avLst/>
          </a:prstGeom>
          <a:noFill/>
          <a:ln>
            <a:noFill/>
          </a:ln>
        </p:spPr>
        <p:txBody>
          <a:bodyPr spcFirstLastPara="1" wrap="square" lIns="91425" tIns="45700" rIns="91425" bIns="45700" anchor="t" anchorCtr="0">
            <a:noAutofit/>
          </a:bodyPr>
          <a:lstStyle/>
          <a:p>
            <a:pPr marL="0" marR="0" lvl="0" indent="0" algn="l" rtl="0">
              <a:lnSpc>
                <a:spcPts val="2200"/>
              </a:lnSpc>
              <a:spcBef>
                <a:spcPts val="0"/>
              </a:spcBef>
              <a:spcAft>
                <a:spcPts val="0"/>
              </a:spcAft>
              <a:buClr>
                <a:srgbClr val="FFFFFF"/>
              </a:buClr>
              <a:buFont typeface="Arial"/>
              <a:buNone/>
            </a:pPr>
            <a:r>
              <a:rPr lang="it-IT" b="1" dirty="0">
                <a:solidFill>
                  <a:schemeClr val="bg1"/>
                </a:solidFill>
              </a:rPr>
              <a:t>Giulia Potena – Regione Emilia-Romagna</a:t>
            </a:r>
          </a:p>
          <a:p>
            <a:pPr lvl="0">
              <a:lnSpc>
                <a:spcPts val="2200"/>
              </a:lnSpc>
            </a:pPr>
            <a:r>
              <a:rPr lang="it-IT" sz="1600" i="1" dirty="0">
                <a:solidFill>
                  <a:schemeClr val="bg1"/>
                </a:solidFill>
              </a:rPr>
              <a:t>Servizio attuazione e liquidazione dei programmi di finanziamento Por Fesr</a:t>
            </a:r>
          </a:p>
          <a:p>
            <a:pPr lvl="0">
              <a:lnSpc>
                <a:spcPts val="2200"/>
              </a:lnSpc>
            </a:pPr>
            <a:endParaRPr sz="1600" i="1" dirty="0">
              <a:solidFill>
                <a:schemeClr val="bg1"/>
              </a:solidFill>
            </a:endParaRPr>
          </a:p>
          <a:p>
            <a:pPr marL="0" marR="0" lvl="0" indent="0" algn="l" rtl="0">
              <a:lnSpc>
                <a:spcPct val="100000"/>
              </a:lnSpc>
              <a:spcBef>
                <a:spcPts val="0"/>
              </a:spcBef>
              <a:spcAft>
                <a:spcPts val="0"/>
              </a:spcAft>
              <a:buClr>
                <a:srgbClr val="FFFFFF"/>
              </a:buClr>
              <a:buFont typeface="Arial"/>
              <a:buNone/>
            </a:pPr>
            <a:r>
              <a:rPr lang="it-IT" b="1" dirty="0">
                <a:solidFill>
                  <a:schemeClr val="bg1"/>
                </a:solidFill>
              </a:rPr>
              <a:t>Bologna</a:t>
            </a:r>
            <a:r>
              <a:rPr lang="it-IT" sz="2000" b="1" i="0" u="none" strike="noStrike" cap="none" dirty="0">
                <a:solidFill>
                  <a:schemeClr val="bg1"/>
                </a:solidFill>
                <a:sym typeface="Helvetica Neue"/>
              </a:rPr>
              <a:t>,  09 Giugno 2020</a:t>
            </a:r>
            <a:endParaRPr sz="2000" b="1" i="0" u="none" strike="noStrike" cap="none" dirty="0">
              <a:solidFill>
                <a:srgbClr val="3333FF"/>
              </a:solidFill>
              <a:sym typeface="Helvetica Neue"/>
            </a:endParaRPr>
          </a:p>
        </p:txBody>
      </p:sp>
      <p:sp>
        <p:nvSpPr>
          <p:cNvPr id="47" name="Google Shape;47;p7"/>
          <p:cNvSpPr txBox="1"/>
          <p:nvPr/>
        </p:nvSpPr>
        <p:spPr>
          <a:xfrm>
            <a:off x="249250" y="197150"/>
            <a:ext cx="8758200" cy="1071900"/>
          </a:xfrm>
          <a:prstGeom prst="rect">
            <a:avLst/>
          </a:prstGeom>
          <a:noFill/>
          <a:ln>
            <a:noFill/>
          </a:ln>
        </p:spPr>
        <p:txBody>
          <a:bodyPr spcFirstLastPara="1" wrap="square" lIns="91425" tIns="91425" rIns="91425" bIns="91425" anchor="t" anchorCtr="0">
            <a:noAutofit/>
          </a:bodyPr>
          <a:lstStyle/>
          <a:p>
            <a:pPr lvl="0" algn="ctr">
              <a:buClr>
                <a:srgbClr val="FF0000"/>
              </a:buClr>
            </a:pPr>
            <a:r>
              <a:rPr lang="it-IT" sz="2000" b="1" dirty="0">
                <a:solidFill>
                  <a:schemeClr val="bg1"/>
                </a:solidFill>
                <a:latin typeface="Helvetica Neue"/>
              </a:rPr>
              <a:t>POR FESR 2014-2020 – Asse 1 – Azione 1.2.2 </a:t>
            </a:r>
          </a:p>
          <a:p>
            <a:pPr lvl="0" algn="ctr">
              <a:buClr>
                <a:srgbClr val="FF0000"/>
              </a:buClr>
            </a:pPr>
            <a:r>
              <a:rPr lang="it-IT" sz="2000" b="1" dirty="0">
                <a:solidFill>
                  <a:schemeClr val="bg1"/>
                </a:solidFill>
                <a:latin typeface="Helvetica Neue"/>
              </a:rPr>
              <a:t>DGR n. 986/2018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C7560BA0-4287-4F75-B9EE-97E68541716F}"/>
              </a:ext>
            </a:extLst>
          </p:cNvPr>
          <p:cNvSpPr>
            <a:spLocks noGrp="1" noChangeArrowheads="1"/>
          </p:cNvSpPr>
          <p:nvPr>
            <p:ph type="title"/>
          </p:nvPr>
        </p:nvSpPr>
        <p:spPr>
          <a:xfrm>
            <a:off x="457199" y="274638"/>
            <a:ext cx="8335963" cy="778910"/>
          </a:xfrm>
        </p:spPr>
        <p:txBody>
          <a:bodyPr>
            <a:normAutofit fontScale="90000"/>
          </a:bodyPr>
          <a:lstStyle/>
          <a:p>
            <a:r>
              <a:rPr lang="it-IT" altLang="it-IT" dirty="0"/>
              <a:t>Atti di riferimento</a:t>
            </a:r>
          </a:p>
        </p:txBody>
      </p:sp>
      <p:sp>
        <p:nvSpPr>
          <p:cNvPr id="43023" name="Rectangle 15">
            <a:extLst>
              <a:ext uri="{FF2B5EF4-FFF2-40B4-BE49-F238E27FC236}">
                <a16:creationId xmlns:a16="http://schemas.microsoft.com/office/drawing/2014/main" id="{0EC7C063-FD30-4FE5-8DD4-706B3F1F1747}"/>
              </a:ext>
            </a:extLst>
          </p:cNvPr>
          <p:cNvSpPr>
            <a:spLocks noChangeArrowheads="1"/>
          </p:cNvSpPr>
          <p:nvPr/>
        </p:nvSpPr>
        <p:spPr bwMode="auto">
          <a:xfrm>
            <a:off x="339253" y="1285592"/>
            <a:ext cx="8432800" cy="5011628"/>
          </a:xfrm>
          <a:prstGeom prst="rect">
            <a:avLst/>
          </a:prstGeom>
          <a:noFill/>
          <a:ln>
            <a:noFill/>
          </a:ln>
          <a:effectLst/>
        </p:spPr>
        <p:txBody>
          <a:bodyPr wrap="square" anchor="t">
            <a:spAutoFit/>
          </a:bodyPr>
          <a:lstStyle/>
          <a:p>
            <a:pPr marL="285750" indent="-285750" eaLnBrk="1" hangingPunct="1">
              <a:spcAft>
                <a:spcPts val="1000"/>
              </a:spcAft>
              <a:buClr>
                <a:srgbClr val="C00000"/>
              </a:buClr>
              <a:buSzPct val="120000"/>
              <a:buFont typeface="Arial" panose="020B0604020202020204" pitchFamily="34" charset="0"/>
              <a:buChar char="•"/>
              <a:defRPr/>
            </a:pPr>
            <a:r>
              <a:rPr lang="it-IT" sz="1600" u="sng" dirty="0">
                <a:latin typeface="Helvetica Neue" charset="0"/>
              </a:rPr>
              <a:t>Bando</a:t>
            </a:r>
            <a:r>
              <a:rPr lang="it-IT" sz="1600" dirty="0">
                <a:latin typeface="Helvetica Neue" charset="0"/>
              </a:rPr>
              <a:t> Delibera n. 986 del 25 giugno 2018</a:t>
            </a:r>
            <a:endParaRPr lang="it-IT" sz="1600" dirty="0">
              <a:latin typeface="Helvetica Neue" charset="0"/>
              <a:cs typeface="Arial"/>
            </a:endParaRPr>
          </a:p>
          <a:p>
            <a:pPr marL="285750" indent="-285750" eaLnBrk="1" hangingPunct="1">
              <a:spcAft>
                <a:spcPts val="1000"/>
              </a:spcAft>
              <a:buClr>
                <a:srgbClr val="C00000"/>
              </a:buClr>
              <a:buSzPct val="120000"/>
              <a:buFont typeface="Arial" panose="020B0604020202020204" pitchFamily="34" charset="0"/>
              <a:buChar char="•"/>
              <a:defRPr/>
            </a:pPr>
            <a:r>
              <a:rPr lang="it-IT" sz="1600" u="sng" dirty="0">
                <a:latin typeface="Helvetica Neue" charset="0"/>
              </a:rPr>
              <a:t>Approvazione schema di convenzione</a:t>
            </a:r>
            <a:r>
              <a:rPr lang="it-IT" sz="1600" dirty="0">
                <a:latin typeface="Helvetica Neue" charset="0"/>
              </a:rPr>
              <a:t> Delibera n. 4154 del 7 marzo 2019</a:t>
            </a:r>
            <a:endParaRPr lang="it-IT" sz="1600" dirty="0">
              <a:latin typeface="Helvetica Neue" charset="0"/>
              <a:cs typeface="Arial"/>
            </a:endParaRPr>
          </a:p>
          <a:p>
            <a:pPr marL="285750" indent="-285750" eaLnBrk="1" hangingPunct="1">
              <a:spcAft>
                <a:spcPts val="1000"/>
              </a:spcAft>
              <a:buClr>
                <a:srgbClr val="C00000"/>
              </a:buClr>
              <a:buSzPct val="120000"/>
              <a:buFont typeface="Arial" panose="020B0604020202020204" pitchFamily="34" charset="0"/>
              <a:buChar char="•"/>
              <a:defRPr/>
            </a:pPr>
            <a:r>
              <a:rPr lang="it-IT" sz="1600" u="sng" dirty="0">
                <a:latin typeface="Helvetica Neue" charset="0"/>
              </a:rPr>
              <a:t>Criteri di ammissibilità dei costi e modalità di rendicontazione</a:t>
            </a:r>
            <a:r>
              <a:rPr lang="it-IT" sz="1600" dirty="0">
                <a:latin typeface="Helvetica Neue" charset="0"/>
              </a:rPr>
              <a:t> Determina n. 11918 del 24 luglio 2018</a:t>
            </a:r>
            <a:endParaRPr lang="it-IT" sz="1600" dirty="0">
              <a:latin typeface="Helvetica Neue" charset="0"/>
              <a:cs typeface="Arial"/>
            </a:endParaRPr>
          </a:p>
          <a:p>
            <a:pPr marL="285750" indent="-285750" eaLnBrk="1" hangingPunct="1">
              <a:spcAft>
                <a:spcPts val="1000"/>
              </a:spcAft>
              <a:buClr>
                <a:srgbClr val="C00000"/>
              </a:buClr>
              <a:buSzPct val="120000"/>
              <a:buFont typeface="Arial" panose="020B0604020202020204" pitchFamily="34" charset="0"/>
              <a:buChar char="•"/>
              <a:defRPr/>
            </a:pPr>
            <a:r>
              <a:rPr lang="it-IT" sz="1600" u="sng" dirty="0">
                <a:latin typeface="Helvetica Neue" charset="0"/>
              </a:rPr>
              <a:t>Proroga dei termini di pubblicazione della graduatoria</a:t>
            </a:r>
            <a:r>
              <a:rPr lang="it-IT" sz="1600" dirty="0">
                <a:latin typeface="Helvetica Neue" charset="0"/>
              </a:rPr>
              <a:t> Delibera n. 296 del 25 febbraio 2019</a:t>
            </a:r>
            <a:endParaRPr lang="it-IT" sz="1600" dirty="0">
              <a:latin typeface="Helvetica Neue" charset="0"/>
              <a:cs typeface="Arial"/>
            </a:endParaRPr>
          </a:p>
          <a:p>
            <a:pPr marL="285750" indent="-285750" eaLnBrk="1" hangingPunct="1">
              <a:spcAft>
                <a:spcPts val="1000"/>
              </a:spcAft>
              <a:buClr>
                <a:srgbClr val="C00000"/>
              </a:buClr>
              <a:buSzPct val="120000"/>
              <a:buFont typeface="Arial" panose="020B0604020202020204" pitchFamily="34" charset="0"/>
              <a:buChar char="•"/>
              <a:defRPr/>
            </a:pPr>
            <a:r>
              <a:rPr lang="it-IT" sz="1600" u="sng" dirty="0">
                <a:latin typeface="Helvetica Neue" charset="0"/>
              </a:rPr>
              <a:t>Graduatoria</a:t>
            </a:r>
            <a:r>
              <a:rPr lang="it-IT" sz="1600" dirty="0">
                <a:latin typeface="Helvetica Neue" charset="0"/>
              </a:rPr>
              <a:t> Determina n. 4155 del 7 marzo 2019.</a:t>
            </a:r>
            <a:endParaRPr lang="it-IT" sz="1600" dirty="0">
              <a:latin typeface="Helvetica Neue" charset="0"/>
              <a:cs typeface="Arial"/>
            </a:endParaRPr>
          </a:p>
          <a:p>
            <a:pPr marL="285750" indent="-285750" eaLnBrk="1" hangingPunct="1">
              <a:spcAft>
                <a:spcPts val="1000"/>
              </a:spcAft>
              <a:buClr>
                <a:srgbClr val="C00000"/>
              </a:buClr>
              <a:buSzPct val="120000"/>
              <a:buFont typeface="Arial" panose="020B0604020202020204" pitchFamily="34" charset="0"/>
              <a:buChar char="•"/>
              <a:defRPr/>
            </a:pPr>
            <a:r>
              <a:rPr lang="it-IT" sz="1600" u="sng" dirty="0">
                <a:latin typeface="Helvetica Neue" charset="0"/>
              </a:rPr>
              <a:t>Rettifica della graduatoria approvata</a:t>
            </a:r>
            <a:r>
              <a:rPr lang="it-IT" sz="1600" dirty="0">
                <a:latin typeface="Helvetica Neue" charset="0"/>
              </a:rPr>
              <a:t> Determina n. 4672 del 14 marzo 2019</a:t>
            </a:r>
            <a:endParaRPr lang="it-IT" sz="1600" dirty="0">
              <a:latin typeface="Helvetica Neue" charset="0"/>
              <a:cs typeface="Arial"/>
            </a:endParaRPr>
          </a:p>
          <a:p>
            <a:pPr marL="285750" indent="-285750">
              <a:spcAft>
                <a:spcPts val="1000"/>
              </a:spcAft>
              <a:buClr>
                <a:srgbClr val="C00000"/>
              </a:buClr>
              <a:buSzPct val="120000"/>
              <a:buFont typeface="Arial" panose="020B0604020202020204" pitchFamily="34" charset="0"/>
              <a:buChar char="•"/>
              <a:defRPr/>
            </a:pPr>
            <a:r>
              <a:rPr lang="it-IT" sz="1600" u="sng" dirty="0">
                <a:latin typeface="Helvetica Neue" charset="0"/>
              </a:rPr>
              <a:t>Ulteriore stanziamento di risorse</a:t>
            </a:r>
            <a:r>
              <a:rPr lang="it-IT" sz="1600" dirty="0">
                <a:latin typeface="Helvetica Neue" charset="0"/>
                <a:cs typeface="Arial"/>
              </a:rPr>
              <a:t> Delibera n. 406 del 18 marzo 2019</a:t>
            </a:r>
          </a:p>
          <a:p>
            <a:pPr marL="285750" indent="-285750">
              <a:spcAft>
                <a:spcPts val="1000"/>
              </a:spcAft>
              <a:buClr>
                <a:srgbClr val="C00000"/>
              </a:buClr>
              <a:buSzPct val="120000"/>
              <a:buFont typeface="Arial" panose="020B0604020202020204" pitchFamily="34" charset="0"/>
              <a:buChar char="•"/>
              <a:defRPr/>
            </a:pPr>
            <a:r>
              <a:rPr lang="it-IT" sz="1600" u="sng" dirty="0">
                <a:latin typeface="Helvetica Neue" charset="0"/>
                <a:cs typeface="Arial"/>
              </a:rPr>
              <a:t>Slittamento</a:t>
            </a:r>
            <a:r>
              <a:rPr lang="it-IT" sz="1600" u="sng" dirty="0">
                <a:latin typeface="Helvetica Neue" charset="0"/>
              </a:rPr>
              <a:t> data costituzione ATS</a:t>
            </a:r>
            <a:r>
              <a:rPr lang="it-IT" sz="1600" dirty="0">
                <a:latin typeface="Helvetica Neue" charset="0"/>
              </a:rPr>
              <a:t> Determina n. 549 del 8 aprile 2019</a:t>
            </a:r>
            <a:endParaRPr lang="it-IT" sz="1600" dirty="0">
              <a:latin typeface="Helvetica Neue" charset="0"/>
              <a:cs typeface="Arial"/>
            </a:endParaRPr>
          </a:p>
          <a:p>
            <a:pPr marL="285750" indent="-285750" eaLnBrk="1" hangingPunct="1">
              <a:spcAft>
                <a:spcPts val="1000"/>
              </a:spcAft>
              <a:buClr>
                <a:srgbClr val="C00000"/>
              </a:buClr>
              <a:buSzPct val="120000"/>
              <a:buFont typeface="Arial" panose="020B0604020202020204" pitchFamily="34" charset="0"/>
              <a:buChar char="•"/>
              <a:defRPr/>
            </a:pPr>
            <a:r>
              <a:rPr lang="it-IT" sz="1600" u="sng" dirty="0">
                <a:latin typeface="Helvetica Neue" charset="0"/>
              </a:rPr>
              <a:t>Revisione schema di Convenzione</a:t>
            </a:r>
            <a:r>
              <a:rPr lang="it-IT" sz="1600" dirty="0">
                <a:latin typeface="Helvetica Neue" charset="0"/>
              </a:rPr>
              <a:t> Determina n. 10934 del 19 giugno 2019</a:t>
            </a:r>
            <a:endParaRPr lang="it-IT" sz="1600" dirty="0">
              <a:latin typeface="Helvetica Neue" charset="0"/>
              <a:cs typeface="Arial"/>
            </a:endParaRPr>
          </a:p>
          <a:p>
            <a:pPr marL="285750" indent="-285750" eaLnBrk="1" hangingPunct="1">
              <a:spcAft>
                <a:spcPts val="1000"/>
              </a:spcAft>
              <a:buClr>
                <a:srgbClr val="C00000"/>
              </a:buClr>
              <a:buSzPct val="120000"/>
              <a:buFont typeface="Arial" panose="020B0604020202020204" pitchFamily="34" charset="0"/>
              <a:buChar char="•"/>
              <a:defRPr/>
            </a:pPr>
            <a:r>
              <a:rPr lang="it-IT" sz="1600" u="sng" dirty="0">
                <a:latin typeface="Helvetica Neue" charset="0"/>
              </a:rPr>
              <a:t>Proroga termini rendicontazione I SAL</a:t>
            </a:r>
            <a:r>
              <a:rPr lang="it-IT" sz="1600" dirty="0">
                <a:latin typeface="Helvetica Neue" charset="0"/>
              </a:rPr>
              <a:t> Determina n. 4238 del 12 marzo 2020</a:t>
            </a:r>
          </a:p>
          <a:p>
            <a:pPr marL="285750" indent="-285750" eaLnBrk="1" hangingPunct="1">
              <a:spcAft>
                <a:spcPts val="1000"/>
              </a:spcAft>
              <a:buClr>
                <a:srgbClr val="C00000"/>
              </a:buClr>
              <a:buSzPct val="120000"/>
              <a:buFont typeface="Arial" panose="020B0604020202020204" pitchFamily="34" charset="0"/>
              <a:buChar char="•"/>
              <a:defRPr/>
            </a:pPr>
            <a:r>
              <a:rPr lang="it-IT" sz="1600" u="sng" dirty="0">
                <a:latin typeface="Helvetica Neue" charset="0"/>
              </a:rPr>
              <a:t>Ulteriore Proroga termini rendicontazione I SAL</a:t>
            </a:r>
            <a:r>
              <a:rPr lang="it-IT" sz="1600" dirty="0">
                <a:latin typeface="Helvetica Neue" charset="0"/>
              </a:rPr>
              <a:t> Determina n. 5225 del 27/03/2020</a:t>
            </a:r>
            <a:endParaRPr lang="it-IT" altLang="it-IT" sz="1600" dirty="0">
              <a:latin typeface="Helvetica Neue" charset="0"/>
            </a:endParaRPr>
          </a:p>
          <a:p>
            <a:pPr marL="285750" indent="-285750" eaLnBrk="1" hangingPunct="1">
              <a:spcAft>
                <a:spcPts val="1000"/>
              </a:spcAft>
              <a:buClr>
                <a:srgbClr val="C00000"/>
              </a:buClr>
              <a:buSzPct val="120000"/>
              <a:buFont typeface="Arial" panose="020B0604020202020204" pitchFamily="34" charset="0"/>
              <a:buChar char="•"/>
              <a:defRPr/>
            </a:pPr>
            <a:endParaRPr lang="it-IT" altLang="it-IT" sz="2000" dirty="0">
              <a:latin typeface="Helvetica Neue" charset="0"/>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C7560BA0-4287-4F75-B9EE-97E68541716F}"/>
              </a:ext>
            </a:extLst>
          </p:cNvPr>
          <p:cNvSpPr>
            <a:spLocks noGrp="1" noChangeArrowheads="1"/>
          </p:cNvSpPr>
          <p:nvPr>
            <p:ph type="title"/>
          </p:nvPr>
        </p:nvSpPr>
        <p:spPr/>
        <p:txBody>
          <a:bodyPr>
            <a:normAutofit fontScale="90000"/>
          </a:bodyPr>
          <a:lstStyle/>
          <a:p>
            <a:r>
              <a:rPr lang="it-IT" altLang="it-IT" dirty="0"/>
              <a:t>Principali differenze tra 774 e 986</a:t>
            </a:r>
          </a:p>
        </p:txBody>
      </p:sp>
      <p:graphicFrame>
        <p:nvGraphicFramePr>
          <p:cNvPr id="4" name="Tabella 3"/>
          <p:cNvGraphicFramePr>
            <a:graphicFrameLocks noGrp="1"/>
          </p:cNvGraphicFramePr>
          <p:nvPr>
            <p:extLst>
              <p:ext uri="{D42A27DB-BD31-4B8C-83A1-F6EECF244321}">
                <p14:modId xmlns:p14="http://schemas.microsoft.com/office/powerpoint/2010/main" val="1045667408"/>
              </p:ext>
            </p:extLst>
          </p:nvPr>
        </p:nvGraphicFramePr>
        <p:xfrm>
          <a:off x="493777" y="1115171"/>
          <a:ext cx="8040756" cy="4782708"/>
        </p:xfrm>
        <a:graphic>
          <a:graphicData uri="http://schemas.openxmlformats.org/drawingml/2006/table">
            <a:tbl>
              <a:tblPr firstRow="1" bandRow="1">
                <a:tableStyleId>{5C22544A-7EE6-4342-B048-85BDC9FD1C3A}</a:tableStyleId>
              </a:tblPr>
              <a:tblGrid>
                <a:gridCol w="2167684">
                  <a:extLst>
                    <a:ext uri="{9D8B030D-6E8A-4147-A177-3AD203B41FA5}">
                      <a16:colId xmlns:a16="http://schemas.microsoft.com/office/drawing/2014/main" val="20000"/>
                    </a:ext>
                  </a:extLst>
                </a:gridCol>
                <a:gridCol w="2805308">
                  <a:extLst>
                    <a:ext uri="{9D8B030D-6E8A-4147-A177-3AD203B41FA5}">
                      <a16:colId xmlns:a16="http://schemas.microsoft.com/office/drawing/2014/main" val="20001"/>
                    </a:ext>
                  </a:extLst>
                </a:gridCol>
                <a:gridCol w="3067764">
                  <a:extLst>
                    <a:ext uri="{9D8B030D-6E8A-4147-A177-3AD203B41FA5}">
                      <a16:colId xmlns:a16="http://schemas.microsoft.com/office/drawing/2014/main" val="20002"/>
                    </a:ext>
                  </a:extLst>
                </a:gridCol>
              </a:tblGrid>
              <a:tr h="370542">
                <a:tc>
                  <a:txBody>
                    <a:bodyPr/>
                    <a:lstStyle/>
                    <a:p>
                      <a:endParaRPr lang="it-IT" sz="1400" dirty="0"/>
                    </a:p>
                  </a:txBody>
                  <a:tcPr/>
                </a:tc>
                <a:tc>
                  <a:txBody>
                    <a:bodyPr/>
                    <a:lstStyle/>
                    <a:p>
                      <a:r>
                        <a:rPr lang="it-IT" sz="1400" dirty="0">
                          <a:latin typeface="Helvetica Neue"/>
                        </a:rPr>
                        <a:t>Bando n. 774/2015</a:t>
                      </a:r>
                    </a:p>
                  </a:txBody>
                  <a:tcPr/>
                </a:tc>
                <a:tc>
                  <a:txBody>
                    <a:bodyPr/>
                    <a:lstStyle/>
                    <a:p>
                      <a:r>
                        <a:rPr lang="it-IT" sz="1400" dirty="0">
                          <a:latin typeface="Helvetica Neue"/>
                        </a:rPr>
                        <a:t>Bando n. 986/2018</a:t>
                      </a:r>
                    </a:p>
                  </a:txBody>
                  <a:tcPr/>
                </a:tc>
                <a:extLst>
                  <a:ext uri="{0D108BD9-81ED-4DB2-BD59-A6C34878D82A}">
                    <a16:rowId xmlns:a16="http://schemas.microsoft.com/office/drawing/2014/main" val="10000"/>
                  </a:ext>
                </a:extLst>
              </a:tr>
              <a:tr h="1099907">
                <a:tc>
                  <a:txBody>
                    <a:bodyPr/>
                    <a:lstStyle/>
                    <a:p>
                      <a:r>
                        <a:rPr lang="it-IT" sz="1400" dirty="0">
                          <a:latin typeface="Helvetica Neue"/>
                        </a:rPr>
                        <a:t>Spese</a:t>
                      </a:r>
                      <a:r>
                        <a:rPr lang="it-IT" sz="1400" baseline="0" dirty="0">
                          <a:latin typeface="Helvetica Neue"/>
                        </a:rPr>
                        <a:t> di personale dipendente</a:t>
                      </a:r>
                      <a:endParaRPr lang="it-IT" sz="1400" dirty="0">
                        <a:latin typeface="Helvetica Neue"/>
                      </a:endParaRPr>
                    </a:p>
                  </a:txBody>
                  <a:tcPr/>
                </a:tc>
                <a:tc>
                  <a:txBody>
                    <a:bodyPr/>
                    <a:lstStyle/>
                    <a:p>
                      <a:r>
                        <a:rPr lang="it-IT" sz="1400" dirty="0">
                          <a:latin typeface="Helvetica Neue"/>
                        </a:rPr>
                        <a:t>Mandati e quietanze delle retribuzioni ed F24 o relativa dichiarazione per gli oneri </a:t>
                      </a:r>
                    </a:p>
                  </a:txBody>
                  <a:tcPr/>
                </a:tc>
                <a:tc>
                  <a:txBody>
                    <a:bodyPr/>
                    <a:lstStyle/>
                    <a:p>
                      <a:r>
                        <a:rPr lang="it-IT" sz="1400" kern="1200" dirty="0">
                          <a:solidFill>
                            <a:schemeClr val="dk1"/>
                          </a:solidFill>
                          <a:effectLst/>
                          <a:latin typeface="Helvetica Neue"/>
                          <a:ea typeface="+mn-ea"/>
                          <a:cs typeface="+mn-cs"/>
                        </a:rPr>
                        <a:t>Dichiarazione che attesti il possesso di un’adeguata qualificazione da parte dell’addetto e della relativa presenza in servizio</a:t>
                      </a:r>
                      <a:endParaRPr lang="it-IT" sz="1400" dirty="0">
                        <a:latin typeface="Helvetica Neue"/>
                      </a:endParaRPr>
                    </a:p>
                  </a:txBody>
                  <a:tcPr/>
                </a:tc>
                <a:extLst>
                  <a:ext uri="{0D108BD9-81ED-4DB2-BD59-A6C34878D82A}">
                    <a16:rowId xmlns:a16="http://schemas.microsoft.com/office/drawing/2014/main" val="10001"/>
                  </a:ext>
                </a:extLst>
              </a:tr>
              <a:tr h="818760">
                <a:tc>
                  <a:txBody>
                    <a:bodyPr/>
                    <a:lstStyle/>
                    <a:p>
                      <a:r>
                        <a:rPr lang="it-IT" sz="1400" dirty="0">
                          <a:latin typeface="Helvetica Neue"/>
                        </a:rPr>
                        <a:t>Spese per attività di diffusione</a:t>
                      </a:r>
                    </a:p>
                  </a:txBody>
                  <a:tcPr/>
                </a:tc>
                <a:tc>
                  <a:txBody>
                    <a:bodyPr/>
                    <a:lstStyle/>
                    <a:p>
                      <a:r>
                        <a:rPr lang="it-IT" sz="1400" dirty="0">
                          <a:latin typeface="Helvetica Neue"/>
                        </a:rPr>
                        <a:t>Non inferiori al 4% e non superiori all’8% delle spese totali del progetto</a:t>
                      </a:r>
                    </a:p>
                  </a:txBody>
                  <a:tcPr/>
                </a:tc>
                <a:tc>
                  <a:txBody>
                    <a:bodyPr/>
                    <a:lstStyle/>
                    <a:p>
                      <a:r>
                        <a:rPr lang="it-IT" sz="1400" dirty="0">
                          <a:latin typeface="Helvetica Neue"/>
                        </a:rPr>
                        <a:t>Non potranno superare </a:t>
                      </a:r>
                      <a:br>
                        <a:rPr lang="it-IT" sz="1400" dirty="0">
                          <a:latin typeface="Helvetica Neue"/>
                        </a:rPr>
                      </a:br>
                      <a:r>
                        <a:rPr lang="it-IT" sz="1400" dirty="0">
                          <a:latin typeface="Helvetica Neue"/>
                        </a:rPr>
                        <a:t>€ 60.000,00 a progetto</a:t>
                      </a:r>
                    </a:p>
                  </a:txBody>
                  <a:tcPr/>
                </a:tc>
                <a:extLst>
                  <a:ext uri="{0D108BD9-81ED-4DB2-BD59-A6C34878D82A}">
                    <a16:rowId xmlns:a16="http://schemas.microsoft.com/office/drawing/2014/main" val="10002"/>
                  </a:ext>
                </a:extLst>
              </a:tr>
              <a:tr h="775477">
                <a:tc>
                  <a:txBody>
                    <a:bodyPr/>
                    <a:lstStyle/>
                    <a:p>
                      <a:r>
                        <a:rPr lang="it-IT" sz="1400" dirty="0">
                          <a:latin typeface="Helvetica Neue"/>
                        </a:rPr>
                        <a:t>Spese per attività di gestione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kern="1200" dirty="0">
                          <a:solidFill>
                            <a:schemeClr val="dk1"/>
                          </a:solidFill>
                          <a:effectLst/>
                          <a:latin typeface="Helvetica Neue"/>
                          <a:ea typeface="+mn-ea"/>
                          <a:cs typeface="+mn-cs"/>
                        </a:rPr>
                        <a:t>Non superiori al 7% del costo totale del personale </a:t>
                      </a:r>
                      <a:endParaRPr lang="it-IT" sz="1400" dirty="0">
                        <a:latin typeface="Helvetica Neue"/>
                      </a:endParaRPr>
                    </a:p>
                  </a:txBody>
                  <a:tcPr/>
                </a:tc>
                <a:tc>
                  <a:txBody>
                    <a:bodyPr/>
                    <a:lstStyle/>
                    <a:p>
                      <a:r>
                        <a:rPr lang="it-IT" sz="1400" dirty="0">
                          <a:latin typeface="Helvetica Neue"/>
                        </a:rPr>
                        <a:t>Non potranno superare </a:t>
                      </a:r>
                      <a:br>
                        <a:rPr lang="it-IT" sz="1400" dirty="0">
                          <a:latin typeface="Helvetica Neue"/>
                        </a:rPr>
                      </a:br>
                      <a:r>
                        <a:rPr lang="it-IT" sz="1400" dirty="0">
                          <a:latin typeface="Helvetica Neue"/>
                        </a:rPr>
                        <a:t>€ 80.000 lordi a progetto</a:t>
                      </a:r>
                    </a:p>
                  </a:txBody>
                  <a:tcPr/>
                </a:tc>
                <a:extLst>
                  <a:ext uri="{0D108BD9-81ED-4DB2-BD59-A6C34878D82A}">
                    <a16:rowId xmlns:a16="http://schemas.microsoft.com/office/drawing/2014/main" val="10003"/>
                  </a:ext>
                </a:extLst>
              </a:tr>
              <a:tr h="901182">
                <a:tc>
                  <a:txBody>
                    <a:bodyPr/>
                    <a:lstStyle/>
                    <a:p>
                      <a:r>
                        <a:rPr lang="it-IT" sz="1400" dirty="0">
                          <a:latin typeface="Helvetica Neue"/>
                        </a:rPr>
                        <a:t>Partecipazione dei laboratori di ricerca accreditati</a:t>
                      </a:r>
                    </a:p>
                  </a:txBody>
                  <a:tcPr/>
                </a:tc>
                <a:tc>
                  <a:txBody>
                    <a:bodyPr/>
                    <a:lstStyle/>
                    <a:p>
                      <a:r>
                        <a:rPr lang="it-IT" sz="1400" kern="1200" dirty="0">
                          <a:solidFill>
                            <a:schemeClr val="dk1"/>
                          </a:solidFill>
                          <a:effectLst/>
                          <a:latin typeface="Helvetica Neue"/>
                          <a:ea typeface="+mn-ea"/>
                          <a:cs typeface="+mn-cs"/>
                        </a:rPr>
                        <a:t>Non inferiore all’80% del costo totale del progetto </a:t>
                      </a:r>
                      <a:endParaRPr lang="it-IT" sz="1400" dirty="0">
                        <a:latin typeface="Helvetica Neue"/>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kern="1200" dirty="0">
                          <a:solidFill>
                            <a:schemeClr val="dk1"/>
                          </a:solidFill>
                          <a:effectLst/>
                          <a:latin typeface="Helvetica Neue"/>
                          <a:ea typeface="+mn-ea"/>
                          <a:cs typeface="+mn-cs"/>
                        </a:rPr>
                        <a:t>Non inferiore al 70% del costo totale del progetto </a:t>
                      </a:r>
                      <a:endParaRPr lang="it-IT" sz="1400" dirty="0">
                        <a:latin typeface="Helvetica Neue"/>
                      </a:endParaRPr>
                    </a:p>
                    <a:p>
                      <a:endParaRPr lang="it-IT" sz="1400" dirty="0">
                        <a:latin typeface="Helvetica Neue"/>
                      </a:endParaRPr>
                    </a:p>
                  </a:txBody>
                  <a:tcPr/>
                </a:tc>
                <a:extLst>
                  <a:ext uri="{0D108BD9-81ED-4DB2-BD59-A6C34878D82A}">
                    <a16:rowId xmlns:a16="http://schemas.microsoft.com/office/drawing/2014/main" val="10004"/>
                  </a:ext>
                </a:extLst>
              </a:tr>
              <a:tr h="816840">
                <a:tc>
                  <a:txBody>
                    <a:bodyPr/>
                    <a:lstStyle/>
                    <a:p>
                      <a:r>
                        <a:rPr lang="it-IT" sz="1400" dirty="0">
                          <a:latin typeface="Helvetica Neue"/>
                        </a:rPr>
                        <a:t>Anticipazione</a:t>
                      </a:r>
                    </a:p>
                  </a:txBody>
                  <a:tcPr/>
                </a:tc>
                <a:tc>
                  <a:txBody>
                    <a:bodyPr/>
                    <a:lstStyle/>
                    <a:p>
                      <a:r>
                        <a:rPr lang="it-IT" sz="1400" dirty="0">
                          <a:latin typeface="Helvetica Neue"/>
                        </a:rPr>
                        <a:t>L’importo dell’anticipazione è stato recuperato in sede di I SAL</a:t>
                      </a:r>
                    </a:p>
                  </a:txBody>
                  <a:tcPr/>
                </a:tc>
                <a:tc>
                  <a:txBody>
                    <a:bodyPr/>
                    <a:lstStyle/>
                    <a:p>
                      <a:r>
                        <a:rPr lang="it-IT" sz="1400" dirty="0">
                          <a:latin typeface="Helvetica Neue"/>
                        </a:rPr>
                        <a:t>L’importo dell’anticipazione verrà recuperato in sede di Saldo</a:t>
                      </a:r>
                    </a:p>
                  </a:txBody>
                  <a:tcPr/>
                </a:tc>
                <a:extLst>
                  <a:ext uri="{0D108BD9-81ED-4DB2-BD59-A6C34878D82A}">
                    <a16:rowId xmlns:a16="http://schemas.microsoft.com/office/drawing/2014/main" val="1875593838"/>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6DF69333-AE7B-4DA4-8B3C-734454122F71}"/>
              </a:ext>
            </a:extLst>
          </p:cNvPr>
          <p:cNvSpPr>
            <a:spLocks noGrp="1" noChangeArrowheads="1"/>
          </p:cNvSpPr>
          <p:nvPr>
            <p:ph type="title"/>
          </p:nvPr>
        </p:nvSpPr>
        <p:spPr/>
        <p:txBody>
          <a:bodyPr>
            <a:normAutofit/>
          </a:bodyPr>
          <a:lstStyle/>
          <a:p>
            <a:pPr eaLnBrk="1" hangingPunct="1"/>
            <a:r>
              <a:rPr lang="it-IT" altLang="it-IT" dirty="0"/>
              <a:t>Modulistica di riferimento</a:t>
            </a:r>
          </a:p>
        </p:txBody>
      </p:sp>
      <p:sp>
        <p:nvSpPr>
          <p:cNvPr id="24582" name="Rectangle 15">
            <a:extLst>
              <a:ext uri="{FF2B5EF4-FFF2-40B4-BE49-F238E27FC236}">
                <a16:creationId xmlns:a16="http://schemas.microsoft.com/office/drawing/2014/main" id="{7CC3A255-B660-4DF8-963E-F3917729E250}"/>
              </a:ext>
            </a:extLst>
          </p:cNvPr>
          <p:cNvSpPr>
            <a:spLocks noChangeArrowheads="1"/>
          </p:cNvSpPr>
          <p:nvPr/>
        </p:nvSpPr>
        <p:spPr bwMode="auto">
          <a:xfrm>
            <a:off x="556536" y="1077363"/>
            <a:ext cx="8062363" cy="4847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marL="285750" indent="-28575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None/>
            </a:pPr>
            <a:r>
              <a:rPr lang="it-IT" altLang="it-IT" sz="1600" dirty="0">
                <a:latin typeface="Helvetica Neue" charset="0"/>
                <a:cs typeface="Arial"/>
              </a:rPr>
              <a:t>Pubblicata sul sito POR FESR, nella pagina dedicata al bando, </a:t>
            </a:r>
            <a:r>
              <a:rPr lang="it-IT" altLang="it-IT" sz="1600" dirty="0">
                <a:latin typeface="Helvetica Neue" charset="0"/>
                <a:cs typeface="Arial"/>
                <a:hlinkClick r:id="rId3"/>
              </a:rPr>
              <a:t>https://fesr.regione.emilia-romagna.it/opportunita/2018/progetti-di-ricerca-industriale-strategica-rivolti-agli-ambiti-prioritari-s3/rendicontazione/manuale-e-modulistica/view </a:t>
            </a:r>
            <a:r>
              <a:rPr lang="it-IT" altLang="it-IT" sz="1600" dirty="0">
                <a:latin typeface="Helvetica Neue" charset="0"/>
                <a:cs typeface="Arial"/>
              </a:rPr>
              <a:t>la documentazione relativa alla rendicontazione che  </a:t>
            </a:r>
            <a:r>
              <a:rPr lang="it-IT" altLang="it-IT" sz="1600" b="1" dirty="0">
                <a:latin typeface="Helvetica Neue" charset="0"/>
                <a:cs typeface="Arial"/>
              </a:rPr>
              <a:t>dovrà essere caricata </a:t>
            </a:r>
            <a:r>
              <a:rPr lang="it-IT" altLang="it-IT" sz="1600" dirty="0">
                <a:latin typeface="Helvetica Neue" charset="0"/>
                <a:cs typeface="Arial"/>
              </a:rPr>
              <a:t>nell'applicativo</a:t>
            </a:r>
            <a:r>
              <a:rPr lang="it-IT" altLang="it-IT" sz="1600" b="1" dirty="0">
                <a:latin typeface="Helvetica Neue" charset="0"/>
                <a:cs typeface="Arial"/>
              </a:rPr>
              <a:t> Sfinge2020 </a:t>
            </a:r>
            <a:endParaRPr lang="it-IT" altLang="it-IT" sz="1600" dirty="0">
              <a:latin typeface="Helvetica Neue" charset="0"/>
              <a:hlinkClick r:id="rId4"/>
            </a:endParaRPr>
          </a:p>
          <a:p>
            <a:pPr eaLnBrk="1" hangingPunct="1">
              <a:spcBef>
                <a:spcPct val="0"/>
              </a:spcBef>
              <a:buFontTx/>
              <a:buNone/>
            </a:pPr>
            <a:endParaRPr lang="it-IT" altLang="it-IT" sz="1600" b="1" dirty="0">
              <a:latin typeface="Helvetica Neue" charset="0"/>
            </a:endParaRPr>
          </a:p>
          <a:p>
            <a:pPr eaLnBrk="1" hangingPunct="1">
              <a:spcBef>
                <a:spcPct val="0"/>
              </a:spcBef>
              <a:spcAft>
                <a:spcPts val="600"/>
              </a:spcAft>
              <a:buFontTx/>
              <a:buNone/>
            </a:pPr>
            <a:r>
              <a:rPr lang="it-IT" altLang="it-IT" sz="1600" b="1" dirty="0">
                <a:latin typeface="Helvetica Neue" charset="0"/>
                <a:cs typeface="Arial"/>
              </a:rPr>
              <a:t>Modulistica</a:t>
            </a:r>
            <a:r>
              <a:rPr lang="it-IT" altLang="it-IT" sz="1600" dirty="0">
                <a:latin typeface="Helvetica Neue" charset="0"/>
                <a:cs typeface="Arial"/>
              </a:rPr>
              <a:t> </a:t>
            </a:r>
          </a:p>
          <a:p>
            <a:pPr eaLnBrk="1" hangingPunct="1">
              <a:spcBef>
                <a:spcPct val="0"/>
              </a:spcBef>
              <a:buFontTx/>
              <a:buNone/>
            </a:pPr>
            <a:r>
              <a:rPr lang="it-IT" altLang="it-IT" sz="1600" dirty="0">
                <a:latin typeface="Helvetica Neue" charset="0"/>
              </a:rPr>
              <a:t> </a:t>
            </a:r>
            <a:r>
              <a:rPr lang="it-IT" altLang="it-IT" sz="1600" dirty="0" err="1">
                <a:latin typeface="Helvetica Neue" charset="0"/>
              </a:rPr>
              <a:t>Time</a:t>
            </a:r>
            <a:r>
              <a:rPr lang="it-IT" altLang="it-IT" sz="1600" dirty="0">
                <a:latin typeface="Helvetica Neue" charset="0"/>
              </a:rPr>
              <a:t> </a:t>
            </a:r>
            <a:r>
              <a:rPr lang="it-IT" altLang="it-IT" sz="1600" dirty="0" err="1">
                <a:latin typeface="Helvetica Neue" charset="0"/>
              </a:rPr>
              <a:t>sheet</a:t>
            </a:r>
            <a:r>
              <a:rPr lang="it-IT" altLang="it-IT" sz="1600" dirty="0">
                <a:latin typeface="Helvetica Neue" charset="0"/>
              </a:rPr>
              <a:t> per la rendicontazione del personale dipendente</a:t>
            </a:r>
          </a:p>
          <a:p>
            <a:pPr eaLnBrk="1" hangingPunct="1">
              <a:spcBef>
                <a:spcPct val="0"/>
              </a:spcBef>
              <a:buFontTx/>
              <a:buNone/>
            </a:pPr>
            <a:r>
              <a:rPr lang="it-IT" altLang="it-IT" sz="1600" dirty="0">
                <a:latin typeface="Helvetica Neue" charset="0"/>
              </a:rPr>
              <a:t> Costo orario del personale</a:t>
            </a:r>
          </a:p>
          <a:p>
            <a:pPr eaLnBrk="1" hangingPunct="1">
              <a:spcBef>
                <a:spcPct val="0"/>
              </a:spcBef>
              <a:buNone/>
            </a:pPr>
            <a:r>
              <a:rPr lang="it-IT" altLang="it-IT" sz="1600" dirty="0">
                <a:latin typeface="Helvetica Neue" charset="0"/>
                <a:cs typeface="Arial"/>
              </a:rPr>
              <a:t> Dichiarazione spese di gestione </a:t>
            </a:r>
            <a:r>
              <a:rPr lang="it-IT" altLang="it-IT" sz="1600" dirty="0">
                <a:solidFill>
                  <a:srgbClr val="C00000"/>
                </a:solidFill>
                <a:latin typeface="Helvetica Neue" charset="0"/>
                <a:cs typeface="Arial"/>
              </a:rPr>
              <a:t>(novità)</a:t>
            </a:r>
          </a:p>
          <a:p>
            <a:pPr eaLnBrk="1" hangingPunct="1">
              <a:spcBef>
                <a:spcPct val="0"/>
              </a:spcBef>
              <a:buFontTx/>
              <a:buNone/>
            </a:pPr>
            <a:r>
              <a:rPr lang="it-IT" altLang="it-IT" sz="1600" dirty="0">
                <a:latin typeface="Helvetica Neue" charset="0"/>
              </a:rPr>
              <a:t> Dichiarazione mandati cumulativi per personale non dipendente</a:t>
            </a:r>
          </a:p>
          <a:p>
            <a:pPr eaLnBrk="1" hangingPunct="1">
              <a:spcBef>
                <a:spcPct val="0"/>
              </a:spcBef>
              <a:buFontTx/>
              <a:buNone/>
            </a:pPr>
            <a:r>
              <a:rPr lang="it-IT" altLang="it-IT" sz="1600" dirty="0">
                <a:latin typeface="Helvetica Neue" charset="0"/>
              </a:rPr>
              <a:t> Dichiarazione F24</a:t>
            </a:r>
          </a:p>
          <a:p>
            <a:pPr eaLnBrk="1" hangingPunct="1">
              <a:spcBef>
                <a:spcPct val="0"/>
              </a:spcBef>
              <a:buFontTx/>
              <a:buNone/>
            </a:pPr>
            <a:r>
              <a:rPr lang="it-IT" altLang="it-IT" sz="1600" dirty="0">
                <a:latin typeface="Helvetica Neue" charset="0"/>
              </a:rPr>
              <a:t> Dichiarazione regime IVA</a:t>
            </a:r>
          </a:p>
          <a:p>
            <a:pPr eaLnBrk="1" hangingPunct="1">
              <a:spcBef>
                <a:spcPct val="0"/>
              </a:spcBef>
              <a:buFontTx/>
              <a:buNone/>
            </a:pPr>
            <a:r>
              <a:rPr lang="it-IT" altLang="it-IT" sz="1600" dirty="0">
                <a:latin typeface="Helvetica Neue" charset="0"/>
              </a:rPr>
              <a:t> Dichiarazione dei servizi e delle attrezzature</a:t>
            </a:r>
          </a:p>
          <a:p>
            <a:pPr eaLnBrk="1" hangingPunct="1">
              <a:spcBef>
                <a:spcPct val="0"/>
              </a:spcBef>
              <a:buFontTx/>
              <a:buNone/>
            </a:pPr>
            <a:r>
              <a:rPr lang="it-IT" altLang="it-IT" sz="1600" dirty="0">
                <a:latin typeface="Helvetica Neue" charset="0"/>
              </a:rPr>
              <a:t> Dichiarazione deroga CUP per fatture e pagamenti</a:t>
            </a:r>
          </a:p>
          <a:p>
            <a:pPr eaLnBrk="1" hangingPunct="1">
              <a:spcBef>
                <a:spcPct val="0"/>
              </a:spcBef>
              <a:buFontTx/>
              <a:buNone/>
            </a:pPr>
            <a:r>
              <a:rPr lang="it-IT" altLang="it-IT" sz="1600" dirty="0">
                <a:latin typeface="Helvetica Neue" charset="0"/>
              </a:rPr>
              <a:t> Piano di ammortamento</a:t>
            </a:r>
          </a:p>
          <a:p>
            <a:pPr eaLnBrk="1" hangingPunct="1">
              <a:spcBef>
                <a:spcPct val="0"/>
              </a:spcBef>
              <a:buFontTx/>
              <a:buNone/>
            </a:pPr>
            <a:r>
              <a:rPr lang="it-IT" altLang="it-IT" sz="1600" dirty="0">
                <a:latin typeface="Helvetica Neue" charset="0"/>
              </a:rPr>
              <a:t> Relazione delle attività del consulente</a:t>
            </a:r>
          </a:p>
          <a:p>
            <a:pPr eaLnBrk="1" hangingPunct="1">
              <a:spcBef>
                <a:spcPct val="0"/>
              </a:spcBef>
              <a:buFontTx/>
              <a:buNone/>
            </a:pPr>
            <a:r>
              <a:rPr lang="it-IT" altLang="it-IT" sz="1600" dirty="0">
                <a:latin typeface="Helvetica Neue" charset="0"/>
              </a:rPr>
              <a:t> Relazione per attestazione dell'utilizzo dei materiali </a:t>
            </a:r>
          </a:p>
          <a:p>
            <a:pPr eaLnBrk="1" hangingPunct="1">
              <a:spcBef>
                <a:spcPct val="0"/>
              </a:spcBef>
              <a:buNone/>
            </a:pPr>
            <a:r>
              <a:rPr lang="it-IT" altLang="it-IT" sz="1600" dirty="0">
                <a:latin typeface="Helvetica Neue" charset="0"/>
                <a:cs typeface="Arial"/>
              </a:rPr>
              <a:t> Relazione tecnica intermedia/ finale </a:t>
            </a:r>
            <a:endParaRPr lang="it-IT" altLang="it-IT" sz="1600" dirty="0">
              <a:latin typeface="Helvetica Neue"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Titolo 1">
            <a:extLst>
              <a:ext uri="{FF2B5EF4-FFF2-40B4-BE49-F238E27FC236}">
                <a16:creationId xmlns:a16="http://schemas.microsoft.com/office/drawing/2014/main" id="{60572516-753E-4E30-8873-41D8F1649623}"/>
              </a:ext>
            </a:extLst>
          </p:cNvPr>
          <p:cNvSpPr>
            <a:spLocks noGrp="1" noChangeArrowheads="1"/>
          </p:cNvSpPr>
          <p:nvPr>
            <p:ph type="title"/>
          </p:nvPr>
        </p:nvSpPr>
        <p:spPr/>
        <p:txBody>
          <a:bodyPr/>
          <a:lstStyle/>
          <a:p>
            <a:pPr eaLnBrk="1" hangingPunct="1"/>
            <a:r>
              <a:rPr lang="it-IT" altLang="it-IT" dirty="0"/>
              <a:t>Procedura gestione quesiti</a:t>
            </a:r>
          </a:p>
        </p:txBody>
      </p:sp>
      <p:sp>
        <p:nvSpPr>
          <p:cNvPr id="26631" name="Segnaposto contenuto 3">
            <a:extLst>
              <a:ext uri="{FF2B5EF4-FFF2-40B4-BE49-F238E27FC236}">
                <a16:creationId xmlns:a16="http://schemas.microsoft.com/office/drawing/2014/main" id="{D8A32CEC-7259-495A-966F-4FD43DDC3409}"/>
              </a:ext>
            </a:extLst>
          </p:cNvPr>
          <p:cNvSpPr>
            <a:spLocks noGrp="1" noChangeArrowheads="1"/>
          </p:cNvSpPr>
          <p:nvPr>
            <p:ph type="body" idx="1"/>
          </p:nvPr>
        </p:nvSpPr>
        <p:spPr>
          <a:xfrm>
            <a:off x="398352" y="1240326"/>
            <a:ext cx="8394811" cy="4707802"/>
          </a:xfrm>
        </p:spPr>
        <p:txBody>
          <a:bodyPr>
            <a:normAutofit fontScale="92500"/>
          </a:bodyPr>
          <a:lstStyle/>
          <a:p>
            <a:pPr marL="360000">
              <a:lnSpc>
                <a:spcPct val="110000"/>
              </a:lnSpc>
              <a:spcAft>
                <a:spcPts val="600"/>
              </a:spcAft>
              <a:buFont typeface="Arial"/>
              <a:buChar char="•"/>
              <a:tabLst>
                <a:tab pos="355600" algn="l"/>
              </a:tabLst>
            </a:pPr>
            <a:r>
              <a:rPr lang="it-IT" altLang="it-IT" sz="2000" dirty="0"/>
              <a:t>I quesiti vanno indirizzati allo Sportello Imprese </a:t>
            </a:r>
            <a:r>
              <a:rPr lang="it-IT" altLang="it-IT" sz="2000" dirty="0">
                <a:hlinkClick r:id="rId3"/>
              </a:rPr>
              <a:t>infoporfesr@regione.emilia-romagna.it</a:t>
            </a:r>
            <a:r>
              <a:rPr lang="it-IT" altLang="it-IT" sz="2000" dirty="0"/>
              <a:t> </a:t>
            </a:r>
            <a:endParaRPr lang="it-IT" dirty="0">
              <a:cs typeface="Arial"/>
            </a:endParaRPr>
          </a:p>
          <a:p>
            <a:pPr marL="360000" algn="just">
              <a:lnSpc>
                <a:spcPct val="110000"/>
              </a:lnSpc>
              <a:spcAft>
                <a:spcPts val="600"/>
              </a:spcAft>
              <a:buFont typeface="Arial"/>
              <a:buChar char="•"/>
              <a:tabLst>
                <a:tab pos="355600" algn="l"/>
              </a:tabLst>
            </a:pPr>
            <a:r>
              <a:rPr lang="it-IT" altLang="it-IT" sz="2000" dirty="0"/>
              <a:t>Occorre indicare con chiarezza l’oggetto del/i quesito/ (</a:t>
            </a:r>
            <a:r>
              <a:rPr lang="it-IT" altLang="it-IT" sz="2000" dirty="0" err="1"/>
              <a:t>max</a:t>
            </a:r>
            <a:r>
              <a:rPr lang="it-IT" altLang="it-IT" sz="2000" dirty="0"/>
              <a:t> 3 per richiesta) con riferimento al punto del bando o del manuale di rendicontazione che non risulta chiaro. </a:t>
            </a:r>
            <a:endParaRPr lang="it-IT" altLang="it-IT" sz="2000" dirty="0">
              <a:cs typeface="Arial"/>
            </a:endParaRPr>
          </a:p>
          <a:p>
            <a:pPr marL="360000" algn="just">
              <a:lnSpc>
                <a:spcPct val="110000"/>
              </a:lnSpc>
              <a:spcAft>
                <a:spcPts val="600"/>
              </a:spcAft>
              <a:buFont typeface="Arial"/>
              <a:buChar char="•"/>
              <a:tabLst>
                <a:tab pos="355600" algn="l"/>
              </a:tabLst>
            </a:pPr>
            <a:r>
              <a:rPr lang="it-IT" altLang="it-IT" sz="2000" dirty="0"/>
              <a:t>Evitare domande generiche (del tipo: durata massima di un progetto? Scadenza termini?) che trovano risposta nei materiali pubblicati e si invitano i beneficiari a leggere con attenzione sia il bando che il manuale di rendicontazione, nonché le FAQ. A questo tipo di quesiti verrà in ogni caso dato priorità più bassa. </a:t>
            </a:r>
            <a:endParaRPr lang="it-IT" altLang="it-IT" sz="2000" dirty="0">
              <a:cs typeface="Arial"/>
            </a:endParaRPr>
          </a:p>
          <a:p>
            <a:pPr marL="360000" algn="just">
              <a:lnSpc>
                <a:spcPct val="110000"/>
              </a:lnSpc>
              <a:spcAft>
                <a:spcPts val="600"/>
              </a:spcAft>
              <a:buFont typeface="Arial"/>
              <a:buChar char="•"/>
              <a:tabLst>
                <a:tab pos="355600" algn="l"/>
              </a:tabLst>
            </a:pPr>
            <a:r>
              <a:rPr lang="it-IT" altLang="it-IT" sz="2000" dirty="0"/>
              <a:t>Le risposte ai quesiti non possono essere considerate come anticipazioni sull’esito dell’istruttoria, che deve fondarsi sulla documentazione presentata in sede di presentazione del progetto o di rendicontazione.</a:t>
            </a:r>
            <a:endParaRPr lang="it-IT" altLang="it-IT" sz="2000" u="sng" dirty="0">
              <a:cs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Titolo 1">
            <a:extLst>
              <a:ext uri="{FF2B5EF4-FFF2-40B4-BE49-F238E27FC236}">
                <a16:creationId xmlns:a16="http://schemas.microsoft.com/office/drawing/2014/main" id="{8AB445E9-8C85-4659-AB33-3BCB3542BD10}"/>
              </a:ext>
            </a:extLst>
          </p:cNvPr>
          <p:cNvSpPr>
            <a:spLocks noGrp="1" noChangeArrowheads="1"/>
          </p:cNvSpPr>
          <p:nvPr>
            <p:ph type="title"/>
          </p:nvPr>
        </p:nvSpPr>
        <p:spPr/>
        <p:txBody>
          <a:bodyPr/>
          <a:lstStyle/>
          <a:p>
            <a:pPr eaLnBrk="1" hangingPunct="1"/>
            <a:r>
              <a:rPr lang="it-IT" altLang="it-IT" dirty="0"/>
              <a:t>Quesito</a:t>
            </a:r>
          </a:p>
        </p:txBody>
      </p:sp>
      <p:sp>
        <p:nvSpPr>
          <p:cNvPr id="72810" name="Segnaposto contenuto 3">
            <a:extLst>
              <a:ext uri="{FF2B5EF4-FFF2-40B4-BE49-F238E27FC236}">
                <a16:creationId xmlns:a16="http://schemas.microsoft.com/office/drawing/2014/main" id="{6AA027FB-068E-4F70-AF5B-EB76957D57E2}"/>
              </a:ext>
            </a:extLst>
          </p:cNvPr>
          <p:cNvSpPr>
            <a:spLocks noGrp="1"/>
          </p:cNvSpPr>
          <p:nvPr>
            <p:ph type="body" idx="1"/>
          </p:nvPr>
        </p:nvSpPr>
        <p:spPr/>
        <p:txBody>
          <a:bodyPr/>
          <a:lstStyle/>
          <a:p>
            <a:pPr marL="0" indent="0" algn="ctr" eaLnBrk="1" hangingPunct="1">
              <a:spcBef>
                <a:spcPct val="0"/>
              </a:spcBef>
              <a:spcAft>
                <a:spcPts val="1800"/>
              </a:spcAft>
              <a:buClr>
                <a:srgbClr val="FF0000"/>
              </a:buClr>
              <a:buSzPct val="110000"/>
              <a:buFontTx/>
              <a:buNone/>
              <a:tabLst>
                <a:tab pos="355600" algn="l"/>
              </a:tabLst>
              <a:defRPr/>
            </a:pPr>
            <a:r>
              <a:rPr lang="it-IT" altLang="it-IT" sz="2400" dirty="0">
                <a:solidFill>
                  <a:srgbClr val="FF0000"/>
                </a:solidFill>
              </a:rPr>
              <a:t>NORME GENERALI</a:t>
            </a:r>
            <a:endParaRPr lang="it-IT" altLang="it-IT" sz="2400" dirty="0">
              <a:solidFill>
                <a:srgbClr val="FF0000"/>
              </a:solidFill>
              <a:cs typeface="Arial"/>
            </a:endParaRPr>
          </a:p>
          <a:p>
            <a:pPr marL="0" indent="0" algn="just">
              <a:spcAft>
                <a:spcPts val="1200"/>
              </a:spcAft>
              <a:buNone/>
              <a:defRPr/>
            </a:pPr>
            <a:r>
              <a:rPr lang="it-IT" sz="2400" b="1" dirty="0"/>
              <a:t>A partire da quale data le spese risultano ammissibili?</a:t>
            </a:r>
            <a:endParaRPr lang="it-IT" sz="2400" dirty="0">
              <a:cs typeface="Arial"/>
            </a:endParaRPr>
          </a:p>
          <a:p>
            <a:pPr marL="0" indent="0" algn="just">
              <a:lnSpc>
                <a:spcPct val="100000"/>
              </a:lnSpc>
              <a:buNone/>
              <a:defRPr/>
            </a:pPr>
            <a:r>
              <a:rPr lang="it-IT" sz="2400" dirty="0"/>
              <a:t>L’ammissibilità delle spese decorre dalla data di costituzione dell'ATS (art. 6 della convenzione), mentre l'avvio delle attività progettuali coincide con la data di sottoscrizione della convenzione (art. 4 della convenzione).</a:t>
            </a:r>
            <a:endParaRPr lang="it-IT" sz="2400" dirty="0">
              <a:cs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Titolo 1">
            <a:extLst>
              <a:ext uri="{FF2B5EF4-FFF2-40B4-BE49-F238E27FC236}">
                <a16:creationId xmlns:a16="http://schemas.microsoft.com/office/drawing/2014/main" id="{7D11FBE0-F6AC-48F5-A6DC-FDE2B2D36FBD}"/>
              </a:ext>
            </a:extLst>
          </p:cNvPr>
          <p:cNvSpPr>
            <a:spLocks noGrp="1" noChangeArrowheads="1"/>
          </p:cNvSpPr>
          <p:nvPr>
            <p:ph type="title"/>
          </p:nvPr>
        </p:nvSpPr>
        <p:spPr/>
        <p:txBody>
          <a:bodyPr/>
          <a:lstStyle/>
          <a:p>
            <a:pPr eaLnBrk="1" hangingPunct="1"/>
            <a:r>
              <a:rPr lang="it-IT" altLang="it-IT"/>
              <a:t>Quesito</a:t>
            </a:r>
          </a:p>
        </p:txBody>
      </p:sp>
      <p:sp>
        <p:nvSpPr>
          <p:cNvPr id="4" name="Segnaposto contenuto 3">
            <a:extLst>
              <a:ext uri="{FF2B5EF4-FFF2-40B4-BE49-F238E27FC236}">
                <a16:creationId xmlns:a16="http://schemas.microsoft.com/office/drawing/2014/main" id="{CE9797E8-7FC9-406D-B3B0-47C548FEE563}"/>
              </a:ext>
            </a:extLst>
          </p:cNvPr>
          <p:cNvSpPr>
            <a:spLocks noGrp="1"/>
          </p:cNvSpPr>
          <p:nvPr>
            <p:ph type="body" idx="1"/>
          </p:nvPr>
        </p:nvSpPr>
        <p:spPr>
          <a:xfrm>
            <a:off x="457629" y="1276539"/>
            <a:ext cx="8335534" cy="4584434"/>
          </a:xfrm>
        </p:spPr>
        <p:txBody>
          <a:bodyPr>
            <a:normAutofit fontScale="92500" lnSpcReduction="10000"/>
          </a:bodyPr>
          <a:lstStyle/>
          <a:p>
            <a:pPr marL="0" indent="0" algn="ctr" eaLnBrk="1" hangingPunct="1">
              <a:spcBef>
                <a:spcPts val="0"/>
              </a:spcBef>
              <a:spcAft>
                <a:spcPts val="1800"/>
              </a:spcAft>
              <a:buClr>
                <a:srgbClr val="FF0000"/>
              </a:buClr>
              <a:buSzPct val="110000"/>
              <a:buFontTx/>
              <a:buNone/>
              <a:tabLst>
                <a:tab pos="355600" algn="l"/>
              </a:tabLst>
              <a:defRPr/>
            </a:pPr>
            <a:r>
              <a:rPr lang="it-IT" sz="2600" dirty="0">
                <a:solidFill>
                  <a:srgbClr val="FF0000"/>
                </a:solidFill>
              </a:rPr>
              <a:t>NORME GENERALI</a:t>
            </a:r>
            <a:endParaRPr lang="it-IT" sz="2600" dirty="0">
              <a:solidFill>
                <a:srgbClr val="FF0000"/>
              </a:solidFill>
              <a:cs typeface="Arial"/>
            </a:endParaRPr>
          </a:p>
          <a:p>
            <a:pPr marL="0" indent="0" algn="just">
              <a:lnSpc>
                <a:spcPct val="110000"/>
              </a:lnSpc>
              <a:spcAft>
                <a:spcPts val="600"/>
              </a:spcAft>
              <a:buNone/>
              <a:defRPr/>
            </a:pPr>
            <a:r>
              <a:rPr lang="it-IT" sz="2400" b="1" dirty="0"/>
              <a:t>Cosa si intende quando all’art. 6 del bando si scrive “tutte le spese andranno pagate e quietanzate entro il mese successivo”?</a:t>
            </a:r>
            <a:endParaRPr lang="it-IT" sz="2400" dirty="0">
              <a:cs typeface="Arial"/>
            </a:endParaRPr>
          </a:p>
          <a:p>
            <a:pPr marL="0" indent="0" algn="just">
              <a:lnSpc>
                <a:spcPct val="110000"/>
              </a:lnSpc>
              <a:spcAft>
                <a:spcPts val="600"/>
              </a:spcAft>
              <a:buNone/>
              <a:defRPr/>
            </a:pPr>
            <a:r>
              <a:rPr lang="it-IT" sz="2400" dirty="0"/>
              <a:t>Tale frase fa riferimento esclusivamente al saldo. Considerato che il progetto si deve concludere, nel caso di progetti che non richiedono una proroga, entro i due mesi successivi alla data di chiusura del progetto, tale frase significa che possono essere considerate ammissibili spese quietanzate entro il 25° mese, per poi essere rendicontate il 26° mese (entro 2 mesi dalla data di chiusura del progetto).</a:t>
            </a:r>
            <a:endParaRPr lang="it-IT" sz="2400" dirty="0">
              <a:cs typeface="Arial"/>
            </a:endParaRPr>
          </a:p>
          <a:p>
            <a:pPr marL="0" indent="0" eaLnBrk="1" hangingPunct="1">
              <a:spcBef>
                <a:spcPts val="0"/>
              </a:spcBef>
              <a:buClr>
                <a:srgbClr val="FF0000"/>
              </a:buClr>
              <a:buSzPct val="110000"/>
              <a:buFontTx/>
              <a:buNone/>
              <a:tabLst>
                <a:tab pos="355600" algn="l"/>
              </a:tabLst>
              <a:defRPr/>
            </a:pPr>
            <a:endParaRPr lang="it-IT" sz="1800"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Text Box 28">
            <a:extLst>
              <a:ext uri="{FF2B5EF4-FFF2-40B4-BE49-F238E27FC236}">
                <a16:creationId xmlns:a16="http://schemas.microsoft.com/office/drawing/2014/main" id="{4E5B2E53-10D5-45AD-BBE5-B101F4C97C73}"/>
              </a:ext>
            </a:extLst>
          </p:cNvPr>
          <p:cNvSpPr txBox="1">
            <a:spLocks noChangeArrowheads="1"/>
          </p:cNvSpPr>
          <p:nvPr/>
        </p:nvSpPr>
        <p:spPr bwMode="auto">
          <a:xfrm>
            <a:off x="2057400" y="6673850"/>
            <a:ext cx="2501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it-IT" altLang="it-IT" sz="1800"/>
          </a:p>
        </p:txBody>
      </p:sp>
      <p:sp>
        <p:nvSpPr>
          <p:cNvPr id="3" name="Segnaposto contenuto 2">
            <a:extLst>
              <a:ext uri="{FF2B5EF4-FFF2-40B4-BE49-F238E27FC236}">
                <a16:creationId xmlns:a16="http://schemas.microsoft.com/office/drawing/2014/main" id="{2DBF0BB5-FFC4-4A74-B25E-BC3DC4666BF0}"/>
              </a:ext>
            </a:extLst>
          </p:cNvPr>
          <p:cNvSpPr>
            <a:spLocks noGrp="1"/>
          </p:cNvSpPr>
          <p:nvPr>
            <p:ph type="body" idx="1"/>
          </p:nvPr>
        </p:nvSpPr>
        <p:spPr>
          <a:xfrm>
            <a:off x="457629" y="1294646"/>
            <a:ext cx="8335534" cy="4654461"/>
          </a:xfrm>
          <a:noFill/>
          <a:scene3d>
            <a:camera prst="orthographicFront">
              <a:rot lat="0" lon="0" rev="0"/>
            </a:camera>
            <a:lightRig rig="contrasting" dir="t">
              <a:rot lat="0" lon="0" rev="1500000"/>
            </a:lightRig>
          </a:scene3d>
          <a:sp3d prstMaterial="metal">
            <a:bevelT w="88900" h="88900"/>
          </a:sp3d>
        </p:spPr>
        <p:txBody>
          <a:bodyPr>
            <a:normAutofit fontScale="92500"/>
          </a:bodyPr>
          <a:lstStyle/>
          <a:p>
            <a:pPr marL="0" indent="0" algn="just" eaLnBrk="1" hangingPunct="1">
              <a:buFontTx/>
              <a:buNone/>
              <a:defRPr/>
            </a:pPr>
            <a:endParaRPr lang="it-IT" sz="200" dirty="0"/>
          </a:p>
          <a:p>
            <a:pPr marL="0" indent="0" algn="ctr">
              <a:spcAft>
                <a:spcPts val="1800"/>
              </a:spcAft>
              <a:buFontTx/>
              <a:buNone/>
              <a:defRPr/>
            </a:pPr>
            <a:r>
              <a:rPr lang="it-IT" sz="2600" dirty="0">
                <a:solidFill>
                  <a:srgbClr val="FF0000"/>
                </a:solidFill>
              </a:rPr>
              <a:t>NORME GENERALI</a:t>
            </a:r>
            <a:endParaRPr lang="it-IT" sz="2600" dirty="0">
              <a:solidFill>
                <a:srgbClr val="FF0000"/>
              </a:solidFill>
              <a:cs typeface="Arial"/>
            </a:endParaRPr>
          </a:p>
          <a:p>
            <a:pPr marL="0" indent="0" algn="just">
              <a:spcAft>
                <a:spcPts val="600"/>
              </a:spcAft>
              <a:buNone/>
              <a:defRPr/>
            </a:pPr>
            <a:r>
              <a:rPr lang="it-IT" sz="2200" b="1" dirty="0"/>
              <a:t>In riferimento alle scadenze di rendicontazione previste all'articolo 4 della Convenzione non si parla di percentuali di spesa da rispettare. Quindi è sufficiente rendicontare le spese sostenute nel singolo periodo di rendicontazione oppure dobbiamo rispettare per ogni singolo periodo anche un minimo di spesa? Se si, dove si possono trovare queste indicazioni?</a:t>
            </a:r>
            <a:endParaRPr lang="it-IT" sz="2200" dirty="0">
              <a:cs typeface="Arial"/>
            </a:endParaRPr>
          </a:p>
          <a:p>
            <a:pPr marL="0" indent="0" algn="just">
              <a:buNone/>
              <a:defRPr/>
            </a:pPr>
            <a:r>
              <a:rPr lang="it-IT" sz="2200" dirty="0"/>
              <a:t>Non sono previste percentuali minime di spesa da rendicontare in ogni SAL. L’erogazione del contributo è in ogni caso subordinato ai limiti di spesa assunti per ogni anno per ogni progetto, come indicato nell’atto di concessione.</a:t>
            </a:r>
            <a:endParaRPr lang="it-IT" sz="2400" dirty="0"/>
          </a:p>
        </p:txBody>
      </p:sp>
      <p:sp>
        <p:nvSpPr>
          <p:cNvPr id="17" name="Titolo 16"/>
          <p:cNvSpPr>
            <a:spLocks noGrp="1"/>
          </p:cNvSpPr>
          <p:nvPr>
            <p:ph type="title"/>
          </p:nvPr>
        </p:nvSpPr>
        <p:spPr/>
        <p:txBody>
          <a:bodyPr/>
          <a:lstStyle/>
          <a:p>
            <a:r>
              <a:rPr lang="it-IT" dirty="0"/>
              <a:t>Quesito</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Text Box 28">
            <a:extLst>
              <a:ext uri="{FF2B5EF4-FFF2-40B4-BE49-F238E27FC236}">
                <a16:creationId xmlns:a16="http://schemas.microsoft.com/office/drawing/2014/main" id="{28B6AE50-5DC2-43BA-9768-D55AEFF35009}"/>
              </a:ext>
            </a:extLst>
          </p:cNvPr>
          <p:cNvSpPr txBox="1">
            <a:spLocks noChangeArrowheads="1"/>
          </p:cNvSpPr>
          <p:nvPr/>
        </p:nvSpPr>
        <p:spPr bwMode="auto">
          <a:xfrm>
            <a:off x="2057400" y="6673850"/>
            <a:ext cx="2501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it-IT" altLang="it-IT" sz="1800"/>
          </a:p>
        </p:txBody>
      </p:sp>
      <p:sp>
        <p:nvSpPr>
          <p:cNvPr id="3" name="Segnaposto contenuto 2">
            <a:extLst>
              <a:ext uri="{FF2B5EF4-FFF2-40B4-BE49-F238E27FC236}">
                <a16:creationId xmlns:a16="http://schemas.microsoft.com/office/drawing/2014/main" id="{531BC2F6-64F6-4094-807F-E3DFF0084FD7}"/>
              </a:ext>
            </a:extLst>
          </p:cNvPr>
          <p:cNvSpPr>
            <a:spLocks noGrp="1"/>
          </p:cNvSpPr>
          <p:nvPr>
            <p:ph type="body" idx="1"/>
          </p:nvPr>
        </p:nvSpPr>
        <p:spPr>
          <a:xfrm>
            <a:off x="457629" y="1161288"/>
            <a:ext cx="8335534" cy="4897989"/>
          </a:xfrm>
          <a:noFill/>
          <a:scene3d>
            <a:camera prst="orthographicFront">
              <a:rot lat="0" lon="0" rev="0"/>
            </a:camera>
            <a:lightRig rig="contrasting" dir="t">
              <a:rot lat="0" lon="0" rev="1500000"/>
            </a:lightRig>
          </a:scene3d>
          <a:sp3d prstMaterial="metal">
            <a:bevelT w="88900" h="88900"/>
          </a:sp3d>
        </p:spPr>
        <p:txBody>
          <a:bodyPr>
            <a:normAutofit/>
          </a:bodyPr>
          <a:lstStyle>
            <a:lvl1pPr algn="ctr">
              <a:defRPr>
                <a:solidFill>
                  <a:schemeClr val="tx1"/>
                </a:solidFill>
                <a:latin typeface="Arial" panose="020B0604020202020204" pitchFamily="34" charset="0"/>
              </a:defRPr>
            </a:lvl1pPr>
            <a:lvl2pPr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fontAlgn="base">
              <a:spcBef>
                <a:spcPct val="0"/>
              </a:spcBef>
              <a:spcAft>
                <a:spcPct val="0"/>
              </a:spcAft>
              <a:defRPr>
                <a:solidFill>
                  <a:schemeClr val="tx1"/>
                </a:solidFill>
                <a:latin typeface="Arial" panose="020B0604020202020204" pitchFamily="34" charset="0"/>
              </a:defRPr>
            </a:lvl6pPr>
            <a:lvl7pPr marL="2971800" indent="-228600" algn="ctr" fontAlgn="base">
              <a:spcBef>
                <a:spcPct val="0"/>
              </a:spcBef>
              <a:spcAft>
                <a:spcPct val="0"/>
              </a:spcAft>
              <a:defRPr>
                <a:solidFill>
                  <a:schemeClr val="tx1"/>
                </a:solidFill>
                <a:latin typeface="Arial" panose="020B0604020202020204" pitchFamily="34" charset="0"/>
              </a:defRPr>
            </a:lvl7pPr>
            <a:lvl8pPr marL="3429000" indent="-228600" algn="ctr" fontAlgn="base">
              <a:spcBef>
                <a:spcPct val="0"/>
              </a:spcBef>
              <a:spcAft>
                <a:spcPct val="0"/>
              </a:spcAft>
              <a:defRPr>
                <a:solidFill>
                  <a:schemeClr val="tx1"/>
                </a:solidFill>
                <a:latin typeface="Arial" panose="020B0604020202020204" pitchFamily="34" charset="0"/>
              </a:defRPr>
            </a:lvl8pPr>
            <a:lvl9pPr marL="3886200" indent="-228600" algn="ctr" fontAlgn="base">
              <a:spcBef>
                <a:spcPct val="0"/>
              </a:spcBef>
              <a:spcAft>
                <a:spcPct val="0"/>
              </a:spcAft>
              <a:defRPr>
                <a:solidFill>
                  <a:schemeClr val="tx1"/>
                </a:solidFill>
                <a:latin typeface="Arial" panose="020B0604020202020204" pitchFamily="34" charset="0"/>
              </a:defRPr>
            </a:lvl9pPr>
          </a:lstStyle>
          <a:p>
            <a:pPr marL="0" indent="0">
              <a:spcAft>
                <a:spcPts val="1800"/>
              </a:spcAft>
              <a:buFontTx/>
              <a:buNone/>
              <a:defRPr/>
            </a:pPr>
            <a:r>
              <a:rPr lang="it-IT" sz="2600" dirty="0">
                <a:solidFill>
                  <a:srgbClr val="FF0000"/>
                </a:solidFill>
                <a:latin typeface="Arial"/>
                <a:cs typeface="Arial"/>
              </a:rPr>
              <a:t>NORME GENERALI</a:t>
            </a:r>
            <a:endParaRPr lang="it-IT" sz="2600" dirty="0">
              <a:latin typeface="Arial"/>
              <a:cs typeface="Arial"/>
            </a:endParaRPr>
          </a:p>
          <a:p>
            <a:pPr marL="0" indent="0" algn="just">
              <a:lnSpc>
                <a:spcPct val="100000"/>
              </a:lnSpc>
              <a:spcAft>
                <a:spcPts val="600"/>
              </a:spcAft>
              <a:buNone/>
              <a:defRPr/>
            </a:pPr>
            <a:r>
              <a:rPr lang="it-IT" sz="2400" b="1" dirty="0"/>
              <a:t>I soggetti privati devono rispettare la normativa italiana sugli appalti?</a:t>
            </a:r>
            <a:endParaRPr lang="it-IT" sz="2400" dirty="0">
              <a:cs typeface="Arial" panose="020B0604020202020204" pitchFamily="34" charset="0"/>
            </a:endParaRPr>
          </a:p>
          <a:p>
            <a:pPr marL="0" indent="0" algn="just">
              <a:lnSpc>
                <a:spcPct val="100000"/>
              </a:lnSpc>
              <a:spcAft>
                <a:spcPts val="600"/>
              </a:spcAft>
              <a:buNone/>
              <a:defRPr/>
            </a:pPr>
            <a:r>
              <a:rPr lang="it-IT" sz="2400" dirty="0">
                <a:latin typeface="Arial"/>
                <a:cs typeface="Arial"/>
              </a:rPr>
              <a:t>I soggetti privati che svolgono attività di progetto non sono tenuti a rispettare le procedure previste dal Codice dei Contratti Pubblici (</a:t>
            </a:r>
            <a:r>
              <a:rPr lang="it-IT" sz="2400" dirty="0" err="1">
                <a:latin typeface="Arial"/>
                <a:cs typeface="Arial"/>
              </a:rPr>
              <a:t>D.Lgs.</a:t>
            </a:r>
            <a:r>
              <a:rPr lang="it-IT" sz="2400" dirty="0">
                <a:latin typeface="Arial"/>
                <a:cs typeface="Arial"/>
              </a:rPr>
              <a:t> 50/2016 e </a:t>
            </a:r>
            <a:r>
              <a:rPr lang="it-IT" sz="2400" dirty="0" err="1">
                <a:latin typeface="Arial"/>
                <a:cs typeface="Arial"/>
              </a:rPr>
              <a:t>ss.mm.ii.</a:t>
            </a:r>
            <a:r>
              <a:rPr lang="it-IT" sz="2400" dirty="0">
                <a:latin typeface="Arial"/>
                <a:cs typeface="Arial"/>
              </a:rPr>
              <a:t>); </a:t>
            </a:r>
            <a:r>
              <a:rPr lang="it-IT" sz="2400" spc="-30" dirty="0">
                <a:latin typeface="Arial"/>
                <a:cs typeface="Arial"/>
              </a:rPr>
              <a:t>sono tenuti però a dimostrare di avere agito nell’ottica del </a:t>
            </a:r>
            <a:r>
              <a:rPr lang="it-IT" sz="2400" i="1" spc="-30" dirty="0">
                <a:latin typeface="Arial"/>
                <a:cs typeface="Arial"/>
              </a:rPr>
              <a:t>best </a:t>
            </a:r>
            <a:r>
              <a:rPr lang="it-IT" sz="2400" i="1" spc="-30" dirty="0" err="1">
                <a:latin typeface="Arial"/>
                <a:cs typeface="Arial"/>
              </a:rPr>
              <a:t>value</a:t>
            </a:r>
            <a:r>
              <a:rPr lang="it-IT" sz="2400" i="1" spc="-30" dirty="0">
                <a:latin typeface="Arial"/>
                <a:cs typeface="Arial"/>
              </a:rPr>
              <a:t> for money</a:t>
            </a:r>
            <a:r>
              <a:rPr lang="it-IT" sz="2400" spc="-30" dirty="0">
                <a:latin typeface="Arial"/>
                <a:cs typeface="Arial"/>
              </a:rPr>
              <a:t> (miglior rapporto qualità-prezzo) secondo i principi UE.</a:t>
            </a:r>
          </a:p>
          <a:p>
            <a:pPr marL="0" indent="0" algn="just">
              <a:lnSpc>
                <a:spcPct val="100000"/>
              </a:lnSpc>
              <a:spcAft>
                <a:spcPts val="600"/>
              </a:spcAft>
              <a:defRPr/>
            </a:pPr>
            <a:r>
              <a:rPr lang="it-IT" altLang="it-IT" sz="2400" dirty="0">
                <a:latin typeface="Arial"/>
                <a:cs typeface="Arial"/>
              </a:rPr>
              <a:t>Per determinare se un soggetto è tenuto o meno all'applicazione del codice dei contratti fare riferimento agli artt. 1-3-5 della norma sui contratti pubblici.</a:t>
            </a:r>
            <a:endParaRPr lang="it-IT" altLang="it-IT" sz="2400" dirty="0"/>
          </a:p>
        </p:txBody>
      </p:sp>
      <p:sp>
        <p:nvSpPr>
          <p:cNvPr id="18" name="Titolo 17"/>
          <p:cNvSpPr>
            <a:spLocks noGrp="1"/>
          </p:cNvSpPr>
          <p:nvPr>
            <p:ph type="title"/>
          </p:nvPr>
        </p:nvSpPr>
        <p:spPr>
          <a:xfrm>
            <a:off x="457199" y="274638"/>
            <a:ext cx="8335963" cy="719275"/>
          </a:xfrm>
        </p:spPr>
        <p:txBody>
          <a:bodyPr>
            <a:normAutofit fontScale="90000"/>
          </a:bodyPr>
          <a:lstStyle/>
          <a:p>
            <a:r>
              <a:rPr lang="it-IT" dirty="0"/>
              <a:t>Quesito</a:t>
            </a:r>
            <a:endParaRPr lang="it-IT" sz="4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Text Box 28">
            <a:extLst>
              <a:ext uri="{FF2B5EF4-FFF2-40B4-BE49-F238E27FC236}">
                <a16:creationId xmlns:a16="http://schemas.microsoft.com/office/drawing/2014/main" id="{CED9A05B-A140-45FB-A83E-26A8249FEED6}"/>
              </a:ext>
            </a:extLst>
          </p:cNvPr>
          <p:cNvSpPr txBox="1">
            <a:spLocks noChangeArrowheads="1"/>
          </p:cNvSpPr>
          <p:nvPr/>
        </p:nvSpPr>
        <p:spPr bwMode="auto">
          <a:xfrm>
            <a:off x="2057400" y="6673850"/>
            <a:ext cx="2501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it-IT" altLang="it-IT" sz="1800"/>
          </a:p>
        </p:txBody>
      </p:sp>
      <p:sp>
        <p:nvSpPr>
          <p:cNvPr id="36870" name="Titolo 1">
            <a:extLst>
              <a:ext uri="{FF2B5EF4-FFF2-40B4-BE49-F238E27FC236}">
                <a16:creationId xmlns:a16="http://schemas.microsoft.com/office/drawing/2014/main" id="{FDEED6D2-3DA5-4201-B9C0-3E07726DD320}"/>
              </a:ext>
            </a:extLst>
          </p:cNvPr>
          <p:cNvSpPr>
            <a:spLocks noGrp="1" noChangeArrowheads="1"/>
          </p:cNvSpPr>
          <p:nvPr>
            <p:ph type="title"/>
          </p:nvPr>
        </p:nvSpPr>
        <p:spPr/>
        <p:txBody>
          <a:bodyPr>
            <a:normAutofit/>
          </a:bodyPr>
          <a:lstStyle/>
          <a:p>
            <a:r>
              <a:rPr lang="it-IT" altLang="it-IT" sz="5600" dirty="0"/>
              <a:t>Quesito</a:t>
            </a:r>
            <a:endParaRPr lang="it-IT" altLang="it-IT" sz="4400" dirty="0"/>
          </a:p>
        </p:txBody>
      </p:sp>
      <p:sp>
        <p:nvSpPr>
          <p:cNvPr id="3" name="Segnaposto contenuto 2">
            <a:extLst>
              <a:ext uri="{FF2B5EF4-FFF2-40B4-BE49-F238E27FC236}">
                <a16:creationId xmlns:a16="http://schemas.microsoft.com/office/drawing/2014/main" id="{CBACB05D-47CC-400A-8650-3525411C02A9}"/>
              </a:ext>
            </a:extLst>
          </p:cNvPr>
          <p:cNvSpPr>
            <a:spLocks noGrp="1"/>
          </p:cNvSpPr>
          <p:nvPr>
            <p:ph type="body" idx="1"/>
          </p:nvPr>
        </p:nvSpPr>
        <p:spPr>
          <a:xfrm>
            <a:off x="457629" y="1367073"/>
            <a:ext cx="8335534" cy="4593051"/>
          </a:xfrm>
          <a:noFill/>
          <a:scene3d>
            <a:camera prst="orthographicFront">
              <a:rot lat="0" lon="0" rev="0"/>
            </a:camera>
            <a:lightRig rig="contrasting" dir="t">
              <a:rot lat="0" lon="0" rev="1500000"/>
            </a:lightRig>
          </a:scene3d>
          <a:sp3d prstMaterial="metal">
            <a:bevelT w="88900" h="88900"/>
          </a:sp3d>
        </p:spPr>
        <p:txBody>
          <a:bodyPr>
            <a:normAutofit fontScale="92500" lnSpcReduction="20000"/>
          </a:bodyPr>
          <a:lstStyle/>
          <a:p>
            <a:pPr marL="0" indent="0" algn="ctr">
              <a:spcAft>
                <a:spcPts val="1800"/>
              </a:spcAft>
              <a:buFontTx/>
              <a:buNone/>
              <a:defRPr/>
            </a:pPr>
            <a:r>
              <a:rPr lang="it-IT" sz="2600" b="1" dirty="0"/>
              <a:t> </a:t>
            </a:r>
            <a:r>
              <a:rPr lang="it-IT" sz="2600" dirty="0">
                <a:solidFill>
                  <a:srgbClr val="FF0000"/>
                </a:solidFill>
                <a:ea typeface="+mn-lt"/>
                <a:cs typeface="+mn-lt"/>
              </a:rPr>
              <a:t>NORME GENERALI</a:t>
            </a:r>
            <a:endParaRPr lang="it-IT" sz="2600" dirty="0">
              <a:ea typeface="+mn-lt"/>
              <a:cs typeface="+mn-lt"/>
            </a:endParaRPr>
          </a:p>
          <a:p>
            <a:pPr marL="0" indent="0" algn="just">
              <a:lnSpc>
                <a:spcPct val="120000"/>
              </a:lnSpc>
              <a:spcAft>
                <a:spcPts val="600"/>
              </a:spcAft>
              <a:buNone/>
              <a:defRPr/>
            </a:pPr>
            <a:r>
              <a:rPr lang="it-IT" sz="2600" b="1" dirty="0"/>
              <a:t>È possibile lo spostamento di budget tra i componenti dell’ATS?</a:t>
            </a:r>
            <a:endParaRPr lang="it-IT" sz="2600" dirty="0">
              <a:cs typeface="Arial"/>
            </a:endParaRPr>
          </a:p>
          <a:p>
            <a:pPr marL="0" indent="0" algn="just">
              <a:lnSpc>
                <a:spcPct val="120000"/>
              </a:lnSpc>
              <a:spcAft>
                <a:spcPts val="600"/>
              </a:spcAft>
              <a:buNone/>
              <a:defRPr/>
            </a:pPr>
            <a:r>
              <a:rPr lang="it-IT" sz="2600" dirty="0"/>
              <a:t>È ammissibile esclusivamente nei modi indicati nell’Art. 10 della “Convenzione” ovvero comunicazione alla Regione </a:t>
            </a:r>
            <a:r>
              <a:rPr lang="it-IT" sz="2600" dirty="0" err="1"/>
              <a:t>E.R.</a:t>
            </a:r>
            <a:r>
              <a:rPr lang="it-IT" sz="2600" dirty="0"/>
              <a:t> (silenzio assenso di 60 gg.) e conseguente integrazione dell’Atto costitutivo. Vale anche per spese minori (ad esempio Atto costitutivo ATS).</a:t>
            </a:r>
          </a:p>
          <a:p>
            <a:pPr marL="0" indent="0" algn="just">
              <a:lnSpc>
                <a:spcPct val="120000"/>
              </a:lnSpc>
              <a:spcAft>
                <a:spcPts val="600"/>
              </a:spcAft>
              <a:buNone/>
              <a:defRPr/>
            </a:pPr>
            <a:r>
              <a:rPr lang="it-IT" sz="2600" dirty="0"/>
              <a:t>Non sono ammesse a rendiconto fatturazioni reciproche fra i soci dell’ATS.</a:t>
            </a:r>
            <a:r>
              <a:rPr lang="it-IT" sz="2400" dirty="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Titolo 1">
            <a:extLst>
              <a:ext uri="{FF2B5EF4-FFF2-40B4-BE49-F238E27FC236}">
                <a16:creationId xmlns:a16="http://schemas.microsoft.com/office/drawing/2014/main" id="{00BA5E2D-5DB6-45F6-ABE6-C029F7C9A42D}"/>
              </a:ext>
            </a:extLst>
          </p:cNvPr>
          <p:cNvSpPr>
            <a:spLocks noGrp="1" noChangeArrowheads="1"/>
          </p:cNvSpPr>
          <p:nvPr>
            <p:ph type="title"/>
          </p:nvPr>
        </p:nvSpPr>
        <p:spPr/>
        <p:txBody>
          <a:bodyPr/>
          <a:lstStyle/>
          <a:p>
            <a:pPr eaLnBrk="1" hangingPunct="1"/>
            <a:r>
              <a:rPr lang="it-IT" altLang="it-IT"/>
              <a:t>Quesito</a:t>
            </a:r>
          </a:p>
        </p:txBody>
      </p:sp>
      <p:sp>
        <p:nvSpPr>
          <p:cNvPr id="4" name="Segnaposto contenuto 3">
            <a:extLst>
              <a:ext uri="{FF2B5EF4-FFF2-40B4-BE49-F238E27FC236}">
                <a16:creationId xmlns:a16="http://schemas.microsoft.com/office/drawing/2014/main" id="{96A2E75E-F4CA-4C07-B4F8-9041300A8ECA}"/>
              </a:ext>
            </a:extLst>
          </p:cNvPr>
          <p:cNvSpPr>
            <a:spLocks noGrp="1"/>
          </p:cNvSpPr>
          <p:nvPr>
            <p:ph type="body" idx="1"/>
          </p:nvPr>
        </p:nvSpPr>
        <p:spPr/>
        <p:txBody>
          <a:bodyPr/>
          <a:lstStyle/>
          <a:p>
            <a:pPr marL="0" indent="0" algn="ctr">
              <a:spcAft>
                <a:spcPts val="1800"/>
              </a:spcAft>
              <a:buFontTx/>
              <a:buNone/>
              <a:defRPr/>
            </a:pPr>
            <a:r>
              <a:rPr lang="it-IT" dirty="0"/>
              <a:t> </a:t>
            </a:r>
            <a:r>
              <a:rPr lang="it-IT" sz="2400" dirty="0">
                <a:solidFill>
                  <a:srgbClr val="FF0000"/>
                </a:solidFill>
              </a:rPr>
              <a:t>NORME GENERALI</a:t>
            </a:r>
            <a:endParaRPr lang="it-IT" sz="2400" dirty="0">
              <a:cs typeface="Arial"/>
            </a:endParaRPr>
          </a:p>
          <a:p>
            <a:pPr marL="0" indent="0">
              <a:spcAft>
                <a:spcPts val="600"/>
              </a:spcAft>
              <a:buNone/>
              <a:defRPr/>
            </a:pPr>
            <a:r>
              <a:rPr lang="it-IT" sz="2400" b="1" dirty="0"/>
              <a:t>Dove va riportato il CUP del progetto finanziato?</a:t>
            </a:r>
            <a:endParaRPr lang="it-IT" sz="2400" dirty="0">
              <a:cs typeface="Arial"/>
            </a:endParaRPr>
          </a:p>
          <a:p>
            <a:pPr marL="0" indent="0">
              <a:lnSpc>
                <a:spcPct val="100000"/>
              </a:lnSpc>
              <a:spcAft>
                <a:spcPts val="600"/>
              </a:spcAft>
              <a:buNone/>
              <a:defRPr/>
            </a:pPr>
            <a:r>
              <a:rPr lang="it-IT" sz="2400" dirty="0"/>
              <a:t>Il CUP va obbligatoriamente riportato su tutti i documenti giustificativi di spesa:</a:t>
            </a:r>
            <a:endParaRPr lang="it-IT" sz="2400" dirty="0">
              <a:cs typeface="Arial"/>
            </a:endParaRPr>
          </a:p>
          <a:p>
            <a:pPr marL="685800">
              <a:lnSpc>
                <a:spcPct val="100000"/>
              </a:lnSpc>
              <a:spcAft>
                <a:spcPts val="600"/>
              </a:spcAft>
              <a:buFont typeface="Arial"/>
              <a:buChar char="•"/>
              <a:defRPr/>
            </a:pPr>
            <a:r>
              <a:rPr lang="it-IT" sz="2400" dirty="0"/>
              <a:t>contratti, ordini;</a:t>
            </a:r>
            <a:endParaRPr lang="it-IT" sz="2400" dirty="0">
              <a:cs typeface="Arial"/>
            </a:endParaRPr>
          </a:p>
          <a:p>
            <a:pPr marL="685800">
              <a:lnSpc>
                <a:spcPct val="100000"/>
              </a:lnSpc>
              <a:spcAft>
                <a:spcPts val="600"/>
              </a:spcAft>
              <a:buFont typeface="Arial"/>
              <a:buChar char="•"/>
              <a:defRPr/>
            </a:pPr>
            <a:r>
              <a:rPr lang="it-IT" sz="2400" dirty="0"/>
              <a:t>fatture, documenti di spesa;</a:t>
            </a:r>
            <a:endParaRPr lang="it-IT" sz="2400" dirty="0">
              <a:cs typeface="Arial"/>
            </a:endParaRPr>
          </a:p>
          <a:p>
            <a:pPr marL="685800">
              <a:lnSpc>
                <a:spcPct val="100000"/>
              </a:lnSpc>
              <a:spcAft>
                <a:spcPts val="600"/>
              </a:spcAft>
              <a:buFont typeface="Arial"/>
              <a:buChar char="•"/>
              <a:defRPr/>
            </a:pPr>
            <a:r>
              <a:rPr lang="it-IT" sz="2400" dirty="0"/>
              <a:t>mandati/ bonifici di pagamento/ </a:t>
            </a:r>
            <a:r>
              <a:rPr lang="it-IT" sz="2400" dirty="0" err="1"/>
              <a:t>ri.ba.</a:t>
            </a:r>
            <a:endParaRPr lang="it-IT" sz="2400" dirty="0">
              <a:cs typeface="Arial"/>
            </a:endParaRPr>
          </a:p>
          <a:p>
            <a:pPr algn="just" eaLnBrk="1" hangingPunct="1">
              <a:spcBef>
                <a:spcPts val="0"/>
              </a:spcBef>
              <a:buClr>
                <a:srgbClr val="FF0000"/>
              </a:buClr>
              <a:buSzPct val="110000"/>
              <a:buFont typeface="Arial"/>
              <a:buChar char="•"/>
              <a:tabLst>
                <a:tab pos="355600" algn="l"/>
              </a:tabLst>
              <a:defRPr/>
            </a:pPr>
            <a:endParaRPr lang="it-IT" sz="2200" dirty="0">
              <a:solidFill>
                <a:srgbClr val="FF0000"/>
              </a:solidFil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8C53EF60-2A70-4C59-9B52-DF7A39E810D7}"/>
              </a:ext>
            </a:extLst>
          </p:cNvPr>
          <p:cNvSpPr>
            <a:spLocks noGrp="1" noChangeArrowheads="1"/>
          </p:cNvSpPr>
          <p:nvPr>
            <p:ph type="title"/>
          </p:nvPr>
        </p:nvSpPr>
        <p:spPr/>
        <p:txBody>
          <a:bodyPr>
            <a:normAutofit/>
          </a:bodyPr>
          <a:lstStyle/>
          <a:p>
            <a:pPr eaLnBrk="1" hangingPunct="1"/>
            <a:r>
              <a:rPr lang="it-IT" altLang="it-IT" dirty="0"/>
              <a:t>Articolazione dell’</a:t>
            </a:r>
            <a:r>
              <a:rPr lang="it-IT" altLang="it-IT" dirty="0" err="1"/>
              <a:t>AdG</a:t>
            </a:r>
            <a:r>
              <a:rPr lang="it-IT" altLang="it-IT" dirty="0"/>
              <a:t> POR</a:t>
            </a:r>
          </a:p>
        </p:txBody>
      </p:sp>
      <p:sp>
        <p:nvSpPr>
          <p:cNvPr id="18435" name="Rectangle 3">
            <a:extLst>
              <a:ext uri="{FF2B5EF4-FFF2-40B4-BE49-F238E27FC236}">
                <a16:creationId xmlns:a16="http://schemas.microsoft.com/office/drawing/2014/main" id="{E88E527B-B588-4E62-AB7A-251952D63104}"/>
              </a:ext>
            </a:extLst>
          </p:cNvPr>
          <p:cNvSpPr>
            <a:spLocks noGrp="1" noChangeArrowheads="1"/>
          </p:cNvSpPr>
          <p:nvPr>
            <p:ph type="body" idx="1"/>
          </p:nvPr>
        </p:nvSpPr>
        <p:spPr>
          <a:xfrm>
            <a:off x="457629" y="1358020"/>
            <a:ext cx="8335534" cy="4317173"/>
          </a:xfrm>
        </p:spPr>
        <p:txBody>
          <a:bodyPr>
            <a:normAutofit/>
          </a:bodyPr>
          <a:lstStyle/>
          <a:p>
            <a:pPr marL="0" indent="0" algn="just" eaLnBrk="1" fontAlgn="auto">
              <a:lnSpc>
                <a:spcPct val="90000"/>
              </a:lnSpc>
              <a:spcBef>
                <a:spcPts val="0"/>
              </a:spcBef>
              <a:spcAft>
                <a:spcPts val="0"/>
              </a:spcAft>
              <a:buFontTx/>
              <a:buNone/>
              <a:defRPr/>
            </a:pPr>
            <a:r>
              <a:rPr lang="it-IT" sz="2400" dirty="0">
                <a:solidFill>
                  <a:srgbClr val="000000"/>
                </a:solidFill>
                <a:latin typeface="Helvetica Neue" charset="0"/>
                <a:ea typeface="Microsoft YaHei" pitchFamily="2"/>
                <a:cs typeface="Mangal" pitchFamily="2"/>
              </a:rPr>
              <a:t>La separazione delle funzioni prevede che all'interno della DG economia della conoscenza, del lavoro e dell'impresa sia individuato:</a:t>
            </a:r>
          </a:p>
          <a:p>
            <a:pPr marL="228600" indent="-228600" algn="just" eaLnBrk="1" fontAlgn="auto">
              <a:lnSpc>
                <a:spcPct val="90000"/>
              </a:lnSpc>
              <a:spcBef>
                <a:spcPts val="1415"/>
              </a:spcBef>
              <a:spcAft>
                <a:spcPts val="0"/>
              </a:spcAft>
              <a:buSzPct val="45000"/>
              <a:buFont typeface="StarSymbol"/>
              <a:buChar char="●"/>
              <a:defRPr/>
            </a:pPr>
            <a:r>
              <a:rPr lang="it-IT" sz="2400" dirty="0">
                <a:solidFill>
                  <a:srgbClr val="000000"/>
                </a:solidFill>
                <a:latin typeface="Helvetica Neue" charset="0"/>
                <a:ea typeface="Microsoft YaHei" pitchFamily="2"/>
                <a:cs typeface="Mangal" pitchFamily="2"/>
              </a:rPr>
              <a:t>un Responsabile di Asse con il compito di adozione </a:t>
            </a:r>
            <a:br>
              <a:rPr lang="it-IT" sz="2400" dirty="0">
                <a:solidFill>
                  <a:srgbClr val="000000"/>
                </a:solidFill>
                <a:latin typeface="Helvetica Neue" charset="0"/>
                <a:ea typeface="Microsoft YaHei" pitchFamily="2"/>
                <a:cs typeface="Mangal" pitchFamily="2"/>
              </a:rPr>
            </a:br>
            <a:r>
              <a:rPr lang="it-IT" sz="2400" dirty="0">
                <a:solidFill>
                  <a:srgbClr val="000000"/>
                </a:solidFill>
                <a:latin typeface="Helvetica Neue" charset="0"/>
                <a:ea typeface="Microsoft YaHei" pitchFamily="2"/>
                <a:cs typeface="Mangal" pitchFamily="2"/>
              </a:rPr>
              <a:t>degli atti inerenti la procedura di valutazione e concessione, le varianti, le proroghe, l'aggiornamento </a:t>
            </a:r>
            <a:br>
              <a:rPr lang="it-IT" sz="2400" dirty="0">
                <a:solidFill>
                  <a:srgbClr val="000000"/>
                </a:solidFill>
                <a:latin typeface="Helvetica Neue" charset="0"/>
                <a:ea typeface="Microsoft YaHei" pitchFamily="2"/>
                <a:cs typeface="Mangal" pitchFamily="2"/>
              </a:rPr>
            </a:br>
            <a:r>
              <a:rPr lang="it-IT" sz="2400" dirty="0">
                <a:solidFill>
                  <a:srgbClr val="000000"/>
                </a:solidFill>
                <a:latin typeface="Helvetica Neue" charset="0"/>
                <a:ea typeface="Microsoft YaHei" pitchFamily="2"/>
                <a:cs typeface="Mangal" pitchFamily="2"/>
              </a:rPr>
              <a:t>del cronoprogramma (con impatto su adeguamento degli impegni contabili di bilancio)</a:t>
            </a:r>
          </a:p>
          <a:p>
            <a:pPr marL="228600" indent="-228600" algn="just" eaLnBrk="1" fontAlgn="auto">
              <a:lnSpc>
                <a:spcPct val="90000"/>
              </a:lnSpc>
              <a:spcBef>
                <a:spcPts val="1415"/>
              </a:spcBef>
              <a:spcAft>
                <a:spcPts val="0"/>
              </a:spcAft>
              <a:buSzPct val="45000"/>
              <a:buFont typeface="StarSymbol"/>
              <a:buChar char="●"/>
              <a:defRPr/>
            </a:pPr>
            <a:r>
              <a:rPr lang="it-IT" sz="2400" dirty="0">
                <a:solidFill>
                  <a:srgbClr val="000000"/>
                </a:solidFill>
                <a:latin typeface="Helvetica Neue" charset="0"/>
                <a:ea typeface="Microsoft YaHei" pitchFamily="2"/>
                <a:cs typeface="Mangal" pitchFamily="2"/>
              </a:rPr>
              <a:t>un Responsabile dell'Attuazione e Liquidazione degli interventi con il compito di istruttoria delle rendicontazioni e liquidazione del contributo</a:t>
            </a:r>
          </a:p>
          <a:p>
            <a:pPr marL="88900" indent="0" eaLnBrk="1" hangingPunct="1">
              <a:lnSpc>
                <a:spcPct val="90000"/>
              </a:lnSpc>
              <a:buClr>
                <a:srgbClr val="3333FF"/>
              </a:buClr>
              <a:buFontTx/>
              <a:buNone/>
              <a:defRPr/>
            </a:pPr>
            <a:endParaRPr lang="it-IT" altLang="it-IT"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5" name="Titolo 1">
            <a:extLst>
              <a:ext uri="{FF2B5EF4-FFF2-40B4-BE49-F238E27FC236}">
                <a16:creationId xmlns:a16="http://schemas.microsoft.com/office/drawing/2014/main" id="{DFCAD0AA-1628-43AC-95CF-5B5F8B584BC6}"/>
              </a:ext>
            </a:extLst>
          </p:cNvPr>
          <p:cNvSpPr>
            <a:spLocks noGrp="1" noChangeArrowheads="1"/>
          </p:cNvSpPr>
          <p:nvPr>
            <p:ph type="title"/>
          </p:nvPr>
        </p:nvSpPr>
        <p:spPr/>
        <p:txBody>
          <a:bodyPr/>
          <a:lstStyle/>
          <a:p>
            <a:pPr eaLnBrk="1" hangingPunct="1"/>
            <a:r>
              <a:rPr lang="it-IT" altLang="it-IT"/>
              <a:t>Quesito</a:t>
            </a:r>
          </a:p>
        </p:txBody>
      </p:sp>
      <p:sp>
        <p:nvSpPr>
          <p:cNvPr id="4" name="Segnaposto contenuto 3">
            <a:extLst>
              <a:ext uri="{FF2B5EF4-FFF2-40B4-BE49-F238E27FC236}">
                <a16:creationId xmlns:a16="http://schemas.microsoft.com/office/drawing/2014/main" id="{01D82B26-13D5-4846-8736-F64F7C348955}"/>
              </a:ext>
            </a:extLst>
          </p:cNvPr>
          <p:cNvSpPr>
            <a:spLocks noGrp="1"/>
          </p:cNvSpPr>
          <p:nvPr>
            <p:ph type="body" idx="1"/>
          </p:nvPr>
        </p:nvSpPr>
        <p:spPr/>
        <p:txBody>
          <a:bodyPr/>
          <a:lstStyle/>
          <a:p>
            <a:pPr marL="0" indent="0" algn="ctr">
              <a:spcAft>
                <a:spcPts val="1800"/>
              </a:spcAft>
              <a:buFontTx/>
              <a:buNone/>
              <a:defRPr/>
            </a:pPr>
            <a:r>
              <a:rPr lang="it-IT" sz="2400" dirty="0">
                <a:solidFill>
                  <a:srgbClr val="FF0000"/>
                </a:solidFill>
              </a:rPr>
              <a:t>NORME GENERALI</a:t>
            </a:r>
            <a:endParaRPr lang="it-IT" sz="2400" dirty="0">
              <a:solidFill>
                <a:srgbClr val="FF0000"/>
              </a:solidFill>
              <a:cs typeface="Arial"/>
            </a:endParaRPr>
          </a:p>
          <a:p>
            <a:pPr marL="0" indent="0" algn="just">
              <a:lnSpc>
                <a:spcPct val="100000"/>
              </a:lnSpc>
              <a:spcAft>
                <a:spcPts val="600"/>
              </a:spcAft>
              <a:buNone/>
              <a:defRPr/>
            </a:pPr>
            <a:r>
              <a:rPr lang="it-IT" sz="2400" b="1" dirty="0"/>
              <a:t>Nel caso in cui i beneficiari non avessero riportato il CUP di progetto nei documenti previsti dal bando, come si possono sanare?</a:t>
            </a:r>
            <a:endParaRPr lang="it-IT" sz="2400" dirty="0">
              <a:cs typeface="Arial"/>
            </a:endParaRPr>
          </a:p>
          <a:p>
            <a:pPr marL="0" indent="0" algn="just">
              <a:lnSpc>
                <a:spcPct val="100000"/>
              </a:lnSpc>
              <a:spcAft>
                <a:spcPts val="600"/>
              </a:spcAft>
              <a:buNone/>
              <a:defRPr/>
            </a:pPr>
            <a:r>
              <a:rPr lang="it-IT" sz="2400" dirty="0"/>
              <a:t>È sufficiente produrre una dichiarazione in merito, utilizzando il modello regionale pubblicato. </a:t>
            </a:r>
            <a:endParaRPr lang="it-IT" sz="2400" dirty="0">
              <a:cs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3" name="Titolo 1">
            <a:extLst>
              <a:ext uri="{FF2B5EF4-FFF2-40B4-BE49-F238E27FC236}">
                <a16:creationId xmlns:a16="http://schemas.microsoft.com/office/drawing/2014/main" id="{4B147C26-E8C2-48F5-8943-7223AA103D28}"/>
              </a:ext>
            </a:extLst>
          </p:cNvPr>
          <p:cNvSpPr>
            <a:spLocks noGrp="1" noChangeArrowheads="1"/>
          </p:cNvSpPr>
          <p:nvPr>
            <p:ph type="title"/>
          </p:nvPr>
        </p:nvSpPr>
        <p:spPr/>
        <p:txBody>
          <a:bodyPr/>
          <a:lstStyle/>
          <a:p>
            <a:pPr eaLnBrk="1" hangingPunct="1"/>
            <a:r>
              <a:rPr lang="it-IT" altLang="it-IT"/>
              <a:t>Quesito</a:t>
            </a:r>
          </a:p>
        </p:txBody>
      </p:sp>
      <p:sp>
        <p:nvSpPr>
          <p:cNvPr id="4" name="Segnaposto contenuto 3">
            <a:extLst>
              <a:ext uri="{FF2B5EF4-FFF2-40B4-BE49-F238E27FC236}">
                <a16:creationId xmlns:a16="http://schemas.microsoft.com/office/drawing/2014/main" id="{5B6526C0-A2A5-4B69-A874-6CDA3BE890ED}"/>
              </a:ext>
            </a:extLst>
          </p:cNvPr>
          <p:cNvSpPr>
            <a:spLocks noGrp="1"/>
          </p:cNvSpPr>
          <p:nvPr>
            <p:ph type="body" idx="1"/>
          </p:nvPr>
        </p:nvSpPr>
        <p:spPr>
          <a:xfrm>
            <a:off x="457629" y="1348966"/>
            <a:ext cx="8335534" cy="4589125"/>
          </a:xfrm>
        </p:spPr>
        <p:txBody>
          <a:bodyPr>
            <a:normAutofit fontScale="92500" lnSpcReduction="10000"/>
          </a:bodyPr>
          <a:lstStyle/>
          <a:p>
            <a:pPr marL="0" indent="0" algn="ctr">
              <a:spcAft>
                <a:spcPts val="1800"/>
              </a:spcAft>
              <a:buFontTx/>
              <a:buNone/>
              <a:defRPr/>
            </a:pPr>
            <a:r>
              <a:rPr lang="it-IT" sz="2600" dirty="0">
                <a:solidFill>
                  <a:srgbClr val="FF0000"/>
                </a:solidFill>
              </a:rPr>
              <a:t>NORME GENERALI</a:t>
            </a:r>
            <a:endParaRPr lang="it-IT" sz="2600" dirty="0">
              <a:cs typeface="Arial"/>
            </a:endParaRPr>
          </a:p>
          <a:p>
            <a:pPr marL="0" indent="0" algn="just">
              <a:lnSpc>
                <a:spcPct val="110000"/>
              </a:lnSpc>
              <a:spcAft>
                <a:spcPts val="600"/>
              </a:spcAft>
              <a:buNone/>
              <a:defRPr/>
            </a:pPr>
            <a:r>
              <a:rPr lang="it-IT" sz="2400" b="1" dirty="0"/>
              <a:t>Qual è il periodo di ammissibilità della spesa? </a:t>
            </a:r>
            <a:br>
              <a:rPr lang="it-IT" sz="2400" b="1" dirty="0"/>
            </a:br>
            <a:r>
              <a:rPr lang="it-IT" sz="2400" b="1" dirty="0"/>
              <a:t>Che data deve essere inserita nel campo "Data fine rendicontazione"? </a:t>
            </a:r>
            <a:endParaRPr lang="it-IT" sz="2400" dirty="0">
              <a:cs typeface="Arial"/>
            </a:endParaRPr>
          </a:p>
          <a:p>
            <a:pPr marL="0" indent="0" algn="just">
              <a:lnSpc>
                <a:spcPct val="110000"/>
              </a:lnSpc>
              <a:spcAft>
                <a:spcPts val="600"/>
              </a:spcAft>
              <a:buNone/>
              <a:defRPr/>
            </a:pPr>
            <a:r>
              <a:rPr lang="it-IT" sz="2400" dirty="0"/>
              <a:t>Le spese risultano ammissibili dalla data di costituzione dell'ATS alla data di caricamento della rendicontazione su Sfinge. Per cui entro tale periodo ogni partner è libero di caricare le spese che ritiene. Considerato tale periodo, nel campo “Data fine rendicontazione” è necessario inserire almeno la data dell’ultima spesa sostenuta tra tutti i partner, in alternativa la data della trasmissione della domanda di pagamento.</a:t>
            </a:r>
            <a:endParaRPr lang="it-IT" sz="2400" dirty="0">
              <a:cs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5ACE73DE-A79F-48CF-B917-C835152A75F6}"/>
              </a:ext>
            </a:extLst>
          </p:cNvPr>
          <p:cNvSpPr>
            <a:spLocks noGrp="1" noChangeArrowheads="1"/>
          </p:cNvSpPr>
          <p:nvPr>
            <p:ph type="title"/>
          </p:nvPr>
        </p:nvSpPr>
        <p:spPr>
          <a:xfrm>
            <a:off x="443620" y="274638"/>
            <a:ext cx="8349543" cy="672673"/>
          </a:xfrm>
        </p:spPr>
        <p:txBody>
          <a:bodyPr>
            <a:normAutofit fontScale="90000"/>
          </a:bodyPr>
          <a:lstStyle/>
          <a:p>
            <a:r>
              <a:rPr lang="it-IT" altLang="it-IT" dirty="0"/>
              <a:t>Quesiti</a:t>
            </a:r>
          </a:p>
        </p:txBody>
      </p:sp>
      <p:sp>
        <p:nvSpPr>
          <p:cNvPr id="40089" name="Rectangle 15">
            <a:extLst>
              <a:ext uri="{FF2B5EF4-FFF2-40B4-BE49-F238E27FC236}">
                <a16:creationId xmlns:a16="http://schemas.microsoft.com/office/drawing/2014/main" id="{B3EE3F50-2C9E-4F90-8B4D-B61A00E8F33F}"/>
              </a:ext>
            </a:extLst>
          </p:cNvPr>
          <p:cNvSpPr>
            <a:spLocks noChangeArrowheads="1"/>
          </p:cNvSpPr>
          <p:nvPr/>
        </p:nvSpPr>
        <p:spPr bwMode="auto">
          <a:xfrm>
            <a:off x="470780" y="854764"/>
            <a:ext cx="8106690" cy="5078313"/>
          </a:xfrm>
          <a:prstGeom prst="rect">
            <a:avLst/>
          </a:prstGeom>
          <a:noFill/>
          <a:ln>
            <a:noFill/>
          </a:ln>
        </p:spPr>
        <p:txBody>
          <a:bodyPr wrap="square" anchor="t">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fontAlgn="base">
              <a:spcBef>
                <a:spcPct val="0"/>
              </a:spcBef>
              <a:spcAft>
                <a:spcPct val="0"/>
              </a:spcAft>
              <a:defRPr>
                <a:solidFill>
                  <a:schemeClr val="tx1"/>
                </a:solidFill>
                <a:latin typeface="Arial" panose="020B0604020202020204" pitchFamily="34" charset="0"/>
              </a:defRPr>
            </a:lvl6pPr>
            <a:lvl7pPr marL="2971800" indent="-228600" algn="ctr" fontAlgn="base">
              <a:spcBef>
                <a:spcPct val="0"/>
              </a:spcBef>
              <a:spcAft>
                <a:spcPct val="0"/>
              </a:spcAft>
              <a:defRPr>
                <a:solidFill>
                  <a:schemeClr val="tx1"/>
                </a:solidFill>
                <a:latin typeface="Arial" panose="020B0604020202020204" pitchFamily="34" charset="0"/>
              </a:defRPr>
            </a:lvl7pPr>
            <a:lvl8pPr marL="3429000" indent="-228600" algn="ctr" fontAlgn="base">
              <a:spcBef>
                <a:spcPct val="0"/>
              </a:spcBef>
              <a:spcAft>
                <a:spcPct val="0"/>
              </a:spcAft>
              <a:defRPr>
                <a:solidFill>
                  <a:schemeClr val="tx1"/>
                </a:solidFill>
                <a:latin typeface="Arial" panose="020B0604020202020204" pitchFamily="34" charset="0"/>
              </a:defRPr>
            </a:lvl8pPr>
            <a:lvl9pPr marL="3886200" indent="-228600" algn="ctr" fontAlgn="base">
              <a:spcBef>
                <a:spcPct val="0"/>
              </a:spcBef>
              <a:spcAft>
                <a:spcPct val="0"/>
              </a:spcAft>
              <a:defRPr>
                <a:solidFill>
                  <a:schemeClr val="tx1"/>
                </a:solidFill>
                <a:latin typeface="Arial" panose="020B0604020202020204" pitchFamily="34" charset="0"/>
              </a:defRPr>
            </a:lvl9pPr>
          </a:lstStyle>
          <a:p>
            <a:r>
              <a:rPr lang="it-IT" sz="2200" dirty="0">
                <a:solidFill>
                  <a:srgbClr val="FF0000"/>
                </a:solidFill>
                <a:latin typeface="Helvetica Neue"/>
              </a:rPr>
              <a:t>NORME GENERALI</a:t>
            </a:r>
            <a:endParaRPr lang="it-IT" sz="2200" dirty="0">
              <a:latin typeface="Helvetica Neue"/>
              <a:cs typeface="Arial"/>
            </a:endParaRPr>
          </a:p>
          <a:p>
            <a:pPr algn="l"/>
            <a:endParaRPr lang="it-IT" sz="1100" dirty="0">
              <a:latin typeface="Helvetica Neue"/>
            </a:endParaRPr>
          </a:p>
          <a:p>
            <a:pPr algn="just">
              <a:spcAft>
                <a:spcPts val="600"/>
              </a:spcAft>
            </a:pPr>
            <a:r>
              <a:rPr lang="it-IT" sz="2000" b="1" dirty="0">
                <a:latin typeface="Helvetica Neue"/>
              </a:rPr>
              <a:t>Quali sono i termini di ammissibilità per spese che prevedono pagamenti in tempi separati?</a:t>
            </a:r>
          </a:p>
          <a:p>
            <a:pPr algn="just"/>
            <a:r>
              <a:rPr lang="it-IT" sz="2000" dirty="0">
                <a:latin typeface="Helvetica Neue"/>
              </a:rPr>
              <a:t>In occasione dei SAL, le spese che prevedono un pagamento in tempi separati (es.: retribuzione + oneri di assegnisti, borsisti </a:t>
            </a:r>
            <a:r>
              <a:rPr lang="it-IT" sz="2000" dirty="0" err="1">
                <a:latin typeface="Helvetica Neue"/>
              </a:rPr>
              <a:t>ecc…</a:t>
            </a:r>
            <a:r>
              <a:rPr lang="it-IT" sz="2000" dirty="0">
                <a:latin typeface="Helvetica Neue"/>
              </a:rPr>
              <a:t>, imponibile + IVA) affinché possano essere ammesse, devono essere entrambe pagate entro la data di invio della rendicontazione.</a:t>
            </a:r>
          </a:p>
          <a:p>
            <a:pPr algn="just"/>
            <a:r>
              <a:rPr lang="it-IT" sz="2000" dirty="0">
                <a:latin typeface="Helvetica Neue"/>
              </a:rPr>
              <a:t>Invece in occasione del SALDO per le spese che prevedono un pagamento in tempi separati è necessario distinguere 2 casistiche:</a:t>
            </a:r>
            <a:endParaRPr lang="it-IT" dirty="0">
              <a:latin typeface="Helvetica Neue"/>
            </a:endParaRPr>
          </a:p>
          <a:p>
            <a:pPr marL="457200" lvl="0" indent="-457200" algn="just">
              <a:buFont typeface="+mj-lt"/>
              <a:buAutoNum type="alphaLcParenR"/>
            </a:pPr>
            <a:r>
              <a:rPr lang="it-IT" dirty="0">
                <a:latin typeface="Helvetica Neue"/>
              </a:rPr>
              <a:t>se interamente quietanzate entro il mese successivo (25° mese) saranno interamente ammissibili (retribuzione + oneri assegnisti, imponibile + IVA);</a:t>
            </a:r>
          </a:p>
          <a:p>
            <a:pPr marL="457200" lvl="0" indent="-457200" algn="just">
              <a:buFont typeface="+mj-lt"/>
              <a:buAutoNum type="alphaLcParenR"/>
            </a:pPr>
            <a:r>
              <a:rPr lang="it-IT" dirty="0">
                <a:latin typeface="Helvetica Neue"/>
              </a:rPr>
              <a:t>se gli oneri/l’IVA sono pagati durante il 26° mese, gli stessi non saranno ammessi, ma si dovrà richiedere la prova del loro pagamento (in sede di integrazione) al fine di poter ammettere la spesa relativa alla corrispondente retribuzione/imponibile. </a:t>
            </a:r>
            <a:endParaRPr lang="it-IT"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5ACE73DE-A79F-48CF-B917-C835152A75F6}"/>
              </a:ext>
            </a:extLst>
          </p:cNvPr>
          <p:cNvSpPr>
            <a:spLocks noGrp="1" noChangeArrowheads="1"/>
          </p:cNvSpPr>
          <p:nvPr>
            <p:ph type="title"/>
          </p:nvPr>
        </p:nvSpPr>
        <p:spPr>
          <a:xfrm>
            <a:off x="443620" y="274638"/>
            <a:ext cx="8349543" cy="672673"/>
          </a:xfrm>
        </p:spPr>
        <p:txBody>
          <a:bodyPr>
            <a:normAutofit fontScale="90000"/>
          </a:bodyPr>
          <a:lstStyle/>
          <a:p>
            <a:r>
              <a:rPr lang="it-IT" altLang="it-IT" dirty="0"/>
              <a:t>Quesiti</a:t>
            </a:r>
          </a:p>
        </p:txBody>
      </p:sp>
      <p:sp>
        <p:nvSpPr>
          <p:cNvPr id="40089" name="Rectangle 15">
            <a:extLst>
              <a:ext uri="{FF2B5EF4-FFF2-40B4-BE49-F238E27FC236}">
                <a16:creationId xmlns:a16="http://schemas.microsoft.com/office/drawing/2014/main" id="{B3EE3F50-2C9E-4F90-8B4D-B61A00E8F33F}"/>
              </a:ext>
            </a:extLst>
          </p:cNvPr>
          <p:cNvSpPr>
            <a:spLocks noChangeArrowheads="1"/>
          </p:cNvSpPr>
          <p:nvPr/>
        </p:nvSpPr>
        <p:spPr bwMode="auto">
          <a:xfrm>
            <a:off x="452492" y="1238813"/>
            <a:ext cx="8106690" cy="4324261"/>
          </a:xfrm>
          <a:prstGeom prst="rect">
            <a:avLst/>
          </a:prstGeom>
          <a:noFill/>
          <a:ln>
            <a:noFill/>
          </a:ln>
        </p:spPr>
        <p:txBody>
          <a:bodyPr wrap="square" anchor="t">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fontAlgn="base">
              <a:spcBef>
                <a:spcPct val="0"/>
              </a:spcBef>
              <a:spcAft>
                <a:spcPct val="0"/>
              </a:spcAft>
              <a:defRPr>
                <a:solidFill>
                  <a:schemeClr val="tx1"/>
                </a:solidFill>
                <a:latin typeface="Arial" panose="020B0604020202020204" pitchFamily="34" charset="0"/>
              </a:defRPr>
            </a:lvl6pPr>
            <a:lvl7pPr marL="2971800" indent="-228600" algn="ctr" fontAlgn="base">
              <a:spcBef>
                <a:spcPct val="0"/>
              </a:spcBef>
              <a:spcAft>
                <a:spcPct val="0"/>
              </a:spcAft>
              <a:defRPr>
                <a:solidFill>
                  <a:schemeClr val="tx1"/>
                </a:solidFill>
                <a:latin typeface="Arial" panose="020B0604020202020204" pitchFamily="34" charset="0"/>
              </a:defRPr>
            </a:lvl7pPr>
            <a:lvl8pPr marL="3429000" indent="-228600" algn="ctr" fontAlgn="base">
              <a:spcBef>
                <a:spcPct val="0"/>
              </a:spcBef>
              <a:spcAft>
                <a:spcPct val="0"/>
              </a:spcAft>
              <a:defRPr>
                <a:solidFill>
                  <a:schemeClr val="tx1"/>
                </a:solidFill>
                <a:latin typeface="Arial" panose="020B0604020202020204" pitchFamily="34" charset="0"/>
              </a:defRPr>
            </a:lvl8pPr>
            <a:lvl9pPr marL="3886200" indent="-228600" algn="ctr" fontAlgn="base">
              <a:spcBef>
                <a:spcPct val="0"/>
              </a:spcBef>
              <a:spcAft>
                <a:spcPct val="0"/>
              </a:spcAft>
              <a:defRPr>
                <a:solidFill>
                  <a:schemeClr val="tx1"/>
                </a:solidFill>
                <a:latin typeface="Arial" panose="020B0604020202020204" pitchFamily="34" charset="0"/>
              </a:defRPr>
            </a:lvl9pPr>
          </a:lstStyle>
          <a:p>
            <a:r>
              <a:rPr lang="it-IT" sz="2400" dirty="0">
                <a:solidFill>
                  <a:srgbClr val="FF0000"/>
                </a:solidFill>
                <a:latin typeface="Helvetica Neue"/>
              </a:rPr>
              <a:t>NORME GENERALI</a:t>
            </a:r>
            <a:endParaRPr lang="it-IT" sz="2400" dirty="0">
              <a:latin typeface="Helvetica Neue"/>
              <a:cs typeface="Arial"/>
            </a:endParaRPr>
          </a:p>
          <a:p>
            <a:pPr algn="l"/>
            <a:endParaRPr lang="it-IT" sz="1100" dirty="0">
              <a:latin typeface="Helvetica Neue"/>
            </a:endParaRPr>
          </a:p>
          <a:p>
            <a:pPr algn="l"/>
            <a:endParaRPr lang="it-IT" sz="1100" dirty="0">
              <a:latin typeface="Helvetica Neue"/>
            </a:endParaRPr>
          </a:p>
          <a:p>
            <a:pPr algn="l">
              <a:spcAft>
                <a:spcPts val="600"/>
              </a:spcAft>
            </a:pPr>
            <a:r>
              <a:rPr lang="it-IT" sz="2200" b="1" dirty="0">
                <a:latin typeface="Helvetica Neue"/>
              </a:rPr>
              <a:t>Quali sono i termini di ammissibilità della spesa in caso di proroga? </a:t>
            </a:r>
          </a:p>
          <a:p>
            <a:pPr algn="just"/>
            <a:r>
              <a:rPr lang="it-IT" sz="2000" dirty="0">
                <a:latin typeface="Helvetica Neue"/>
              </a:rPr>
              <a:t>Nel caso di progetti con proroga autorizzata, la nuova data di termine del progetto sarà fissata con la proroga, entro il 28° mese dalla data di sottoscrizione della convenzione ed entro la stessa data dovrà essere presentato il rendiconto e potranno essere rendicontate le spese interamente quietanzate fino a quel momento. </a:t>
            </a:r>
          </a:p>
          <a:p>
            <a:pPr algn="just"/>
            <a:r>
              <a:rPr lang="it-IT" sz="2000" dirty="0">
                <a:latin typeface="Helvetica Neue"/>
              </a:rPr>
              <a:t>Nel caso di oneri di assegnisti/l’IVA sono pagati durante il 29° mese, gli stessi non saranno ammessi, ma si dovrà richiedere la prova del loro pagamento (in sede di integrazione) al fine di poter ammettere la spesa relativa alla corrispondente retribuzione/imponibile. </a:t>
            </a:r>
          </a:p>
        </p:txBody>
      </p:sp>
    </p:spTree>
    <p:extLst>
      <p:ext uri="{BB962C8B-B14F-4D97-AF65-F5344CB8AC3E}">
        <p14:creationId xmlns:p14="http://schemas.microsoft.com/office/powerpoint/2010/main" val="16250128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Text Box 28">
            <a:extLst>
              <a:ext uri="{FF2B5EF4-FFF2-40B4-BE49-F238E27FC236}">
                <a16:creationId xmlns:a16="http://schemas.microsoft.com/office/drawing/2014/main" id="{479B294A-FD30-4882-B2E8-B5595CCBAB48}"/>
              </a:ext>
            </a:extLst>
          </p:cNvPr>
          <p:cNvSpPr txBox="1">
            <a:spLocks noChangeArrowheads="1"/>
          </p:cNvSpPr>
          <p:nvPr/>
        </p:nvSpPr>
        <p:spPr bwMode="auto">
          <a:xfrm>
            <a:off x="2057400" y="6673850"/>
            <a:ext cx="2501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it-IT" altLang="it-IT" sz="1800"/>
          </a:p>
        </p:txBody>
      </p:sp>
      <p:sp>
        <p:nvSpPr>
          <p:cNvPr id="45062" name="Titolo 1">
            <a:extLst>
              <a:ext uri="{FF2B5EF4-FFF2-40B4-BE49-F238E27FC236}">
                <a16:creationId xmlns:a16="http://schemas.microsoft.com/office/drawing/2014/main" id="{7FB5C241-F1C7-4371-B211-48910E9B2DAB}"/>
              </a:ext>
            </a:extLst>
          </p:cNvPr>
          <p:cNvSpPr>
            <a:spLocks noGrp="1" noChangeArrowheads="1"/>
          </p:cNvSpPr>
          <p:nvPr>
            <p:ph type="title"/>
          </p:nvPr>
        </p:nvSpPr>
        <p:spPr/>
        <p:txBody>
          <a:bodyPr/>
          <a:lstStyle/>
          <a:p>
            <a:pPr eaLnBrk="1" hangingPunct="1"/>
            <a:r>
              <a:rPr lang="it-IT" altLang="it-IT"/>
              <a:t>Quesito</a:t>
            </a:r>
          </a:p>
        </p:txBody>
      </p:sp>
      <p:sp>
        <p:nvSpPr>
          <p:cNvPr id="3" name="Segnaposto contenuto 2">
            <a:extLst>
              <a:ext uri="{FF2B5EF4-FFF2-40B4-BE49-F238E27FC236}">
                <a16:creationId xmlns:a16="http://schemas.microsoft.com/office/drawing/2014/main" id="{5C374F80-88F5-46AC-8FF0-ACC647AE8CA5}"/>
              </a:ext>
            </a:extLst>
          </p:cNvPr>
          <p:cNvSpPr>
            <a:spLocks noGrp="1"/>
          </p:cNvSpPr>
          <p:nvPr>
            <p:ph type="body" idx="1"/>
          </p:nvPr>
        </p:nvSpPr>
        <p:spPr>
          <a:xfrm>
            <a:off x="344031" y="896292"/>
            <a:ext cx="8483097" cy="5097101"/>
          </a:xfrm>
          <a:noFill/>
          <a:scene3d>
            <a:camera prst="orthographicFront">
              <a:rot lat="0" lon="0" rev="0"/>
            </a:camera>
            <a:lightRig rig="contrasting" dir="t">
              <a:rot lat="0" lon="0" rev="1500000"/>
            </a:lightRig>
          </a:scene3d>
          <a:sp3d prstMaterial="metal">
            <a:bevelT w="88900" h="88900"/>
          </a:sp3d>
        </p:spPr>
        <p:txBody>
          <a:bodyPr>
            <a:noAutofit/>
          </a:bodyPr>
          <a:lstStyle/>
          <a:p>
            <a:pPr marL="0" indent="0" algn="ctr">
              <a:buFontTx/>
              <a:buNone/>
              <a:defRPr/>
            </a:pPr>
            <a:r>
              <a:rPr lang="it-IT" dirty="0">
                <a:solidFill>
                  <a:srgbClr val="FF0000"/>
                </a:solidFill>
              </a:rPr>
              <a:t>NORME GENERALI</a:t>
            </a:r>
          </a:p>
          <a:p>
            <a:pPr marL="0" indent="0">
              <a:buFontTx/>
              <a:buNone/>
              <a:defRPr/>
            </a:pPr>
            <a:r>
              <a:rPr lang="it-IT" sz="1050" b="1" dirty="0"/>
              <a:t>Cosa è necessario produrre in caso di fatture estere?</a:t>
            </a:r>
            <a:endParaRPr lang="it-IT" sz="1050" dirty="0"/>
          </a:p>
          <a:p>
            <a:pPr marL="0" indent="0" algn="just">
              <a:buFontTx/>
              <a:buNone/>
              <a:defRPr/>
            </a:pPr>
            <a:r>
              <a:rPr lang="it-IT" sz="1050" dirty="0"/>
              <a:t>Ai sensi dell’art. 13 “Spese non ammissibili” del D.P.R. 5 febbraio 2018, n. 22 “Regolamento recante i criteri sull'ammissibilità delle spese per i programmi cofinanziati dai Fondi strutturali di investimento europei (SIE) per il periodo di programmazione 2014/2020”, le fatture in valuta estera possono essere riconosciute per l’importo contabilizzato dall’impresa in relazione all’autofattura in euro ai fini IVA, e non per l’importo quietanzato risultante dal bonifico collegato al pagamento della fattura estera, per evitare successive revoche con recupero di interessi in caso di futuri sopralluoghi. </a:t>
            </a:r>
            <a:endParaRPr lang="it-IT" sz="1050" dirty="0">
              <a:cs typeface="Arial"/>
            </a:endParaRPr>
          </a:p>
          <a:p>
            <a:pPr marL="0" indent="0" algn="just">
              <a:buFontTx/>
              <a:buNone/>
              <a:defRPr/>
            </a:pPr>
            <a:r>
              <a:rPr lang="it-IT" sz="1050" dirty="0"/>
              <a:t>Si riportano qui di seguito due casistiche distinte, con le relative indicazioni per la rendicontazione della spesa:</a:t>
            </a:r>
            <a:endParaRPr lang="it-IT" sz="1050" dirty="0">
              <a:cs typeface="Arial"/>
            </a:endParaRPr>
          </a:p>
          <a:p>
            <a:pPr marL="0" indent="0" algn="just">
              <a:buFontTx/>
              <a:buNone/>
              <a:defRPr/>
            </a:pPr>
            <a:r>
              <a:rPr lang="it-IT" sz="1050" dirty="0"/>
              <a:t>Ipotesi di </a:t>
            </a:r>
            <a:r>
              <a:rPr lang="it-IT" sz="1050" b="1" dirty="0"/>
              <a:t>fatture extra-europee</a:t>
            </a:r>
            <a:r>
              <a:rPr lang="it-IT" sz="1050" dirty="0"/>
              <a:t>: fattura in valuta estera emessa da un paese extra-europeo </a:t>
            </a:r>
            <a:endParaRPr lang="it-IT" sz="1050" dirty="0">
              <a:cs typeface="Arial"/>
            </a:endParaRPr>
          </a:p>
          <a:p>
            <a:pPr marL="0" indent="0" algn="just">
              <a:buFontTx/>
              <a:buNone/>
              <a:defRPr/>
            </a:pPr>
            <a:r>
              <a:rPr lang="it-IT" sz="1050" dirty="0"/>
              <a:t>in sede di rendicontazione di una spesa, per determinare l'effettivo costo sostenuto dall'impresa beneficiaria, è necessario produrre l'autofattura per consentire di individuare l'imponibile ai fini IVA. Questo importo costituirà la spesa finanziabile in quanto trattasi di quello annotato in contabilità quale costo della prestazione e utilizzato per poi determinare eventuali perdite/utili su cambi.</a:t>
            </a:r>
            <a:endParaRPr lang="it-IT" sz="1050" dirty="0">
              <a:cs typeface="Arial"/>
            </a:endParaRPr>
          </a:p>
          <a:p>
            <a:pPr marL="0" indent="0" algn="just">
              <a:buFontTx/>
              <a:buNone/>
              <a:defRPr/>
            </a:pPr>
            <a:r>
              <a:rPr lang="it-IT" sz="1050" dirty="0"/>
              <a:t>Ipotesi di </a:t>
            </a:r>
            <a:r>
              <a:rPr lang="it-IT" sz="1050" b="1" dirty="0"/>
              <a:t>fatture emesse da un paese europeo ma che non ha adottato l'euro</a:t>
            </a:r>
            <a:endParaRPr lang="it-IT" sz="1050" dirty="0">
              <a:cs typeface="Arial"/>
            </a:endParaRPr>
          </a:p>
          <a:p>
            <a:pPr marL="0" indent="0" algn="just">
              <a:buFontTx/>
              <a:buNone/>
              <a:defRPr/>
            </a:pPr>
            <a:r>
              <a:rPr lang="it-IT" sz="1050" dirty="0"/>
              <a:t>in tal caso l'importo che verrà utilizzato per determinare la spesa ammissibile è quello indicato nella stessa fattura emessa dal fornitore, ma su cui l'impresa avrà provveduto alla "integrazione" secondo il principio del reverse </a:t>
            </a:r>
            <a:r>
              <a:rPr lang="it-IT" sz="1050" dirty="0" err="1"/>
              <a:t>charge</a:t>
            </a:r>
            <a:r>
              <a:rPr lang="it-IT" sz="1050" dirty="0"/>
              <a:t>.</a:t>
            </a:r>
            <a:endParaRPr lang="it-IT" sz="1050" dirty="0">
              <a:cs typeface="Arial"/>
            </a:endParaRPr>
          </a:p>
          <a:p>
            <a:pPr marL="0" indent="0" algn="just">
              <a:buFontTx/>
              <a:buNone/>
              <a:defRPr/>
            </a:pPr>
            <a:r>
              <a:rPr lang="it-IT" sz="1050" dirty="0"/>
              <a:t>Si precisa che il reverse </a:t>
            </a:r>
            <a:r>
              <a:rPr lang="it-IT" sz="1050" dirty="0" err="1"/>
              <a:t>charge</a:t>
            </a:r>
            <a:r>
              <a:rPr lang="it-IT" sz="1050" dirty="0"/>
              <a:t> non è oggetto di verifica in sede di istruttoria di rendicontazione.  </a:t>
            </a:r>
            <a:endParaRPr lang="it-IT" sz="1050" dirty="0">
              <a:cs typeface="Arial"/>
            </a:endParaRPr>
          </a:p>
          <a:p>
            <a:pPr marL="0" indent="0" algn="just">
              <a:buFontTx/>
              <a:buNone/>
              <a:defRPr/>
            </a:pPr>
            <a:r>
              <a:rPr lang="it-IT" sz="1050" b="1" dirty="0"/>
              <a:t>L'importo della fattura in valuta estera verrà riconosciuto: </a:t>
            </a:r>
            <a:endParaRPr lang="it-IT" sz="1050" dirty="0">
              <a:cs typeface="Arial"/>
            </a:endParaRPr>
          </a:p>
          <a:p>
            <a:pPr algn="just">
              <a:buFont typeface="Arial" pitchFamily="34" charset="0"/>
              <a:buChar char="•"/>
              <a:defRPr/>
            </a:pPr>
            <a:r>
              <a:rPr lang="it-IT" sz="1050" dirty="0"/>
              <a:t>fino all'importo contabilizzato dall’impresa in relazione all’autofattura (fatture non UE) o all'importo in euro stampigliato in fattura (fatture UE), se il pagamento è pari o superiore a tale importo, dal momento che l'eventuale differenza positiva del pagamento è da considerare quale perdita di cambio non agevolabile; </a:t>
            </a:r>
            <a:endParaRPr lang="it-IT" sz="1050" dirty="0">
              <a:cs typeface="Arial"/>
            </a:endParaRPr>
          </a:p>
          <a:p>
            <a:pPr algn="just">
              <a:buFont typeface="Arial" pitchFamily="34" charset="0"/>
              <a:buChar char="•"/>
              <a:defRPr/>
            </a:pPr>
            <a:r>
              <a:rPr lang="it-IT" sz="1050" dirty="0"/>
              <a:t>fino all'importo in euro effettivamente pagato e quietanzato, nel caso in cui il pagamento risulti inferiore all’importo contabilizzato dall’impresa, per effetto delle oscillazioni del tasso di cambio. </a:t>
            </a:r>
            <a:endParaRPr lang="it-IT" sz="1050" dirty="0">
              <a:cs typeface="Arial"/>
            </a:endParaRPr>
          </a:p>
          <a:p>
            <a:pPr marL="0" indent="0" algn="just">
              <a:buFontTx/>
              <a:buNone/>
              <a:defRPr/>
            </a:pPr>
            <a:r>
              <a:rPr lang="it-IT" sz="1050" dirty="0"/>
              <a:t>Utilizzando questo metodo non viene più applicata la verifica del tasso di cambio mediante il convertitore disponibile sul sito della Banca d’Italia per le fatture in valuta estera, ma vengono considerati gli importi in euro convertiti dall’azienda nel caso in cui l’importo ammissibile sia determinato sull’autofattura o dalla banca di riferimento, nel caso del pagamento.</a:t>
            </a:r>
            <a:endParaRPr lang="it-IT" sz="1050" dirty="0">
              <a:cs typeface="Arial"/>
            </a:endParaRPr>
          </a:p>
          <a:p>
            <a:pPr marL="0" indent="0" algn="just">
              <a:buNone/>
              <a:defRPr/>
            </a:pPr>
            <a:r>
              <a:rPr lang="it-IT" sz="1050" b="1" dirty="0"/>
              <a:t>Pertanto, per tutte le fatture estere è necessario produrre anche l'importo in euro riportato in contabilità, per evitare successive revoche con recupero di interessi in caso di futuri sopralluoghi. </a:t>
            </a:r>
            <a:endParaRPr lang="it-IT" sz="1050" b="1" dirty="0">
              <a:cs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Text Box 28">
            <a:extLst>
              <a:ext uri="{FF2B5EF4-FFF2-40B4-BE49-F238E27FC236}">
                <a16:creationId xmlns:a16="http://schemas.microsoft.com/office/drawing/2014/main" id="{AB06FD15-F506-481E-B897-8F70A0676779}"/>
              </a:ext>
            </a:extLst>
          </p:cNvPr>
          <p:cNvSpPr txBox="1">
            <a:spLocks noChangeArrowheads="1"/>
          </p:cNvSpPr>
          <p:nvPr/>
        </p:nvSpPr>
        <p:spPr bwMode="auto">
          <a:xfrm>
            <a:off x="2057400" y="6673850"/>
            <a:ext cx="2501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it-IT" altLang="it-IT" sz="1800"/>
          </a:p>
        </p:txBody>
      </p:sp>
      <p:sp>
        <p:nvSpPr>
          <p:cNvPr id="47110" name="Titolo 1">
            <a:extLst>
              <a:ext uri="{FF2B5EF4-FFF2-40B4-BE49-F238E27FC236}">
                <a16:creationId xmlns:a16="http://schemas.microsoft.com/office/drawing/2014/main" id="{D33AC428-348D-4420-AD00-1F96AA79B752}"/>
              </a:ext>
            </a:extLst>
          </p:cNvPr>
          <p:cNvSpPr>
            <a:spLocks noGrp="1" noChangeArrowheads="1"/>
          </p:cNvSpPr>
          <p:nvPr>
            <p:ph type="title"/>
          </p:nvPr>
        </p:nvSpPr>
        <p:spPr/>
        <p:txBody>
          <a:bodyPr/>
          <a:lstStyle/>
          <a:p>
            <a:pPr eaLnBrk="1" hangingPunct="1"/>
            <a:r>
              <a:rPr lang="it-IT" altLang="it-IT"/>
              <a:t>Quesito</a:t>
            </a:r>
          </a:p>
        </p:txBody>
      </p:sp>
      <p:sp>
        <p:nvSpPr>
          <p:cNvPr id="3" name="Segnaposto contenuto 2">
            <a:extLst>
              <a:ext uri="{FF2B5EF4-FFF2-40B4-BE49-F238E27FC236}">
                <a16:creationId xmlns:a16="http://schemas.microsoft.com/office/drawing/2014/main" id="{23040C96-2F5E-42E9-86AD-713F3DFE8A86}"/>
              </a:ext>
            </a:extLst>
          </p:cNvPr>
          <p:cNvSpPr>
            <a:spLocks noGrp="1"/>
          </p:cNvSpPr>
          <p:nvPr>
            <p:ph type="body" idx="1"/>
          </p:nvPr>
        </p:nvSpPr>
        <p:spPr>
          <a:xfrm>
            <a:off x="457629" y="1367073"/>
            <a:ext cx="8335534" cy="4308119"/>
          </a:xfrm>
          <a:noFill/>
          <a:scene3d>
            <a:camera prst="orthographicFront">
              <a:rot lat="0" lon="0" rev="0"/>
            </a:camera>
            <a:lightRig rig="contrasting" dir="t">
              <a:rot lat="0" lon="0" rev="1500000"/>
            </a:lightRig>
          </a:scene3d>
          <a:sp3d prstMaterial="metal">
            <a:bevelT w="88900" h="88900"/>
          </a:sp3d>
        </p:spPr>
        <p:txBody>
          <a:bodyPr/>
          <a:lstStyle/>
          <a:p>
            <a:pPr marL="0" indent="0" algn="ctr">
              <a:spcAft>
                <a:spcPts val="1800"/>
              </a:spcAft>
              <a:buFontTx/>
              <a:buNone/>
              <a:defRPr/>
            </a:pPr>
            <a:r>
              <a:rPr lang="it-IT" sz="2400" dirty="0">
                <a:solidFill>
                  <a:srgbClr val="FF0000"/>
                </a:solidFill>
              </a:rPr>
              <a:t>NORME GENERALI</a:t>
            </a:r>
            <a:endParaRPr lang="it-IT" sz="2400" dirty="0">
              <a:solidFill>
                <a:srgbClr val="FF0000"/>
              </a:solidFill>
              <a:cs typeface="Arial"/>
            </a:endParaRPr>
          </a:p>
          <a:p>
            <a:pPr marL="0" indent="0" algn="just">
              <a:lnSpc>
                <a:spcPct val="100000"/>
              </a:lnSpc>
              <a:spcAft>
                <a:spcPts val="1200"/>
              </a:spcAft>
              <a:buNone/>
              <a:defRPr/>
            </a:pPr>
            <a:r>
              <a:rPr lang="it-IT" sz="2400" b="1" dirty="0"/>
              <a:t>In relazione tecnica manca una tabella relativa ai dati sul personale impiegato in attività di diffusione. </a:t>
            </a:r>
            <a:br>
              <a:rPr lang="it-IT" sz="2400" b="1" dirty="0"/>
            </a:br>
            <a:r>
              <a:rPr lang="it-IT" sz="2400" b="1" dirty="0"/>
              <a:t>Posso aggiungerla?</a:t>
            </a:r>
            <a:endParaRPr lang="it-IT" sz="2400" dirty="0">
              <a:cs typeface="Arial"/>
            </a:endParaRPr>
          </a:p>
          <a:p>
            <a:pPr marL="0" indent="0" algn="just">
              <a:lnSpc>
                <a:spcPct val="100000"/>
              </a:lnSpc>
              <a:spcAft>
                <a:spcPts val="600"/>
              </a:spcAft>
              <a:buNone/>
              <a:defRPr/>
            </a:pPr>
            <a:r>
              <a:rPr lang="it-IT" sz="2400" dirty="0"/>
              <a:t>I dati non richiesti nel modulo della relazione tecnica non vanno inseriti.</a:t>
            </a:r>
          </a:p>
          <a:p>
            <a:pPr marL="0" indent="0" algn="just">
              <a:lnSpc>
                <a:spcPct val="100000"/>
              </a:lnSpc>
              <a:spcAft>
                <a:spcPts val="600"/>
              </a:spcAft>
              <a:buNone/>
              <a:defRPr/>
            </a:pPr>
            <a:r>
              <a:rPr lang="it-IT" sz="2400" dirty="0"/>
              <a:t>I dati relativi alla diffusione rilevanti per il monitoraggio del progetto sono quelli richiesti al punto 2 della Relazione.</a:t>
            </a:r>
            <a:endParaRPr lang="it-IT" sz="2400" dirty="0">
              <a:cs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Text Box 28">
            <a:extLst>
              <a:ext uri="{FF2B5EF4-FFF2-40B4-BE49-F238E27FC236}">
                <a16:creationId xmlns:a16="http://schemas.microsoft.com/office/drawing/2014/main" id="{68C93E36-1011-412A-8E2C-D77506874984}"/>
              </a:ext>
            </a:extLst>
          </p:cNvPr>
          <p:cNvSpPr txBox="1">
            <a:spLocks noChangeArrowheads="1"/>
          </p:cNvSpPr>
          <p:nvPr/>
        </p:nvSpPr>
        <p:spPr bwMode="auto">
          <a:xfrm>
            <a:off x="2057400" y="6673850"/>
            <a:ext cx="2501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it-IT" altLang="it-IT" sz="1800"/>
          </a:p>
        </p:txBody>
      </p:sp>
      <p:sp>
        <p:nvSpPr>
          <p:cNvPr id="49158" name="Titolo 1">
            <a:extLst>
              <a:ext uri="{FF2B5EF4-FFF2-40B4-BE49-F238E27FC236}">
                <a16:creationId xmlns:a16="http://schemas.microsoft.com/office/drawing/2014/main" id="{FF069ACD-FFFD-46A7-A27C-9E710BF7BD11}"/>
              </a:ext>
            </a:extLst>
          </p:cNvPr>
          <p:cNvSpPr>
            <a:spLocks noGrp="1" noChangeArrowheads="1"/>
          </p:cNvSpPr>
          <p:nvPr>
            <p:ph type="title"/>
          </p:nvPr>
        </p:nvSpPr>
        <p:spPr/>
        <p:txBody>
          <a:bodyPr/>
          <a:lstStyle/>
          <a:p>
            <a:pPr eaLnBrk="1" hangingPunct="1"/>
            <a:r>
              <a:rPr lang="it-IT" altLang="it-IT" dirty="0"/>
              <a:t>Quesito</a:t>
            </a:r>
          </a:p>
        </p:txBody>
      </p:sp>
      <p:sp>
        <p:nvSpPr>
          <p:cNvPr id="3" name="Segnaposto contenuto 2">
            <a:extLst>
              <a:ext uri="{FF2B5EF4-FFF2-40B4-BE49-F238E27FC236}">
                <a16:creationId xmlns:a16="http://schemas.microsoft.com/office/drawing/2014/main" id="{CC2469C6-96FE-453F-AA61-D830E09FAE03}"/>
              </a:ext>
            </a:extLst>
          </p:cNvPr>
          <p:cNvSpPr>
            <a:spLocks noGrp="1"/>
          </p:cNvSpPr>
          <p:nvPr>
            <p:ph type="body" idx="1"/>
          </p:nvPr>
        </p:nvSpPr>
        <p:spPr>
          <a:xfrm>
            <a:off x="457629" y="1591057"/>
            <a:ext cx="8335534" cy="3904488"/>
          </a:xfrm>
          <a:noFill/>
          <a:scene3d>
            <a:camera prst="orthographicFront">
              <a:rot lat="0" lon="0" rev="0"/>
            </a:camera>
            <a:lightRig rig="contrasting" dir="t">
              <a:rot lat="0" lon="0" rev="1500000"/>
            </a:lightRig>
          </a:scene3d>
          <a:sp3d prstMaterial="metal">
            <a:bevelT w="88900" h="88900"/>
          </a:sp3d>
        </p:spPr>
        <p:txBody>
          <a:bodyPr>
            <a:normAutofit/>
          </a:bodyPr>
          <a:lstStyle/>
          <a:p>
            <a:pPr marL="0" indent="0" algn="ctr">
              <a:spcAft>
                <a:spcPts val="1800"/>
              </a:spcAft>
              <a:buFontTx/>
              <a:buNone/>
              <a:defRPr/>
            </a:pPr>
            <a:r>
              <a:rPr lang="it-IT" sz="2400" dirty="0">
                <a:solidFill>
                  <a:srgbClr val="FF0000"/>
                </a:solidFill>
              </a:rPr>
              <a:t>SPESE DI PERSONALE</a:t>
            </a:r>
            <a:endParaRPr lang="it-IT" dirty="0"/>
          </a:p>
          <a:p>
            <a:pPr marL="0" indent="0" algn="just">
              <a:lnSpc>
                <a:spcPct val="110000"/>
              </a:lnSpc>
              <a:spcAft>
                <a:spcPts val="600"/>
              </a:spcAft>
              <a:buNone/>
              <a:defRPr/>
            </a:pPr>
            <a:r>
              <a:rPr lang="it-IT" sz="2200" b="1" dirty="0"/>
              <a:t>Come si calcola il costo orario del personale dipendente?</a:t>
            </a:r>
            <a:endParaRPr lang="it-IT" sz="2200" dirty="0">
              <a:cs typeface="Arial"/>
            </a:endParaRPr>
          </a:p>
          <a:p>
            <a:pPr marL="0" indent="0" algn="just">
              <a:lnSpc>
                <a:spcPct val="100000"/>
              </a:lnSpc>
              <a:spcAft>
                <a:spcPts val="600"/>
              </a:spcAft>
              <a:defRPr/>
            </a:pPr>
            <a:r>
              <a:rPr lang="it-IT" sz="2200" dirty="0"/>
              <a:t>Il costo orario del personale dipendente dovrà essere calcolato dividendo per 1.720 ore i più recenti costi annui lordi per l’impiego documentati. </a:t>
            </a:r>
          </a:p>
          <a:p>
            <a:pPr marL="0" indent="0" algn="just">
              <a:lnSpc>
                <a:spcPct val="100000"/>
              </a:lnSpc>
              <a:spcAft>
                <a:spcPts val="600"/>
              </a:spcAft>
              <a:defRPr/>
            </a:pPr>
            <a:r>
              <a:rPr lang="it-IT" sz="2200" dirty="0"/>
              <a:t>Il calcolo del costo orario viene presentato in sede di prima rendicontazione e rimane immutato per tutto il periodo di durata progettuale.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Text Box 28">
            <a:extLst>
              <a:ext uri="{FF2B5EF4-FFF2-40B4-BE49-F238E27FC236}">
                <a16:creationId xmlns:a16="http://schemas.microsoft.com/office/drawing/2014/main" id="{68C93E36-1011-412A-8E2C-D77506874984}"/>
              </a:ext>
            </a:extLst>
          </p:cNvPr>
          <p:cNvSpPr txBox="1">
            <a:spLocks noChangeArrowheads="1"/>
          </p:cNvSpPr>
          <p:nvPr/>
        </p:nvSpPr>
        <p:spPr bwMode="auto">
          <a:xfrm>
            <a:off x="2057400" y="6673850"/>
            <a:ext cx="2501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it-IT" altLang="it-IT" sz="1800"/>
          </a:p>
        </p:txBody>
      </p:sp>
      <p:sp>
        <p:nvSpPr>
          <p:cNvPr id="49158" name="Titolo 1">
            <a:extLst>
              <a:ext uri="{FF2B5EF4-FFF2-40B4-BE49-F238E27FC236}">
                <a16:creationId xmlns:a16="http://schemas.microsoft.com/office/drawing/2014/main" id="{FF069ACD-FFFD-46A7-A27C-9E710BF7BD11}"/>
              </a:ext>
            </a:extLst>
          </p:cNvPr>
          <p:cNvSpPr>
            <a:spLocks noGrp="1" noChangeArrowheads="1"/>
          </p:cNvSpPr>
          <p:nvPr>
            <p:ph type="title"/>
          </p:nvPr>
        </p:nvSpPr>
        <p:spPr/>
        <p:txBody>
          <a:bodyPr/>
          <a:lstStyle/>
          <a:p>
            <a:r>
              <a:rPr lang="it-IT" altLang="it-IT" dirty="0"/>
              <a:t>Quesito</a:t>
            </a:r>
          </a:p>
        </p:txBody>
      </p:sp>
      <p:sp>
        <p:nvSpPr>
          <p:cNvPr id="3" name="Segnaposto contenuto 2">
            <a:extLst>
              <a:ext uri="{FF2B5EF4-FFF2-40B4-BE49-F238E27FC236}">
                <a16:creationId xmlns:a16="http://schemas.microsoft.com/office/drawing/2014/main" id="{CC2469C6-96FE-453F-AA61-D830E09FAE03}"/>
              </a:ext>
            </a:extLst>
          </p:cNvPr>
          <p:cNvSpPr>
            <a:spLocks noGrp="1"/>
          </p:cNvSpPr>
          <p:nvPr>
            <p:ph type="body" idx="1"/>
          </p:nvPr>
        </p:nvSpPr>
        <p:spPr>
          <a:xfrm>
            <a:off x="457629" y="1493823"/>
            <a:ext cx="8335534" cy="4181370"/>
          </a:xfrm>
          <a:noFill/>
          <a:scene3d>
            <a:camera prst="orthographicFront">
              <a:rot lat="0" lon="0" rev="0"/>
            </a:camera>
            <a:lightRig rig="contrasting" dir="t">
              <a:rot lat="0" lon="0" rev="1500000"/>
            </a:lightRig>
          </a:scene3d>
          <a:sp3d prstMaterial="metal">
            <a:bevelT w="88900" h="88900"/>
          </a:sp3d>
        </p:spPr>
        <p:txBody>
          <a:bodyPr>
            <a:normAutofit/>
          </a:bodyPr>
          <a:lstStyle/>
          <a:p>
            <a:pPr marL="0" indent="0" algn="ctr">
              <a:spcAft>
                <a:spcPts val="1800"/>
              </a:spcAft>
              <a:buFontTx/>
              <a:buNone/>
              <a:defRPr/>
            </a:pPr>
            <a:r>
              <a:rPr lang="it-IT" sz="2400" dirty="0">
                <a:solidFill>
                  <a:srgbClr val="FF0000"/>
                </a:solidFill>
              </a:rPr>
              <a:t>SPESE DI PERSONALE</a:t>
            </a:r>
            <a:endParaRPr lang="it-IT" dirty="0"/>
          </a:p>
          <a:p>
            <a:pPr marL="0" indent="0" algn="just">
              <a:lnSpc>
                <a:spcPct val="100000"/>
              </a:lnSpc>
              <a:spcAft>
                <a:spcPts val="600"/>
              </a:spcAft>
              <a:defRPr/>
            </a:pPr>
            <a:r>
              <a:rPr lang="it-IT" sz="2200" b="1" dirty="0"/>
              <a:t>Come si calcola il costo orario del personale dipendente</a:t>
            </a:r>
            <a:endParaRPr lang="it-IT" sz="2200" dirty="0">
              <a:cs typeface="Arial"/>
            </a:endParaRPr>
          </a:p>
          <a:p>
            <a:pPr marL="0" indent="0" algn="just">
              <a:lnSpc>
                <a:spcPct val="100000"/>
              </a:lnSpc>
              <a:spcAft>
                <a:spcPts val="600"/>
              </a:spcAft>
              <a:buNone/>
              <a:defRPr/>
            </a:pPr>
            <a:r>
              <a:rPr lang="it-IT" sz="2200" b="1" dirty="0"/>
              <a:t>part-time?</a:t>
            </a:r>
            <a:endParaRPr lang="it-IT" sz="2200" dirty="0">
              <a:cs typeface="Arial"/>
            </a:endParaRPr>
          </a:p>
          <a:p>
            <a:pPr marL="0" indent="0" algn="just">
              <a:lnSpc>
                <a:spcPct val="100000"/>
              </a:lnSpc>
              <a:spcAft>
                <a:spcPts val="600"/>
              </a:spcAft>
              <a:defRPr/>
            </a:pPr>
            <a:r>
              <a:rPr lang="it-IT" sz="2200" dirty="0"/>
              <a:t>In caso di personale assunto part-time il costo orario si calcola proporzionalmente (1.720 per la quota di part-time).</a:t>
            </a:r>
          </a:p>
          <a:p>
            <a:pPr marL="0" indent="0" algn="just">
              <a:lnSpc>
                <a:spcPct val="100000"/>
              </a:lnSpc>
              <a:spcAft>
                <a:spcPts val="600"/>
              </a:spcAft>
              <a:defRPr/>
            </a:pPr>
            <a:r>
              <a:rPr lang="it-IT" sz="2200" dirty="0"/>
              <a:t>Esempio: nel caso di part time all’80% per calcolare il costo orario è necessario eseguire il seguente calcolo:</a:t>
            </a:r>
          </a:p>
          <a:p>
            <a:pPr marL="0" indent="0" algn="just">
              <a:lnSpc>
                <a:spcPct val="100000"/>
              </a:lnSpc>
              <a:spcAft>
                <a:spcPts val="600"/>
              </a:spcAft>
              <a:defRPr/>
            </a:pPr>
            <a:r>
              <a:rPr lang="it-IT" sz="2200" i="1" dirty="0"/>
              <a:t>«Retribuzione annua lorda/1.720*80%».</a:t>
            </a:r>
          </a:p>
          <a:p>
            <a:pPr marL="0" indent="0" algn="just">
              <a:lnSpc>
                <a:spcPct val="100000"/>
              </a:lnSpc>
              <a:spcAft>
                <a:spcPts val="600"/>
              </a:spcAft>
              <a:defRPr/>
            </a:pPr>
            <a:endParaRPr lang="it-IT" sz="2200" dirty="0">
              <a:solidFill>
                <a:srgbClr val="C00000"/>
              </a:solidFill>
              <a:cs typeface="Arial"/>
            </a:endParaRPr>
          </a:p>
          <a:p>
            <a:pPr marL="0" indent="0" algn="just">
              <a:lnSpc>
                <a:spcPct val="100000"/>
              </a:lnSpc>
              <a:spcAft>
                <a:spcPts val="600"/>
              </a:spcAft>
              <a:defRPr/>
            </a:pPr>
            <a:endParaRPr lang="it-IT" sz="2200" dirty="0">
              <a:solidFill>
                <a:srgbClr val="C00000"/>
              </a:solidFill>
              <a:cs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Text Box 28">
            <a:extLst>
              <a:ext uri="{FF2B5EF4-FFF2-40B4-BE49-F238E27FC236}">
                <a16:creationId xmlns:a16="http://schemas.microsoft.com/office/drawing/2014/main" id="{EA88C019-8880-4B79-8690-8FF204A4F3D6}"/>
              </a:ext>
            </a:extLst>
          </p:cNvPr>
          <p:cNvSpPr txBox="1">
            <a:spLocks noChangeArrowheads="1"/>
          </p:cNvSpPr>
          <p:nvPr/>
        </p:nvSpPr>
        <p:spPr bwMode="auto">
          <a:xfrm>
            <a:off x="2057400" y="6673850"/>
            <a:ext cx="2501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it-IT" altLang="it-IT" sz="1800"/>
          </a:p>
        </p:txBody>
      </p:sp>
      <p:sp>
        <p:nvSpPr>
          <p:cNvPr id="51206" name="Titolo 1">
            <a:extLst>
              <a:ext uri="{FF2B5EF4-FFF2-40B4-BE49-F238E27FC236}">
                <a16:creationId xmlns:a16="http://schemas.microsoft.com/office/drawing/2014/main" id="{65465AF1-0320-469D-8C8B-E7482EBEE0F8}"/>
              </a:ext>
            </a:extLst>
          </p:cNvPr>
          <p:cNvSpPr>
            <a:spLocks noGrp="1" noChangeArrowheads="1"/>
          </p:cNvSpPr>
          <p:nvPr>
            <p:ph type="title"/>
          </p:nvPr>
        </p:nvSpPr>
        <p:spPr/>
        <p:txBody>
          <a:bodyPr/>
          <a:lstStyle/>
          <a:p>
            <a:pPr eaLnBrk="1" hangingPunct="1"/>
            <a:r>
              <a:rPr lang="it-IT" altLang="it-IT" dirty="0"/>
              <a:t>Quesito</a:t>
            </a:r>
          </a:p>
        </p:txBody>
      </p:sp>
      <p:sp>
        <p:nvSpPr>
          <p:cNvPr id="3" name="Segnaposto contenuto 2">
            <a:extLst>
              <a:ext uri="{FF2B5EF4-FFF2-40B4-BE49-F238E27FC236}">
                <a16:creationId xmlns:a16="http://schemas.microsoft.com/office/drawing/2014/main" id="{DA7F4498-2D69-4B91-93CF-83087C3C1967}"/>
              </a:ext>
            </a:extLst>
          </p:cNvPr>
          <p:cNvSpPr>
            <a:spLocks noGrp="1"/>
          </p:cNvSpPr>
          <p:nvPr>
            <p:ph type="body" idx="1"/>
          </p:nvPr>
        </p:nvSpPr>
        <p:spPr>
          <a:xfrm>
            <a:off x="389299" y="1385180"/>
            <a:ext cx="8474044" cy="4544840"/>
          </a:xfrm>
          <a:noFill/>
          <a:scene3d>
            <a:camera prst="orthographicFront">
              <a:rot lat="0" lon="0" rev="0"/>
            </a:camera>
            <a:lightRig rig="contrasting" dir="t">
              <a:rot lat="0" lon="0" rev="1500000"/>
            </a:lightRig>
          </a:scene3d>
          <a:sp3d prstMaterial="metal">
            <a:bevelT w="88900" h="88900"/>
          </a:sp3d>
        </p:spPr>
        <p:txBody>
          <a:bodyPr>
            <a:normAutofit fontScale="92500" lnSpcReduction="10000"/>
          </a:bodyPr>
          <a:lstStyle/>
          <a:p>
            <a:pPr marL="0" indent="0" algn="ctr">
              <a:spcAft>
                <a:spcPts val="600"/>
              </a:spcAft>
              <a:buFontTx/>
              <a:buNone/>
              <a:defRPr/>
            </a:pPr>
            <a:r>
              <a:rPr lang="it-IT" sz="2400" dirty="0">
                <a:solidFill>
                  <a:srgbClr val="FF0000"/>
                </a:solidFill>
              </a:rPr>
              <a:t>SPESE DI PERSONALE</a:t>
            </a:r>
            <a:endParaRPr lang="it-IT" sz="2400" dirty="0">
              <a:solidFill>
                <a:srgbClr val="FF0000"/>
              </a:solidFill>
              <a:cs typeface="Arial"/>
            </a:endParaRPr>
          </a:p>
          <a:p>
            <a:pPr marL="0" indent="0" algn="just">
              <a:spcAft>
                <a:spcPts val="600"/>
              </a:spcAft>
              <a:buNone/>
              <a:defRPr/>
            </a:pPr>
            <a:r>
              <a:rPr lang="it-IT" sz="1700" b="1" dirty="0"/>
              <a:t>Come si calcolano i più recenti costi annui lordi?</a:t>
            </a:r>
            <a:endParaRPr lang="it-IT" sz="1700" dirty="0">
              <a:cs typeface="Arial"/>
            </a:endParaRPr>
          </a:p>
          <a:p>
            <a:pPr marL="0" indent="0" algn="just">
              <a:buNone/>
              <a:defRPr/>
            </a:pPr>
            <a:r>
              <a:rPr lang="it-IT" sz="1700" dirty="0"/>
              <a:t>I più recenti costi annui lordi per l’impiego documentati dovranno essere calcolati, per ogni dipendente, come somma delle 12 retribuzioni mensili lorde (verificabili dalle buste paga); Tredicesima mensilità (verificabile dalla busta paga); Eventuale quattordicesima mensilità e ulteriori (dipende dal contratto - verificabile dalla busta paga); Eventuali maggiorazioni legate ai turni; Importi relativi a competenze di anni precedenti (arretrati) derivanti da accordi integrativi aziendali o da rinnovi del contratto collettivo purché direttamente collegati al periodo temporale di svolgimento dell’attività progettuale oggetto di verifica; Le indennità e tutti gli altri elementi che compongono la retribuzione lorda stabilita dal contratto e figurante in busta paga ed effettivamente percepiti nel corso dell’anno; Quota di TFR annuo maturato e Oneri sociali e previdenziali; Contributi previdenziali a carico azienda (ed es. INPS); Fondi dipendenti obbligatori previsti dal C.C.N.L (ad es. fondi pensione dirigenti e quadri); Eventuali fondi di previdenza complementare e di assistenza sanitaria integrativa; Assicurazione contro gli infortuni (INAIL). Sono esclusi i compensi anche forfettari per lavoro straordinario, rimborsi spese, buoni pasto, diarie...</a:t>
            </a:r>
            <a:endParaRPr lang="it-IT" sz="1700" dirty="0">
              <a:cs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Text Box 28">
            <a:extLst>
              <a:ext uri="{FF2B5EF4-FFF2-40B4-BE49-F238E27FC236}">
                <a16:creationId xmlns:a16="http://schemas.microsoft.com/office/drawing/2014/main" id="{68C93E36-1011-412A-8E2C-D77506874984}"/>
              </a:ext>
            </a:extLst>
          </p:cNvPr>
          <p:cNvSpPr txBox="1">
            <a:spLocks noChangeArrowheads="1"/>
          </p:cNvSpPr>
          <p:nvPr/>
        </p:nvSpPr>
        <p:spPr bwMode="auto">
          <a:xfrm>
            <a:off x="2057400" y="6673850"/>
            <a:ext cx="2501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it-IT" altLang="it-IT" sz="1800"/>
          </a:p>
        </p:txBody>
      </p:sp>
      <p:sp>
        <p:nvSpPr>
          <p:cNvPr id="49158" name="Titolo 1">
            <a:extLst>
              <a:ext uri="{FF2B5EF4-FFF2-40B4-BE49-F238E27FC236}">
                <a16:creationId xmlns:a16="http://schemas.microsoft.com/office/drawing/2014/main" id="{FF069ACD-FFFD-46A7-A27C-9E710BF7BD11}"/>
              </a:ext>
            </a:extLst>
          </p:cNvPr>
          <p:cNvSpPr>
            <a:spLocks noGrp="1" noChangeArrowheads="1"/>
          </p:cNvSpPr>
          <p:nvPr>
            <p:ph type="title"/>
          </p:nvPr>
        </p:nvSpPr>
        <p:spPr/>
        <p:txBody>
          <a:bodyPr/>
          <a:lstStyle/>
          <a:p>
            <a:pPr eaLnBrk="1" hangingPunct="1"/>
            <a:r>
              <a:rPr lang="it-IT" altLang="it-IT" dirty="0"/>
              <a:t>Quesito</a:t>
            </a:r>
          </a:p>
        </p:txBody>
      </p:sp>
      <p:sp>
        <p:nvSpPr>
          <p:cNvPr id="3" name="Segnaposto contenuto 2">
            <a:extLst>
              <a:ext uri="{FF2B5EF4-FFF2-40B4-BE49-F238E27FC236}">
                <a16:creationId xmlns:a16="http://schemas.microsoft.com/office/drawing/2014/main" id="{CC2469C6-96FE-453F-AA61-D830E09FAE03}"/>
              </a:ext>
            </a:extLst>
          </p:cNvPr>
          <p:cNvSpPr>
            <a:spLocks noGrp="1"/>
          </p:cNvSpPr>
          <p:nvPr>
            <p:ph type="body" idx="1"/>
          </p:nvPr>
        </p:nvSpPr>
        <p:spPr>
          <a:xfrm>
            <a:off x="457629" y="1234440"/>
            <a:ext cx="8335534" cy="4709160"/>
          </a:xfrm>
          <a:noFill/>
          <a:scene3d>
            <a:camera prst="orthographicFront">
              <a:rot lat="0" lon="0" rev="0"/>
            </a:camera>
            <a:lightRig rig="contrasting" dir="t">
              <a:rot lat="0" lon="0" rev="1500000"/>
            </a:lightRig>
          </a:scene3d>
          <a:sp3d prstMaterial="metal">
            <a:bevelT w="88900" h="88900"/>
          </a:sp3d>
        </p:spPr>
        <p:txBody>
          <a:bodyPr>
            <a:normAutofit fontScale="25000" lnSpcReduction="20000"/>
          </a:bodyPr>
          <a:lstStyle/>
          <a:p>
            <a:pPr marL="0" indent="0" algn="ctr">
              <a:spcAft>
                <a:spcPts val="1800"/>
              </a:spcAft>
              <a:buFontTx/>
              <a:buNone/>
              <a:defRPr/>
            </a:pPr>
            <a:r>
              <a:rPr lang="it-IT" sz="8000" dirty="0">
                <a:solidFill>
                  <a:srgbClr val="FF0000"/>
                </a:solidFill>
              </a:rPr>
              <a:t>SPESE DI PERSONALE</a:t>
            </a:r>
            <a:endParaRPr lang="it-IT" sz="8000" dirty="0"/>
          </a:p>
          <a:p>
            <a:pPr marL="0" indent="0" algn="just">
              <a:lnSpc>
                <a:spcPct val="110000"/>
              </a:lnSpc>
              <a:spcAft>
                <a:spcPts val="1200"/>
              </a:spcAft>
              <a:defRPr/>
            </a:pPr>
            <a:r>
              <a:rPr lang="it-IT" sz="6400" b="1" dirty="0"/>
              <a:t>Come si calcola il costo orario del personale dipendente in caso di personale assunto durante l’anno per il quale non è possibile avere a disposizione l’intero costo annuale di riferimento?</a:t>
            </a:r>
            <a:endParaRPr lang="it-IT" sz="6400" dirty="0">
              <a:cs typeface="Arial"/>
            </a:endParaRPr>
          </a:p>
          <a:p>
            <a:pPr marL="0" indent="0" algn="just">
              <a:lnSpc>
                <a:spcPct val="120000"/>
              </a:lnSpc>
              <a:spcAft>
                <a:spcPts val="600"/>
              </a:spcAft>
              <a:defRPr/>
            </a:pPr>
            <a:r>
              <a:rPr lang="it-IT" sz="6400" dirty="0"/>
              <a:t>Qualora non siano disponibili, i costi annui lordi per l’impiego possono essere desunti dai costi lordi per l’impiego documentati disponibili o dal contratto di lavoro, debitamente adeguati in base a un periodo di 12 mesi; questo valore dovrà essere diviso per 1.720 ore, ottenendo il costo orario.</a:t>
            </a:r>
          </a:p>
          <a:p>
            <a:pPr marL="0" indent="0" algn="just">
              <a:lnSpc>
                <a:spcPct val="120000"/>
              </a:lnSpc>
              <a:spcAft>
                <a:spcPts val="600"/>
              </a:spcAft>
              <a:defRPr/>
            </a:pPr>
            <a:r>
              <a:rPr lang="it-IT" sz="6400" dirty="0"/>
              <a:t>Quanto indicato a pag. 14 del manuale dei beneficiari “</a:t>
            </a:r>
            <a:r>
              <a:rPr lang="it-IT" sz="6400" i="1" dirty="0"/>
              <a:t>Nel caso di personale assunto durante l’anno per il quale non è possibile avere a disposizione l’intero costo annuale di riferimento, il calcolo del costo orario verrà riproporzionato al periodo lavorato. Ad esempio, nel caso di un dipendente assunto a metà dell'anno precedente l'avvio del progetto e per il quale quindi non è disponibile il costo di un intero anno, il costo orario dovrà essere calcolato prendendo il costo lordo dei 6 mesi lavorati e dividendolo per 860 ore</a:t>
            </a:r>
            <a:r>
              <a:rPr lang="it-IT" sz="6400" dirty="0"/>
              <a:t>” rappresenta un refuso, in quanto contrasta con i Regolamenti Europei in materia di finanziamenti, per cui in caso di personale neo assunto è necessario seguire le indicazioni di cui al paragrafo precedente.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233DCD9E-C8C2-4689-8573-F1D387EE69F2}"/>
              </a:ext>
            </a:extLst>
          </p:cNvPr>
          <p:cNvSpPr>
            <a:spLocks noGrp="1" noChangeArrowheads="1"/>
          </p:cNvSpPr>
          <p:nvPr>
            <p:ph type="title"/>
          </p:nvPr>
        </p:nvSpPr>
        <p:spPr/>
        <p:txBody>
          <a:bodyPr>
            <a:noAutofit/>
          </a:bodyPr>
          <a:lstStyle/>
          <a:p>
            <a:r>
              <a:rPr lang="it-IT" altLang="it-IT" sz="4600" dirty="0"/>
              <a:t>Servizio Attuazione e Liquidazione dei Programmi - ALP</a:t>
            </a:r>
          </a:p>
        </p:txBody>
      </p:sp>
      <p:sp>
        <p:nvSpPr>
          <p:cNvPr id="8195" name="Rectangle 3">
            <a:extLst>
              <a:ext uri="{FF2B5EF4-FFF2-40B4-BE49-F238E27FC236}">
                <a16:creationId xmlns:a16="http://schemas.microsoft.com/office/drawing/2014/main" id="{26DBA377-2093-483F-9705-968C54B89D08}"/>
              </a:ext>
            </a:extLst>
          </p:cNvPr>
          <p:cNvSpPr>
            <a:spLocks noGrp="1" noChangeArrowheads="1"/>
          </p:cNvSpPr>
          <p:nvPr>
            <p:ph type="body" idx="1"/>
          </p:nvPr>
        </p:nvSpPr>
        <p:spPr>
          <a:xfrm>
            <a:off x="457629" y="1584355"/>
            <a:ext cx="8335534" cy="4342719"/>
          </a:xfrm>
        </p:spPr>
        <p:txBody>
          <a:bodyPr>
            <a:normAutofit/>
          </a:bodyPr>
          <a:lstStyle/>
          <a:p>
            <a:pPr marL="228600" indent="-228600" eaLnBrk="1">
              <a:lnSpc>
                <a:spcPct val="90000"/>
              </a:lnSpc>
              <a:spcBef>
                <a:spcPts val="1413"/>
              </a:spcBef>
              <a:buFontTx/>
              <a:buNone/>
            </a:pPr>
            <a:r>
              <a:rPr lang="it-IT" altLang="it-IT" sz="2400" b="1" u="sng" dirty="0">
                <a:solidFill>
                  <a:srgbClr val="000000"/>
                </a:solidFill>
                <a:latin typeface="Helvetica Neue" charset="0"/>
                <a:cs typeface="Arial" panose="020B0604020202020204" pitchFamily="34" charset="0"/>
              </a:rPr>
              <a:t>Dirigente</a:t>
            </a:r>
          </a:p>
          <a:p>
            <a:pPr marL="228600" indent="-228600" eaLnBrk="1">
              <a:lnSpc>
                <a:spcPct val="90000"/>
              </a:lnSpc>
              <a:spcBef>
                <a:spcPts val="1413"/>
              </a:spcBef>
              <a:buFontTx/>
              <a:buNone/>
            </a:pPr>
            <a:r>
              <a:rPr lang="it-IT" altLang="it-IT" sz="2400" dirty="0">
                <a:solidFill>
                  <a:srgbClr val="000000"/>
                </a:solidFill>
                <a:latin typeface="Helvetica Neue" charset="0"/>
                <a:cs typeface="Arial" panose="020B0604020202020204" pitchFamily="34" charset="0"/>
              </a:rPr>
              <a:t>Claudia </a:t>
            </a:r>
            <a:r>
              <a:rPr lang="it-IT" altLang="it-IT" sz="2400" dirty="0" err="1">
                <a:solidFill>
                  <a:srgbClr val="000000"/>
                </a:solidFill>
                <a:latin typeface="Helvetica Neue" charset="0"/>
                <a:cs typeface="Arial" panose="020B0604020202020204" pitchFamily="34" charset="0"/>
              </a:rPr>
              <a:t>Calderara</a:t>
            </a:r>
            <a:endParaRPr lang="it-IT" altLang="it-IT" sz="2400" dirty="0">
              <a:solidFill>
                <a:srgbClr val="000000"/>
              </a:solidFill>
              <a:latin typeface="Helvetica Neue" charset="0"/>
              <a:cs typeface="Arial" panose="020B0604020202020204" pitchFamily="34" charset="0"/>
            </a:endParaRPr>
          </a:p>
          <a:p>
            <a:pPr marL="228600" indent="-228600" eaLnBrk="1">
              <a:lnSpc>
                <a:spcPct val="90000"/>
              </a:lnSpc>
              <a:spcBef>
                <a:spcPts val="1413"/>
              </a:spcBef>
              <a:buFontTx/>
              <a:buNone/>
            </a:pPr>
            <a:endParaRPr lang="it-IT" altLang="it-IT" sz="2400" dirty="0">
              <a:solidFill>
                <a:srgbClr val="000000"/>
              </a:solidFill>
              <a:latin typeface="Helvetica Neue" charset="0"/>
              <a:cs typeface="Arial" panose="020B0604020202020204" pitchFamily="34" charset="0"/>
            </a:endParaRPr>
          </a:p>
          <a:p>
            <a:pPr marL="228600" indent="-228600" algn="just" eaLnBrk="1">
              <a:lnSpc>
                <a:spcPct val="90000"/>
              </a:lnSpc>
              <a:spcBef>
                <a:spcPts val="1413"/>
              </a:spcBef>
              <a:buFontTx/>
              <a:buNone/>
            </a:pPr>
            <a:r>
              <a:rPr lang="it-IT" altLang="it-IT" sz="2400" b="1" u="sng" dirty="0">
                <a:solidFill>
                  <a:srgbClr val="000000"/>
                </a:solidFill>
                <a:latin typeface="Helvetica Neue" charset="0"/>
                <a:cs typeface="Arial" panose="020B0604020202020204" pitchFamily="34" charset="0"/>
              </a:rPr>
              <a:t>Coordinatore di riferimento</a:t>
            </a:r>
          </a:p>
          <a:p>
            <a:pPr marL="228600" indent="-228600" eaLnBrk="1">
              <a:lnSpc>
                <a:spcPct val="90000"/>
              </a:lnSpc>
              <a:spcBef>
                <a:spcPts val="1413"/>
              </a:spcBef>
              <a:buFontTx/>
              <a:buNone/>
            </a:pPr>
            <a:r>
              <a:rPr lang="it-IT" altLang="it-IT" sz="2400" dirty="0">
                <a:solidFill>
                  <a:srgbClr val="000000"/>
                </a:solidFill>
                <a:latin typeface="Helvetica Neue" charset="0"/>
                <a:cs typeface="Arial" panose="020B0604020202020204" pitchFamily="34" charset="0"/>
              </a:rPr>
              <a:t>Giulia </a:t>
            </a:r>
            <a:r>
              <a:rPr lang="it-IT" altLang="it-IT" sz="2400" dirty="0" err="1">
                <a:solidFill>
                  <a:srgbClr val="000000"/>
                </a:solidFill>
                <a:latin typeface="Helvetica Neue" charset="0"/>
                <a:cs typeface="Arial" panose="020B0604020202020204" pitchFamily="34" charset="0"/>
              </a:rPr>
              <a:t>Potena</a:t>
            </a:r>
            <a:endParaRPr lang="it-IT" altLang="it-IT" sz="2400" dirty="0">
              <a:solidFill>
                <a:srgbClr val="000000"/>
              </a:solidFill>
              <a:latin typeface="Helvetica Neue" charset="0"/>
              <a:cs typeface="Arial" panose="020B0604020202020204" pitchFamily="34" charset="0"/>
            </a:endParaRPr>
          </a:p>
          <a:p>
            <a:pPr marL="228600" indent="-228600" eaLnBrk="1">
              <a:lnSpc>
                <a:spcPct val="90000"/>
              </a:lnSpc>
              <a:spcBef>
                <a:spcPts val="1413"/>
              </a:spcBef>
              <a:buFontTx/>
              <a:buNone/>
            </a:pPr>
            <a:endParaRPr lang="it-IT" altLang="it-IT" sz="2400" dirty="0">
              <a:solidFill>
                <a:srgbClr val="000000"/>
              </a:solidFill>
              <a:latin typeface="Helvetica Neue" charset="0"/>
              <a:cs typeface="Arial" panose="020B0604020202020204" pitchFamily="34" charset="0"/>
            </a:endParaRPr>
          </a:p>
          <a:p>
            <a:pPr marL="0" indent="0">
              <a:lnSpc>
                <a:spcPct val="90000"/>
              </a:lnSpc>
              <a:spcBef>
                <a:spcPts val="1413"/>
              </a:spcBef>
            </a:pPr>
            <a:r>
              <a:rPr lang="it-IT" altLang="it-IT" sz="2400" dirty="0">
                <a:solidFill>
                  <a:srgbClr val="000000"/>
                </a:solidFill>
                <a:latin typeface="Helvetica Neue" charset="0"/>
                <a:cs typeface="Arial" panose="020B0604020202020204" pitchFamily="34" charset="0"/>
              </a:rPr>
              <a:t>Ogni pratica è assegnata ad un istruttore </a:t>
            </a:r>
            <a:br>
              <a:rPr lang="it-IT" altLang="it-IT" sz="2400" dirty="0">
                <a:solidFill>
                  <a:srgbClr val="000000"/>
                </a:solidFill>
                <a:latin typeface="Helvetica Neue" charset="0"/>
                <a:cs typeface="Arial" panose="020B0604020202020204" pitchFamily="34" charset="0"/>
              </a:rPr>
            </a:br>
            <a:r>
              <a:rPr lang="it-IT" altLang="it-IT" sz="2400" dirty="0">
                <a:solidFill>
                  <a:srgbClr val="000000"/>
                </a:solidFill>
                <a:latin typeface="Helvetica Neue" charset="0"/>
                <a:cs typeface="Arial" panose="020B0604020202020204" pitchFamily="34" charset="0"/>
              </a:rPr>
              <a:t>del Servizio Attuazione e Liquidazione dei programmi</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Text Box 28">
            <a:extLst>
              <a:ext uri="{FF2B5EF4-FFF2-40B4-BE49-F238E27FC236}">
                <a16:creationId xmlns:a16="http://schemas.microsoft.com/office/drawing/2014/main" id="{ABE0F893-83AD-4968-BEBC-47FCFB3CA354}"/>
              </a:ext>
            </a:extLst>
          </p:cNvPr>
          <p:cNvSpPr txBox="1">
            <a:spLocks noChangeArrowheads="1"/>
          </p:cNvSpPr>
          <p:nvPr/>
        </p:nvSpPr>
        <p:spPr bwMode="auto">
          <a:xfrm>
            <a:off x="2057400" y="6673850"/>
            <a:ext cx="2501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it-IT" altLang="it-IT" sz="1800"/>
          </a:p>
        </p:txBody>
      </p:sp>
      <p:sp>
        <p:nvSpPr>
          <p:cNvPr id="53254" name="Titolo 1">
            <a:extLst>
              <a:ext uri="{FF2B5EF4-FFF2-40B4-BE49-F238E27FC236}">
                <a16:creationId xmlns:a16="http://schemas.microsoft.com/office/drawing/2014/main" id="{E0CAFC95-5437-47EC-AEE9-D5F3DFADE813}"/>
              </a:ext>
            </a:extLst>
          </p:cNvPr>
          <p:cNvSpPr>
            <a:spLocks noGrp="1" noChangeArrowheads="1"/>
          </p:cNvSpPr>
          <p:nvPr>
            <p:ph type="title"/>
          </p:nvPr>
        </p:nvSpPr>
        <p:spPr/>
        <p:txBody>
          <a:bodyPr/>
          <a:lstStyle/>
          <a:p>
            <a:pPr eaLnBrk="1" hangingPunct="1"/>
            <a:r>
              <a:rPr lang="it-IT" altLang="it-IT"/>
              <a:t>Quesito</a:t>
            </a:r>
          </a:p>
        </p:txBody>
      </p:sp>
      <p:sp>
        <p:nvSpPr>
          <p:cNvPr id="3" name="Segnaposto contenuto 2">
            <a:extLst>
              <a:ext uri="{FF2B5EF4-FFF2-40B4-BE49-F238E27FC236}">
                <a16:creationId xmlns:a16="http://schemas.microsoft.com/office/drawing/2014/main" id="{1103AB68-3C4E-46F8-A81A-AFCC71037B3B}"/>
              </a:ext>
            </a:extLst>
          </p:cNvPr>
          <p:cNvSpPr>
            <a:spLocks noGrp="1"/>
          </p:cNvSpPr>
          <p:nvPr>
            <p:ph type="body" idx="1"/>
          </p:nvPr>
        </p:nvSpPr>
        <p:spPr>
          <a:noFill/>
          <a:scene3d>
            <a:camera prst="orthographicFront">
              <a:rot lat="0" lon="0" rev="0"/>
            </a:camera>
            <a:lightRig rig="contrasting" dir="t">
              <a:rot lat="0" lon="0" rev="1500000"/>
            </a:lightRig>
          </a:scene3d>
          <a:sp3d prstMaterial="metal">
            <a:bevelT w="88900" h="88900"/>
          </a:sp3d>
        </p:spPr>
        <p:txBody>
          <a:bodyPr>
            <a:normAutofit/>
          </a:bodyPr>
          <a:lstStyle/>
          <a:p>
            <a:pPr marL="0" indent="0" algn="ctr">
              <a:spcAft>
                <a:spcPts val="1800"/>
              </a:spcAft>
              <a:buFontTx/>
              <a:buNone/>
              <a:defRPr/>
            </a:pPr>
            <a:r>
              <a:rPr lang="it-IT" sz="2400" dirty="0">
                <a:solidFill>
                  <a:srgbClr val="FF0000"/>
                </a:solidFill>
              </a:rPr>
              <a:t>SPESE DI PERSONALE</a:t>
            </a:r>
            <a:endParaRPr lang="it-IT" sz="2400" dirty="0">
              <a:solidFill>
                <a:srgbClr val="FF0000"/>
              </a:solidFill>
              <a:cs typeface="Arial"/>
            </a:endParaRPr>
          </a:p>
          <a:p>
            <a:pPr marL="0" indent="0" algn="just">
              <a:lnSpc>
                <a:spcPct val="100000"/>
              </a:lnSpc>
              <a:spcAft>
                <a:spcPts val="600"/>
              </a:spcAft>
              <a:buNone/>
              <a:defRPr/>
            </a:pPr>
            <a:r>
              <a:rPr lang="it-IT" sz="2400" b="1" dirty="0"/>
              <a:t>Al fine della determinazione del costo orario a quale annualità bisogna fare riferimento? </a:t>
            </a:r>
            <a:endParaRPr lang="it-IT" sz="2400" dirty="0">
              <a:cs typeface="Arial"/>
            </a:endParaRPr>
          </a:p>
          <a:p>
            <a:pPr marL="0" indent="0" algn="just">
              <a:lnSpc>
                <a:spcPct val="100000"/>
              </a:lnSpc>
              <a:spcAft>
                <a:spcPts val="600"/>
              </a:spcAft>
              <a:buNone/>
              <a:defRPr/>
            </a:pPr>
            <a:r>
              <a:rPr lang="it-IT" sz="2400" dirty="0"/>
              <a:t>Se alla data di caricamento della rendicontazione su Sfinge2020 si è in grado di determinare il costo annuo lordo riferito al 2019 (1 gennaio - 31 dicembre) è necessario utilizzare il costo 2019, in caso contrario si dovrà utilizzare il costo annuo lordo riferito al 2018.</a:t>
            </a:r>
            <a:endParaRPr lang="it-IT" sz="2400" dirty="0">
              <a:cs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Text Box 28">
            <a:extLst>
              <a:ext uri="{FF2B5EF4-FFF2-40B4-BE49-F238E27FC236}">
                <a16:creationId xmlns:a16="http://schemas.microsoft.com/office/drawing/2014/main" id="{A9AE0610-0CC9-4146-A2D5-7A2D332F0E39}"/>
              </a:ext>
            </a:extLst>
          </p:cNvPr>
          <p:cNvSpPr txBox="1">
            <a:spLocks noChangeArrowheads="1"/>
          </p:cNvSpPr>
          <p:nvPr/>
        </p:nvSpPr>
        <p:spPr bwMode="auto">
          <a:xfrm>
            <a:off x="2057400" y="6673850"/>
            <a:ext cx="2501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it-IT" altLang="it-IT" sz="1800"/>
          </a:p>
        </p:txBody>
      </p:sp>
      <p:sp>
        <p:nvSpPr>
          <p:cNvPr id="55302" name="Titolo 1">
            <a:extLst>
              <a:ext uri="{FF2B5EF4-FFF2-40B4-BE49-F238E27FC236}">
                <a16:creationId xmlns:a16="http://schemas.microsoft.com/office/drawing/2014/main" id="{7853BE54-E4DC-4EA5-A023-32D7E22B6670}"/>
              </a:ext>
            </a:extLst>
          </p:cNvPr>
          <p:cNvSpPr>
            <a:spLocks noGrp="1" noChangeArrowheads="1"/>
          </p:cNvSpPr>
          <p:nvPr>
            <p:ph type="title"/>
          </p:nvPr>
        </p:nvSpPr>
        <p:spPr/>
        <p:txBody>
          <a:bodyPr/>
          <a:lstStyle/>
          <a:p>
            <a:pPr eaLnBrk="1" hangingPunct="1"/>
            <a:r>
              <a:rPr lang="it-IT" altLang="it-IT"/>
              <a:t>Quesito</a:t>
            </a:r>
          </a:p>
        </p:txBody>
      </p:sp>
      <p:sp>
        <p:nvSpPr>
          <p:cNvPr id="3" name="Segnaposto contenuto 2">
            <a:extLst>
              <a:ext uri="{FF2B5EF4-FFF2-40B4-BE49-F238E27FC236}">
                <a16:creationId xmlns:a16="http://schemas.microsoft.com/office/drawing/2014/main" id="{58F0AF27-6FBD-45B4-9C47-78271B198CED}"/>
              </a:ext>
            </a:extLst>
          </p:cNvPr>
          <p:cNvSpPr>
            <a:spLocks noGrp="1"/>
          </p:cNvSpPr>
          <p:nvPr>
            <p:ph type="body" idx="1"/>
          </p:nvPr>
        </p:nvSpPr>
        <p:spPr>
          <a:noFill/>
          <a:scene3d>
            <a:camera prst="orthographicFront">
              <a:rot lat="0" lon="0" rev="0"/>
            </a:camera>
            <a:lightRig rig="contrasting" dir="t">
              <a:rot lat="0" lon="0" rev="1500000"/>
            </a:lightRig>
          </a:scene3d>
          <a:sp3d prstMaterial="metal">
            <a:bevelT w="88900" h="88900"/>
          </a:sp3d>
        </p:spPr>
        <p:txBody>
          <a:bodyPr/>
          <a:lstStyle/>
          <a:p>
            <a:pPr marL="0" indent="0" algn="ctr">
              <a:spcAft>
                <a:spcPts val="1800"/>
              </a:spcAft>
              <a:buFontTx/>
              <a:buNone/>
              <a:defRPr/>
            </a:pPr>
            <a:r>
              <a:rPr lang="it-IT" sz="2400" dirty="0">
                <a:solidFill>
                  <a:srgbClr val="FF0000"/>
                </a:solidFill>
              </a:rPr>
              <a:t>SPESE </a:t>
            </a:r>
            <a:r>
              <a:rPr lang="it-IT" sz="2400" dirty="0" err="1">
                <a:solidFill>
                  <a:srgbClr val="FF0000"/>
                </a:solidFill>
              </a:rPr>
              <a:t>DI</a:t>
            </a:r>
            <a:r>
              <a:rPr lang="it-IT" sz="2400" dirty="0">
                <a:solidFill>
                  <a:srgbClr val="FF0000"/>
                </a:solidFill>
              </a:rPr>
              <a:t> PERSONALE</a:t>
            </a:r>
            <a:endParaRPr lang="it-IT" sz="2400" dirty="0">
              <a:cs typeface="Arial"/>
            </a:endParaRPr>
          </a:p>
          <a:p>
            <a:pPr marL="0" indent="0" algn="just">
              <a:lnSpc>
                <a:spcPct val="100000"/>
              </a:lnSpc>
              <a:spcAft>
                <a:spcPts val="1200"/>
              </a:spcAft>
              <a:buNone/>
              <a:defRPr/>
            </a:pPr>
            <a:r>
              <a:rPr lang="it-IT" sz="2400" b="1" dirty="0"/>
              <a:t>Che modello di time </a:t>
            </a:r>
            <a:r>
              <a:rPr lang="it-IT" sz="2400" b="1" dirty="0" err="1"/>
              <a:t>sheet</a:t>
            </a:r>
            <a:r>
              <a:rPr lang="it-IT" sz="2400" b="1" dirty="0"/>
              <a:t> può essere usato?</a:t>
            </a:r>
            <a:endParaRPr lang="it-IT" sz="2400" dirty="0">
              <a:cs typeface="Arial"/>
            </a:endParaRPr>
          </a:p>
          <a:p>
            <a:pPr marL="0" indent="0" algn="just">
              <a:lnSpc>
                <a:spcPct val="100000"/>
              </a:lnSpc>
              <a:spcAft>
                <a:spcPts val="600"/>
              </a:spcAft>
              <a:buNone/>
              <a:defRPr/>
            </a:pPr>
            <a:r>
              <a:rPr lang="it-IT" sz="2400" dirty="0"/>
              <a:t>È ammesso esclusivamente l’utilizzo del modello di </a:t>
            </a:r>
            <a:r>
              <a:rPr lang="it-IT" sz="2400" dirty="0" err="1"/>
              <a:t>time</a:t>
            </a:r>
            <a:r>
              <a:rPr lang="it-IT" sz="2400" dirty="0"/>
              <a:t> </a:t>
            </a:r>
            <a:r>
              <a:rPr lang="it-IT" sz="2400" dirty="0" err="1"/>
              <a:t>sheet</a:t>
            </a:r>
            <a:r>
              <a:rPr lang="it-IT" sz="2400" dirty="0"/>
              <a:t> pubblicato sul sito regionale. </a:t>
            </a:r>
          </a:p>
          <a:p>
            <a:pPr marL="0" indent="0" algn="just">
              <a:lnSpc>
                <a:spcPct val="100000"/>
              </a:lnSpc>
              <a:spcAft>
                <a:spcPts val="600"/>
              </a:spcAft>
              <a:buNone/>
              <a:defRPr/>
            </a:pPr>
            <a:r>
              <a:rPr lang="it-IT" sz="2400" dirty="0"/>
              <a:t>Il </a:t>
            </a:r>
            <a:r>
              <a:rPr lang="it-IT" sz="2400" dirty="0" err="1"/>
              <a:t>time</a:t>
            </a:r>
            <a:r>
              <a:rPr lang="it-IT" sz="2400" dirty="0"/>
              <a:t> </a:t>
            </a:r>
            <a:r>
              <a:rPr lang="it-IT" sz="2400" dirty="0" err="1"/>
              <a:t>sheet</a:t>
            </a:r>
            <a:r>
              <a:rPr lang="it-IT" sz="2400" dirty="0"/>
              <a:t> va compilato solo per il personale dipendente. </a:t>
            </a:r>
            <a:endParaRPr lang="it-IT" sz="2400" dirty="0">
              <a:cs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Text Box 28">
            <a:extLst>
              <a:ext uri="{FF2B5EF4-FFF2-40B4-BE49-F238E27FC236}">
                <a16:creationId xmlns:a16="http://schemas.microsoft.com/office/drawing/2014/main" id="{54FDED08-1527-4C0A-90DC-FA0F797967F6}"/>
              </a:ext>
            </a:extLst>
          </p:cNvPr>
          <p:cNvSpPr txBox="1">
            <a:spLocks noChangeArrowheads="1"/>
          </p:cNvSpPr>
          <p:nvPr/>
        </p:nvSpPr>
        <p:spPr bwMode="auto">
          <a:xfrm>
            <a:off x="2057400" y="6673850"/>
            <a:ext cx="2501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it-IT" altLang="it-IT" sz="1800"/>
          </a:p>
        </p:txBody>
      </p:sp>
      <p:sp>
        <p:nvSpPr>
          <p:cNvPr id="57350" name="Titolo 1">
            <a:extLst>
              <a:ext uri="{FF2B5EF4-FFF2-40B4-BE49-F238E27FC236}">
                <a16:creationId xmlns:a16="http://schemas.microsoft.com/office/drawing/2014/main" id="{2CECE8FD-5D14-4A4B-BAC1-F4CCC7B396BD}"/>
              </a:ext>
            </a:extLst>
          </p:cNvPr>
          <p:cNvSpPr>
            <a:spLocks noGrp="1" noChangeArrowheads="1"/>
          </p:cNvSpPr>
          <p:nvPr>
            <p:ph type="title"/>
          </p:nvPr>
        </p:nvSpPr>
        <p:spPr/>
        <p:txBody>
          <a:bodyPr/>
          <a:lstStyle/>
          <a:p>
            <a:pPr eaLnBrk="1" hangingPunct="1"/>
            <a:r>
              <a:rPr lang="it-IT" altLang="it-IT"/>
              <a:t>Quesito</a:t>
            </a:r>
          </a:p>
        </p:txBody>
      </p:sp>
      <p:sp>
        <p:nvSpPr>
          <p:cNvPr id="3" name="Segnaposto contenuto 2">
            <a:extLst>
              <a:ext uri="{FF2B5EF4-FFF2-40B4-BE49-F238E27FC236}">
                <a16:creationId xmlns:a16="http://schemas.microsoft.com/office/drawing/2014/main" id="{D795E2F9-63D5-467D-A06B-09B5EA336FF6}"/>
              </a:ext>
            </a:extLst>
          </p:cNvPr>
          <p:cNvSpPr>
            <a:spLocks noGrp="1"/>
          </p:cNvSpPr>
          <p:nvPr>
            <p:ph type="body" idx="1"/>
          </p:nvPr>
        </p:nvSpPr>
        <p:spPr>
          <a:noFill/>
          <a:scene3d>
            <a:camera prst="orthographicFront">
              <a:rot lat="0" lon="0" rev="0"/>
            </a:camera>
            <a:lightRig rig="contrasting" dir="t">
              <a:rot lat="0" lon="0" rev="1500000"/>
            </a:lightRig>
          </a:scene3d>
          <a:sp3d prstMaterial="metal">
            <a:bevelT w="88900" h="88900"/>
          </a:sp3d>
        </p:spPr>
        <p:txBody>
          <a:bodyPr/>
          <a:lstStyle/>
          <a:p>
            <a:pPr marL="0" indent="0" algn="ctr">
              <a:spcAft>
                <a:spcPts val="1800"/>
              </a:spcAft>
              <a:buFontTx/>
              <a:buNone/>
              <a:defRPr/>
            </a:pPr>
            <a:r>
              <a:rPr lang="it-IT" sz="2400" dirty="0">
                <a:solidFill>
                  <a:srgbClr val="FF0000"/>
                </a:solidFill>
              </a:rPr>
              <a:t>SPESE DI PERSONALE</a:t>
            </a:r>
            <a:endParaRPr lang="it-IT" sz="2400" dirty="0">
              <a:solidFill>
                <a:srgbClr val="FF0000"/>
              </a:solidFill>
              <a:cs typeface="Arial"/>
            </a:endParaRPr>
          </a:p>
          <a:p>
            <a:pPr marL="0" indent="0" algn="just">
              <a:lnSpc>
                <a:spcPct val="100000"/>
              </a:lnSpc>
              <a:spcAft>
                <a:spcPts val="1200"/>
              </a:spcAft>
              <a:buNone/>
              <a:defRPr/>
            </a:pPr>
            <a:r>
              <a:rPr lang="it-IT" sz="2200" b="1" dirty="0"/>
              <a:t>In caso di Università che affidano il progetto a Centri Interdipartimentali, in occasione della compilazione del time </a:t>
            </a:r>
            <a:r>
              <a:rPr lang="it-IT" sz="2200" b="1" dirty="0" err="1"/>
              <a:t>sheet</a:t>
            </a:r>
            <a:r>
              <a:rPr lang="it-IT" sz="2200" b="1" dirty="0"/>
              <a:t> quale soggetto deve essere indicato?</a:t>
            </a:r>
            <a:endParaRPr lang="it-IT" sz="2200" dirty="0">
              <a:cs typeface="Arial"/>
            </a:endParaRPr>
          </a:p>
          <a:p>
            <a:pPr marL="0" indent="0" algn="just">
              <a:lnSpc>
                <a:spcPct val="100000"/>
              </a:lnSpc>
              <a:spcAft>
                <a:spcPts val="1200"/>
              </a:spcAft>
              <a:buNone/>
              <a:defRPr/>
            </a:pPr>
            <a:r>
              <a:rPr lang="it-IT" sz="2200" dirty="0"/>
              <a:t>Bisogna indicare il Centro Interdipartimentale per il quale lavora il dipendente. </a:t>
            </a:r>
            <a:endParaRPr lang="it-IT" sz="2200" dirty="0">
              <a:cs typeface="Aria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Text Box 28">
            <a:extLst>
              <a:ext uri="{FF2B5EF4-FFF2-40B4-BE49-F238E27FC236}">
                <a16:creationId xmlns:a16="http://schemas.microsoft.com/office/drawing/2014/main" id="{DA03238A-397E-4B63-9895-4754B655D1BE}"/>
              </a:ext>
            </a:extLst>
          </p:cNvPr>
          <p:cNvSpPr txBox="1">
            <a:spLocks noChangeArrowheads="1"/>
          </p:cNvSpPr>
          <p:nvPr/>
        </p:nvSpPr>
        <p:spPr bwMode="auto">
          <a:xfrm>
            <a:off x="2057400" y="6673850"/>
            <a:ext cx="2501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it-IT" altLang="it-IT" sz="1800"/>
          </a:p>
        </p:txBody>
      </p:sp>
      <p:sp>
        <p:nvSpPr>
          <p:cNvPr id="59398" name="Titolo 1">
            <a:extLst>
              <a:ext uri="{FF2B5EF4-FFF2-40B4-BE49-F238E27FC236}">
                <a16:creationId xmlns:a16="http://schemas.microsoft.com/office/drawing/2014/main" id="{8B621CC1-D1C8-45A7-892E-E36F4FB88F23}"/>
              </a:ext>
            </a:extLst>
          </p:cNvPr>
          <p:cNvSpPr>
            <a:spLocks noGrp="1" noChangeArrowheads="1"/>
          </p:cNvSpPr>
          <p:nvPr>
            <p:ph type="title"/>
          </p:nvPr>
        </p:nvSpPr>
        <p:spPr/>
        <p:txBody>
          <a:bodyPr/>
          <a:lstStyle/>
          <a:p>
            <a:pPr eaLnBrk="1" hangingPunct="1"/>
            <a:r>
              <a:rPr lang="it-IT" altLang="it-IT"/>
              <a:t>Quesito</a:t>
            </a:r>
          </a:p>
        </p:txBody>
      </p:sp>
      <p:sp>
        <p:nvSpPr>
          <p:cNvPr id="3" name="Segnaposto contenuto 2">
            <a:extLst>
              <a:ext uri="{FF2B5EF4-FFF2-40B4-BE49-F238E27FC236}">
                <a16:creationId xmlns:a16="http://schemas.microsoft.com/office/drawing/2014/main" id="{BC69D217-7793-4C2F-91F1-A032246102DB}"/>
              </a:ext>
            </a:extLst>
          </p:cNvPr>
          <p:cNvSpPr>
            <a:spLocks noGrp="1"/>
          </p:cNvSpPr>
          <p:nvPr>
            <p:ph type="body" idx="1"/>
          </p:nvPr>
        </p:nvSpPr>
        <p:spPr>
          <a:xfrm>
            <a:off x="307818" y="1509311"/>
            <a:ext cx="8485345" cy="4693185"/>
          </a:xfrm>
          <a:noFill/>
          <a:scene3d>
            <a:camera prst="orthographicFront">
              <a:rot lat="0" lon="0" rev="0"/>
            </a:camera>
            <a:lightRig rig="contrasting" dir="t">
              <a:rot lat="0" lon="0" rev="1500000"/>
            </a:lightRig>
          </a:scene3d>
          <a:sp3d prstMaterial="metal">
            <a:bevelT w="88900" h="88900"/>
          </a:sp3d>
        </p:spPr>
        <p:txBody>
          <a:bodyPr>
            <a:normAutofit/>
          </a:bodyPr>
          <a:lstStyle/>
          <a:p>
            <a:pPr marL="0" indent="0" algn="ctr">
              <a:spcAft>
                <a:spcPts val="1800"/>
              </a:spcAft>
              <a:buFontTx/>
              <a:buNone/>
              <a:defRPr/>
            </a:pPr>
            <a:r>
              <a:rPr lang="it-IT" sz="2600" dirty="0">
                <a:solidFill>
                  <a:srgbClr val="FF0000"/>
                </a:solidFill>
              </a:rPr>
              <a:t>SPESE </a:t>
            </a:r>
            <a:r>
              <a:rPr lang="it-IT" sz="2600" dirty="0" err="1">
                <a:solidFill>
                  <a:srgbClr val="FF0000"/>
                </a:solidFill>
              </a:rPr>
              <a:t>DI</a:t>
            </a:r>
            <a:r>
              <a:rPr lang="it-IT" sz="2600" dirty="0">
                <a:solidFill>
                  <a:srgbClr val="FF0000"/>
                </a:solidFill>
              </a:rPr>
              <a:t> PERSONALE</a:t>
            </a:r>
            <a:endParaRPr lang="it-IT" sz="2600" dirty="0">
              <a:cs typeface="Arial"/>
            </a:endParaRPr>
          </a:p>
          <a:p>
            <a:pPr marL="0" indent="0" algn="just">
              <a:lnSpc>
                <a:spcPct val="120000"/>
              </a:lnSpc>
              <a:spcAft>
                <a:spcPts val="600"/>
              </a:spcAft>
              <a:buNone/>
              <a:defRPr/>
            </a:pPr>
            <a:r>
              <a:rPr lang="it-IT" sz="2200" b="1" dirty="0">
                <a:latin typeface="Helvetica Neue" charset="0"/>
              </a:rPr>
              <a:t>Che documentazione deve essere prodotta in caso di dipendenti con contratto a tempo determinato assegnati al progetto al 100%?</a:t>
            </a:r>
            <a:endParaRPr lang="it-IT" sz="2200" dirty="0">
              <a:latin typeface="Helvetica Neue" charset="0"/>
              <a:cs typeface="Arial"/>
            </a:endParaRPr>
          </a:p>
          <a:p>
            <a:pPr marL="0" indent="0" algn="just">
              <a:lnSpc>
                <a:spcPct val="120000"/>
              </a:lnSpc>
              <a:defRPr/>
            </a:pPr>
            <a:r>
              <a:rPr lang="it-IT" sz="1800" dirty="0"/>
              <a:t>Per i dipendenti a tempo determinato assegnati al 100% sul progetto è possibile, in alternativa alla produzione del costo orario e del time </a:t>
            </a:r>
            <a:r>
              <a:rPr lang="it-IT" sz="1800" dirty="0" err="1"/>
              <a:t>sheet</a:t>
            </a:r>
            <a:r>
              <a:rPr lang="it-IT" sz="1800" dirty="0"/>
              <a:t>, produrre la certificazione del costo lordo come avviene in caso di personale non dipendente.</a:t>
            </a:r>
            <a:endParaRPr lang="it-IT" sz="1800" dirty="0">
              <a:latin typeface="Helvetica Neue"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Text Box 28">
            <a:extLst>
              <a:ext uri="{FF2B5EF4-FFF2-40B4-BE49-F238E27FC236}">
                <a16:creationId xmlns:a16="http://schemas.microsoft.com/office/drawing/2014/main" id="{81D72E6D-A995-42EC-BB64-17F62664B933}"/>
              </a:ext>
            </a:extLst>
          </p:cNvPr>
          <p:cNvSpPr txBox="1">
            <a:spLocks noChangeArrowheads="1"/>
          </p:cNvSpPr>
          <p:nvPr/>
        </p:nvSpPr>
        <p:spPr bwMode="auto">
          <a:xfrm>
            <a:off x="2057400" y="6673850"/>
            <a:ext cx="2501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it-IT" altLang="it-IT" sz="1800"/>
          </a:p>
        </p:txBody>
      </p:sp>
      <p:sp>
        <p:nvSpPr>
          <p:cNvPr id="61446" name="Titolo 1">
            <a:extLst>
              <a:ext uri="{FF2B5EF4-FFF2-40B4-BE49-F238E27FC236}">
                <a16:creationId xmlns:a16="http://schemas.microsoft.com/office/drawing/2014/main" id="{19120EF1-F3CD-4662-9842-D37434F96D3D}"/>
              </a:ext>
            </a:extLst>
          </p:cNvPr>
          <p:cNvSpPr>
            <a:spLocks noGrp="1" noChangeArrowheads="1"/>
          </p:cNvSpPr>
          <p:nvPr>
            <p:ph type="title"/>
          </p:nvPr>
        </p:nvSpPr>
        <p:spPr/>
        <p:txBody>
          <a:bodyPr/>
          <a:lstStyle/>
          <a:p>
            <a:pPr eaLnBrk="1" hangingPunct="1"/>
            <a:r>
              <a:rPr lang="it-IT" altLang="it-IT"/>
              <a:t>Quesito</a:t>
            </a:r>
          </a:p>
        </p:txBody>
      </p:sp>
      <p:sp>
        <p:nvSpPr>
          <p:cNvPr id="3" name="Segnaposto contenuto 2">
            <a:extLst>
              <a:ext uri="{FF2B5EF4-FFF2-40B4-BE49-F238E27FC236}">
                <a16:creationId xmlns:a16="http://schemas.microsoft.com/office/drawing/2014/main" id="{94442D50-7051-4AB6-9A60-3962771C6102}"/>
              </a:ext>
            </a:extLst>
          </p:cNvPr>
          <p:cNvSpPr>
            <a:spLocks noGrp="1"/>
          </p:cNvSpPr>
          <p:nvPr>
            <p:ph type="body" idx="1"/>
          </p:nvPr>
        </p:nvSpPr>
        <p:spPr>
          <a:xfrm>
            <a:off x="457629" y="1421394"/>
            <a:ext cx="8335534" cy="4517679"/>
          </a:xfrm>
          <a:noFill/>
          <a:scene3d>
            <a:camera prst="orthographicFront">
              <a:rot lat="0" lon="0" rev="0"/>
            </a:camera>
            <a:lightRig rig="contrasting" dir="t">
              <a:rot lat="0" lon="0" rev="1500000"/>
            </a:lightRig>
          </a:scene3d>
          <a:sp3d prstMaterial="metal">
            <a:bevelT w="88900" h="88900"/>
          </a:sp3d>
        </p:spPr>
        <p:txBody>
          <a:bodyPr>
            <a:normAutofit fontScale="92500"/>
          </a:bodyPr>
          <a:lstStyle/>
          <a:p>
            <a:pPr marL="0" indent="0" algn="ctr">
              <a:spcAft>
                <a:spcPts val="1800"/>
              </a:spcAft>
              <a:buFontTx/>
              <a:buNone/>
              <a:defRPr/>
            </a:pPr>
            <a:r>
              <a:rPr lang="it-IT" sz="2600" dirty="0">
                <a:solidFill>
                  <a:srgbClr val="FF0000"/>
                </a:solidFill>
              </a:rPr>
              <a:t>SPESE DI PERSONALE</a:t>
            </a:r>
            <a:endParaRPr lang="it-IT" sz="2600" dirty="0">
              <a:cs typeface="Arial"/>
            </a:endParaRPr>
          </a:p>
          <a:p>
            <a:pPr marL="0" indent="0" algn="just">
              <a:lnSpc>
                <a:spcPct val="110000"/>
              </a:lnSpc>
              <a:spcAft>
                <a:spcPts val="600"/>
              </a:spcAft>
              <a:buNone/>
              <a:defRPr/>
            </a:pPr>
            <a:r>
              <a:rPr lang="it-IT" sz="2000" b="1" dirty="0"/>
              <a:t>Cosa succede in caso di recesso anticipato di un contratto di collaborazione?</a:t>
            </a:r>
            <a:endParaRPr lang="it-IT" sz="2000" dirty="0">
              <a:cs typeface="Arial"/>
            </a:endParaRPr>
          </a:p>
          <a:p>
            <a:pPr marL="0" indent="0" algn="just">
              <a:lnSpc>
                <a:spcPct val="110000"/>
              </a:lnSpc>
              <a:spcAft>
                <a:spcPts val="600"/>
              </a:spcAft>
              <a:buNone/>
              <a:defRPr/>
            </a:pPr>
            <a:r>
              <a:rPr lang="it-IT" sz="2000" dirty="0"/>
              <a:t>In caso di recesso anticipato di un contratto sarà possibile attivare un nuovo contratto, e calcolare il periodo di 12 mesi dalla sommatoria dei due contratti, solo se viene dimostrata la continuità nelle attività da svolgere e l’acquisizione di una figura professionale analoga a quella precedentemente </a:t>
            </a:r>
            <a:r>
              <a:rPr lang="it-IT" sz="2000" dirty="0" err="1"/>
              <a:t>contrattualizzata</a:t>
            </a:r>
            <a:r>
              <a:rPr lang="it-IT" sz="2000" dirty="0"/>
              <a:t>. Il periodo potrà essere così calcolato in maniera cumulata per i due contratti. È possibile utilizzare lo stesso principio evidenziato anche nel caso di recesso da assegni e borse di ricerca purché sia garantita la continuità e la figura professionale analoga. </a:t>
            </a:r>
            <a:r>
              <a:rPr lang="it-IT" sz="2000" dirty="0">
                <a:ea typeface="+mn-lt"/>
                <a:cs typeface="+mn-lt"/>
              </a:rPr>
              <a:t>È</a:t>
            </a:r>
            <a:r>
              <a:rPr lang="it-IT" sz="2000" dirty="0"/>
              <a:t> ammesso il cumulo dei periodi al fine di rispettare la durata non inferiore ai 12 mesi. </a:t>
            </a:r>
            <a:endParaRPr lang="it-IT" sz="2000" dirty="0">
              <a:cs typeface="Aria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Text Box 28">
            <a:extLst>
              <a:ext uri="{FF2B5EF4-FFF2-40B4-BE49-F238E27FC236}">
                <a16:creationId xmlns:a16="http://schemas.microsoft.com/office/drawing/2014/main" id="{D41E9F15-9FA0-4A2F-AC66-9D09EAA8C020}"/>
              </a:ext>
            </a:extLst>
          </p:cNvPr>
          <p:cNvSpPr txBox="1">
            <a:spLocks noChangeArrowheads="1"/>
          </p:cNvSpPr>
          <p:nvPr/>
        </p:nvSpPr>
        <p:spPr bwMode="auto">
          <a:xfrm>
            <a:off x="2057400" y="6673850"/>
            <a:ext cx="2501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it-IT" altLang="it-IT" sz="1800"/>
          </a:p>
        </p:txBody>
      </p:sp>
      <p:sp>
        <p:nvSpPr>
          <p:cNvPr id="63494" name="Titolo 1">
            <a:extLst>
              <a:ext uri="{FF2B5EF4-FFF2-40B4-BE49-F238E27FC236}">
                <a16:creationId xmlns:a16="http://schemas.microsoft.com/office/drawing/2014/main" id="{9210852A-0922-4CD1-BDED-3F90F7503B83}"/>
              </a:ext>
            </a:extLst>
          </p:cNvPr>
          <p:cNvSpPr>
            <a:spLocks noGrp="1" noChangeArrowheads="1"/>
          </p:cNvSpPr>
          <p:nvPr>
            <p:ph type="title"/>
          </p:nvPr>
        </p:nvSpPr>
        <p:spPr/>
        <p:txBody>
          <a:bodyPr/>
          <a:lstStyle/>
          <a:p>
            <a:pPr eaLnBrk="1" hangingPunct="1"/>
            <a:r>
              <a:rPr lang="it-IT" altLang="it-IT"/>
              <a:t>Quesito</a:t>
            </a:r>
          </a:p>
        </p:txBody>
      </p:sp>
      <p:sp>
        <p:nvSpPr>
          <p:cNvPr id="3" name="Segnaposto contenuto 2">
            <a:extLst>
              <a:ext uri="{FF2B5EF4-FFF2-40B4-BE49-F238E27FC236}">
                <a16:creationId xmlns:a16="http://schemas.microsoft.com/office/drawing/2014/main" id="{ED901EF2-7B39-403D-AD19-12270DD21522}"/>
              </a:ext>
            </a:extLst>
          </p:cNvPr>
          <p:cNvSpPr>
            <a:spLocks noGrp="1"/>
          </p:cNvSpPr>
          <p:nvPr>
            <p:ph type="body" idx="1"/>
          </p:nvPr>
        </p:nvSpPr>
        <p:spPr>
          <a:xfrm>
            <a:off x="457629" y="1394235"/>
            <a:ext cx="8335534" cy="4280958"/>
          </a:xfrm>
          <a:noFill/>
          <a:scene3d>
            <a:camera prst="orthographicFront">
              <a:rot lat="0" lon="0" rev="0"/>
            </a:camera>
            <a:lightRig rig="contrasting" dir="t">
              <a:rot lat="0" lon="0" rev="1500000"/>
            </a:lightRig>
          </a:scene3d>
          <a:sp3d prstMaterial="metal">
            <a:bevelT w="88900" h="88900"/>
          </a:sp3d>
        </p:spPr>
        <p:txBody>
          <a:bodyPr/>
          <a:lstStyle/>
          <a:p>
            <a:pPr marL="0" indent="0" algn="ctr">
              <a:spcAft>
                <a:spcPts val="1800"/>
              </a:spcAft>
              <a:buFontTx/>
              <a:buNone/>
              <a:defRPr/>
            </a:pPr>
            <a:r>
              <a:rPr lang="it-IT" sz="2400" dirty="0">
                <a:solidFill>
                  <a:srgbClr val="FF0000"/>
                </a:solidFill>
              </a:rPr>
              <a:t>SPESE </a:t>
            </a:r>
            <a:r>
              <a:rPr lang="it-IT" sz="2400" dirty="0" err="1">
                <a:solidFill>
                  <a:srgbClr val="FF0000"/>
                </a:solidFill>
              </a:rPr>
              <a:t>DI</a:t>
            </a:r>
            <a:r>
              <a:rPr lang="it-IT" sz="2400" dirty="0">
                <a:solidFill>
                  <a:srgbClr val="FF0000"/>
                </a:solidFill>
              </a:rPr>
              <a:t> PERSONALE</a:t>
            </a:r>
            <a:endParaRPr lang="it-IT" sz="2400" dirty="0">
              <a:cs typeface="Arial"/>
            </a:endParaRPr>
          </a:p>
          <a:p>
            <a:pPr marL="0" indent="0" algn="just">
              <a:lnSpc>
                <a:spcPct val="100000"/>
              </a:lnSpc>
              <a:spcAft>
                <a:spcPts val="1200"/>
              </a:spcAft>
              <a:buNone/>
              <a:defRPr/>
            </a:pPr>
            <a:r>
              <a:rPr lang="it-IT" sz="2400" b="1" dirty="0">
                <a:ea typeface="+mn-lt"/>
                <a:cs typeface="+mn-lt"/>
              </a:rPr>
              <a:t>È</a:t>
            </a:r>
            <a:r>
              <a:rPr lang="it-IT" sz="2400" b="1" dirty="0"/>
              <a:t> possibile, a fronte di un contratto di 12 mesi di assegno di ricerca, rendicontare sul progetto meno di 12 mesi in quanto sfora rispetto alla scadenza ultima del progetto?</a:t>
            </a:r>
            <a:endParaRPr lang="it-IT" sz="2400" dirty="0">
              <a:cs typeface="Arial"/>
            </a:endParaRPr>
          </a:p>
          <a:p>
            <a:pPr marL="0" indent="0" algn="just">
              <a:lnSpc>
                <a:spcPct val="100000"/>
              </a:lnSpc>
              <a:spcAft>
                <a:spcPts val="1200"/>
              </a:spcAft>
              <a:buNone/>
              <a:defRPr/>
            </a:pPr>
            <a:r>
              <a:rPr lang="it-IT" sz="2400" dirty="0">
                <a:ea typeface="+mn-lt"/>
                <a:cs typeface="+mn-lt"/>
              </a:rPr>
              <a:t>È</a:t>
            </a:r>
            <a:r>
              <a:rPr lang="it-IT" sz="2400" dirty="0"/>
              <a:t> possibile ma si deve dimostrare che lo strumento dell’assegno di ricerca è comunque funzionale al progetto. </a:t>
            </a:r>
            <a:endParaRPr lang="it-IT" sz="2400" dirty="0">
              <a:cs typeface="Aria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Text Box 28">
            <a:extLst>
              <a:ext uri="{FF2B5EF4-FFF2-40B4-BE49-F238E27FC236}">
                <a16:creationId xmlns:a16="http://schemas.microsoft.com/office/drawing/2014/main" id="{C04A3C57-E73F-434C-BD07-6A8421065412}"/>
              </a:ext>
            </a:extLst>
          </p:cNvPr>
          <p:cNvSpPr txBox="1">
            <a:spLocks noChangeArrowheads="1"/>
          </p:cNvSpPr>
          <p:nvPr/>
        </p:nvSpPr>
        <p:spPr bwMode="auto">
          <a:xfrm>
            <a:off x="2057400" y="6673850"/>
            <a:ext cx="2501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it-IT" altLang="it-IT" sz="1800"/>
          </a:p>
        </p:txBody>
      </p:sp>
      <p:sp>
        <p:nvSpPr>
          <p:cNvPr id="65542" name="Titolo 1">
            <a:extLst>
              <a:ext uri="{FF2B5EF4-FFF2-40B4-BE49-F238E27FC236}">
                <a16:creationId xmlns:a16="http://schemas.microsoft.com/office/drawing/2014/main" id="{977251FD-1DA1-48D1-B319-289C5EEE3962}"/>
              </a:ext>
            </a:extLst>
          </p:cNvPr>
          <p:cNvSpPr>
            <a:spLocks noGrp="1" noChangeArrowheads="1"/>
          </p:cNvSpPr>
          <p:nvPr>
            <p:ph type="title"/>
          </p:nvPr>
        </p:nvSpPr>
        <p:spPr/>
        <p:txBody>
          <a:bodyPr/>
          <a:lstStyle/>
          <a:p>
            <a:pPr eaLnBrk="1" hangingPunct="1"/>
            <a:r>
              <a:rPr lang="it-IT" altLang="it-IT"/>
              <a:t>Quesito</a:t>
            </a:r>
          </a:p>
        </p:txBody>
      </p:sp>
      <p:sp>
        <p:nvSpPr>
          <p:cNvPr id="3" name="Segnaposto contenuto 2">
            <a:extLst>
              <a:ext uri="{FF2B5EF4-FFF2-40B4-BE49-F238E27FC236}">
                <a16:creationId xmlns:a16="http://schemas.microsoft.com/office/drawing/2014/main" id="{11D5EA03-999E-4E33-B803-16A74F10E0F5}"/>
              </a:ext>
            </a:extLst>
          </p:cNvPr>
          <p:cNvSpPr>
            <a:spLocks noGrp="1"/>
          </p:cNvSpPr>
          <p:nvPr>
            <p:ph type="body" idx="1"/>
          </p:nvPr>
        </p:nvSpPr>
        <p:spPr>
          <a:xfrm>
            <a:off x="457629" y="1339913"/>
            <a:ext cx="8335534" cy="4590107"/>
          </a:xfrm>
          <a:noFill/>
          <a:scene3d>
            <a:camera prst="orthographicFront">
              <a:rot lat="0" lon="0" rev="0"/>
            </a:camera>
            <a:lightRig rig="contrasting" dir="t">
              <a:rot lat="0" lon="0" rev="1500000"/>
            </a:lightRig>
          </a:scene3d>
          <a:sp3d prstMaterial="metal">
            <a:bevelT w="88900" h="88900"/>
          </a:sp3d>
        </p:spPr>
        <p:txBody>
          <a:bodyPr>
            <a:normAutofit lnSpcReduction="10000"/>
          </a:bodyPr>
          <a:lstStyle/>
          <a:p>
            <a:pPr marL="0" indent="0" algn="ctr">
              <a:spcAft>
                <a:spcPts val="1200"/>
              </a:spcAft>
              <a:buFontTx/>
              <a:buNone/>
              <a:defRPr/>
            </a:pPr>
            <a:r>
              <a:rPr lang="it-IT" sz="2200" dirty="0">
                <a:solidFill>
                  <a:srgbClr val="FF0000"/>
                </a:solidFill>
              </a:rPr>
              <a:t>SPESE DI PERSONALE</a:t>
            </a:r>
            <a:endParaRPr lang="it-IT" sz="2200" dirty="0">
              <a:cs typeface="Arial"/>
            </a:endParaRPr>
          </a:p>
          <a:p>
            <a:pPr marL="0" indent="0" algn="just">
              <a:buNone/>
              <a:defRPr/>
            </a:pPr>
            <a:r>
              <a:rPr lang="it-IT" sz="1400" b="1" dirty="0"/>
              <a:t>In caso di consorzio, società consortili e fondazioni di enti pubblici è possibile rendicontare il personale dei soci utilizzato per la realizzazione delle attività progettuali anche se non c’è rimborso del costo del personale ai soci?</a:t>
            </a:r>
            <a:endParaRPr lang="it-IT" sz="1400" dirty="0">
              <a:cs typeface="Arial"/>
            </a:endParaRPr>
          </a:p>
          <a:p>
            <a:pPr marL="0" indent="0">
              <a:buNone/>
              <a:defRPr/>
            </a:pPr>
            <a:r>
              <a:rPr lang="it-IT" sz="1400" dirty="0"/>
              <a:t>È possibile ma con adeguati giustificativi.</a:t>
            </a:r>
            <a:br>
              <a:rPr lang="it-IT" sz="1400" dirty="0"/>
            </a:br>
            <a:r>
              <a:rPr lang="it-IT" sz="1400" dirty="0"/>
              <a:t>Oltre agli ordinari documenti (lettera di incarico, costi orari, </a:t>
            </a:r>
            <a:r>
              <a:rPr lang="it-IT" sz="1400" dirty="0" err="1"/>
              <a:t>time</a:t>
            </a:r>
            <a:r>
              <a:rPr lang="it-IT" sz="1400" dirty="0"/>
              <a:t> </a:t>
            </a:r>
            <a:r>
              <a:rPr lang="it-IT" sz="1400" dirty="0" err="1"/>
              <a:t>sheet</a:t>
            </a:r>
            <a:r>
              <a:rPr lang="it-IT" sz="1400" dirty="0"/>
              <a:t>) occorre allegare:</a:t>
            </a:r>
            <a:endParaRPr lang="it-IT" sz="1400" dirty="0">
              <a:cs typeface="Arial"/>
            </a:endParaRPr>
          </a:p>
          <a:p>
            <a:pPr marL="628650" indent="-285750" algn="just">
              <a:buFont typeface="Arial"/>
              <a:buChar char="•"/>
              <a:defRPr/>
            </a:pPr>
            <a:r>
              <a:rPr lang="it-IT" sz="1400" dirty="0"/>
              <a:t>macro accordo/protocollo/dichiarazione in cui consorzio e associati convengono sull’utilizzo di personale dei soci in progetti in cui il consorzio è beneficiario (se non già previsto da statuto);</a:t>
            </a:r>
            <a:endParaRPr lang="it-IT" sz="1400" dirty="0">
              <a:cs typeface="Arial"/>
            </a:endParaRPr>
          </a:p>
          <a:p>
            <a:pPr marL="628650" indent="-285750" algn="just">
              <a:buFont typeface="Arial"/>
              <a:buChar char="•"/>
              <a:defRPr/>
            </a:pPr>
            <a:r>
              <a:rPr lang="it-IT" sz="1400" dirty="0"/>
              <a:t>un documento formale con il quale il Consorzio richiede al/ai socio/i di poter utilizzare il personale che lavorerà sul progetto eventualmente indicando già i nominativi o almeno le figure professionali richieste;</a:t>
            </a:r>
            <a:endParaRPr lang="it-IT" sz="1400" dirty="0">
              <a:cs typeface="Arial"/>
            </a:endParaRPr>
          </a:p>
          <a:p>
            <a:pPr marL="628650" indent="-285750" algn="just">
              <a:spcAft>
                <a:spcPts val="600"/>
              </a:spcAft>
              <a:buFont typeface="Arial"/>
              <a:buChar char="•"/>
              <a:defRPr/>
            </a:pPr>
            <a:r>
              <a:rPr lang="it-IT" sz="1400" dirty="0"/>
              <a:t>un documento formale in cui il/i socio/i rispondono alla richiesta indicando i nominativi del personale che lavorerà nel progetto nell’ottica collaborativa.</a:t>
            </a:r>
            <a:endParaRPr lang="it-IT" sz="1400" dirty="0">
              <a:cs typeface="Arial"/>
            </a:endParaRPr>
          </a:p>
          <a:p>
            <a:r>
              <a:rPr lang="it-IT" dirty="0"/>
              <a:t>Documentazione da tenere a disposizione in occasione dei controlli in loco: </a:t>
            </a:r>
          </a:p>
          <a:p>
            <a:pPr marL="514350" lvl="0" indent="-285750">
              <a:buFont typeface="Arial" panose="020B0604020202020204" pitchFamily="34" charset="0"/>
              <a:buChar char="•"/>
            </a:pPr>
            <a:r>
              <a:rPr lang="it-IT" dirty="0"/>
              <a:t>libro unico del lavoro; </a:t>
            </a:r>
          </a:p>
          <a:p>
            <a:pPr marL="514350" lvl="0" indent="-285750">
              <a:buFont typeface="Arial" panose="020B0604020202020204" pitchFamily="34" charset="0"/>
              <a:buChar char="•"/>
            </a:pPr>
            <a:r>
              <a:rPr lang="it-IT" dirty="0"/>
              <a:t>cedolini; </a:t>
            </a:r>
          </a:p>
          <a:p>
            <a:pPr marL="514350" lvl="0" indent="-285750">
              <a:buFont typeface="Arial" panose="020B0604020202020204" pitchFamily="34" charset="0"/>
              <a:buChar char="•"/>
            </a:pPr>
            <a:r>
              <a:rPr lang="it-IT" dirty="0"/>
              <a:t>F24 di versamento dei contributi previdenziali, delle ritenute fiscali e degli oneri sociali del personale rendicontato.</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Text Box 28">
            <a:extLst>
              <a:ext uri="{FF2B5EF4-FFF2-40B4-BE49-F238E27FC236}">
                <a16:creationId xmlns:a16="http://schemas.microsoft.com/office/drawing/2014/main" id="{03012A02-49CC-4F84-9A2B-B82754F0D3EB}"/>
              </a:ext>
            </a:extLst>
          </p:cNvPr>
          <p:cNvSpPr txBox="1">
            <a:spLocks noChangeArrowheads="1"/>
          </p:cNvSpPr>
          <p:nvPr/>
        </p:nvSpPr>
        <p:spPr bwMode="auto">
          <a:xfrm>
            <a:off x="2057400" y="6673850"/>
            <a:ext cx="2501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it-IT" altLang="it-IT" sz="1800"/>
          </a:p>
        </p:txBody>
      </p:sp>
      <p:sp>
        <p:nvSpPr>
          <p:cNvPr id="67590" name="Titolo 1">
            <a:extLst>
              <a:ext uri="{FF2B5EF4-FFF2-40B4-BE49-F238E27FC236}">
                <a16:creationId xmlns:a16="http://schemas.microsoft.com/office/drawing/2014/main" id="{4488D676-3C4B-4571-8F0D-6EEA4EE7B3F9}"/>
              </a:ext>
            </a:extLst>
          </p:cNvPr>
          <p:cNvSpPr>
            <a:spLocks noGrp="1" noChangeArrowheads="1"/>
          </p:cNvSpPr>
          <p:nvPr>
            <p:ph type="title"/>
          </p:nvPr>
        </p:nvSpPr>
        <p:spPr/>
        <p:txBody>
          <a:bodyPr/>
          <a:lstStyle/>
          <a:p>
            <a:pPr eaLnBrk="1" hangingPunct="1"/>
            <a:r>
              <a:rPr lang="it-IT" altLang="it-IT"/>
              <a:t>Quesito</a:t>
            </a:r>
          </a:p>
        </p:txBody>
      </p:sp>
      <p:sp>
        <p:nvSpPr>
          <p:cNvPr id="3" name="Segnaposto contenuto 2">
            <a:extLst>
              <a:ext uri="{FF2B5EF4-FFF2-40B4-BE49-F238E27FC236}">
                <a16:creationId xmlns:a16="http://schemas.microsoft.com/office/drawing/2014/main" id="{CA0DEA28-43BF-4668-8AFD-1CB0D321BA0F}"/>
              </a:ext>
            </a:extLst>
          </p:cNvPr>
          <p:cNvSpPr>
            <a:spLocks noGrp="1"/>
          </p:cNvSpPr>
          <p:nvPr>
            <p:ph type="body" idx="1"/>
          </p:nvPr>
        </p:nvSpPr>
        <p:spPr>
          <a:xfrm>
            <a:off x="457629" y="1321807"/>
            <a:ext cx="8335534" cy="4353386"/>
          </a:xfrm>
          <a:noFill/>
          <a:scene3d>
            <a:camera prst="orthographicFront">
              <a:rot lat="0" lon="0" rev="0"/>
            </a:camera>
            <a:lightRig rig="contrasting" dir="t">
              <a:rot lat="0" lon="0" rev="1500000"/>
            </a:lightRig>
          </a:scene3d>
          <a:sp3d prstMaterial="metal">
            <a:bevelT w="88900" h="88900"/>
          </a:sp3d>
        </p:spPr>
        <p:txBody>
          <a:bodyPr>
            <a:normAutofit lnSpcReduction="10000"/>
          </a:bodyPr>
          <a:lstStyle/>
          <a:p>
            <a:pPr marL="0" indent="0" algn="ctr">
              <a:spcAft>
                <a:spcPts val="1200"/>
              </a:spcAft>
              <a:buFontTx/>
              <a:buNone/>
              <a:defRPr/>
            </a:pPr>
            <a:r>
              <a:rPr lang="it-IT" sz="2600" dirty="0">
                <a:solidFill>
                  <a:srgbClr val="FF0000"/>
                </a:solidFill>
              </a:rPr>
              <a:t>SPESE DI PERSONALE</a:t>
            </a:r>
            <a:endParaRPr lang="it-IT" sz="2600" dirty="0">
              <a:solidFill>
                <a:srgbClr val="FF0000"/>
              </a:solidFill>
              <a:cs typeface="Arial"/>
            </a:endParaRPr>
          </a:p>
          <a:p>
            <a:pPr marL="0" indent="0" algn="just">
              <a:lnSpc>
                <a:spcPct val="100000"/>
              </a:lnSpc>
              <a:spcAft>
                <a:spcPts val="600"/>
              </a:spcAft>
              <a:buNone/>
              <a:defRPr/>
            </a:pPr>
            <a:r>
              <a:rPr lang="it-IT" sz="2200" b="1" dirty="0"/>
              <a:t>Tra la documentazione giustificativa a supporto dell’effettivo pagamento del personale non dipendente è necessario produrre anche il modulo F24 che attesta il versamento degli oneri previdenziali?</a:t>
            </a:r>
            <a:endParaRPr lang="it-IT" sz="2200" dirty="0">
              <a:cs typeface="Arial"/>
            </a:endParaRPr>
          </a:p>
          <a:p>
            <a:pPr marL="0" indent="0" algn="just">
              <a:lnSpc>
                <a:spcPct val="100000"/>
              </a:lnSpc>
              <a:spcAft>
                <a:spcPts val="600"/>
              </a:spcAft>
              <a:buNone/>
              <a:defRPr/>
            </a:pPr>
            <a:r>
              <a:rPr lang="it-IT" sz="2200" dirty="0"/>
              <a:t>No, è necessario produrre apposita dichiarazione in merito al pagamento di tali oneri (si veda modulo predisposto dalla Regione).  </a:t>
            </a:r>
            <a:endParaRPr lang="it-IT" sz="2200" dirty="0">
              <a:ea typeface="+mn-lt"/>
              <a:cs typeface="+mn-lt"/>
            </a:endParaRPr>
          </a:p>
          <a:p>
            <a:pPr marL="0" indent="0" algn="just">
              <a:lnSpc>
                <a:spcPct val="100000"/>
              </a:lnSpc>
              <a:spcAft>
                <a:spcPts val="600"/>
              </a:spcAft>
              <a:buNone/>
              <a:defRPr/>
            </a:pPr>
            <a:r>
              <a:rPr lang="it-IT" sz="2200" dirty="0">
                <a:ea typeface="+mn-lt"/>
                <a:cs typeface="+mn-lt"/>
              </a:rPr>
              <a:t>Il modulo F24 di versamento dei contributi previdenziali, delle ritenute fiscali e degli oneri sociali del personale rendicontato però fa parte della documentazione da tenere a disposizione in occasione dei controlli in loco.</a:t>
            </a:r>
            <a:endParaRPr lang="it-IT" sz="2200" dirty="0">
              <a:cs typeface="Aria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Text Box 28">
            <a:extLst>
              <a:ext uri="{FF2B5EF4-FFF2-40B4-BE49-F238E27FC236}">
                <a16:creationId xmlns:a16="http://schemas.microsoft.com/office/drawing/2014/main" id="{6C2F6DF5-E80C-48C4-A461-26385287F6F3}"/>
              </a:ext>
            </a:extLst>
          </p:cNvPr>
          <p:cNvSpPr txBox="1">
            <a:spLocks noChangeArrowheads="1"/>
          </p:cNvSpPr>
          <p:nvPr/>
        </p:nvSpPr>
        <p:spPr bwMode="auto">
          <a:xfrm>
            <a:off x="2057400" y="6673850"/>
            <a:ext cx="2501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it-IT" altLang="it-IT" sz="1800"/>
          </a:p>
        </p:txBody>
      </p:sp>
      <p:sp>
        <p:nvSpPr>
          <p:cNvPr id="69638" name="Titolo 1">
            <a:extLst>
              <a:ext uri="{FF2B5EF4-FFF2-40B4-BE49-F238E27FC236}">
                <a16:creationId xmlns:a16="http://schemas.microsoft.com/office/drawing/2014/main" id="{7F84B621-6223-4D4E-AD07-81386106574E}"/>
              </a:ext>
            </a:extLst>
          </p:cNvPr>
          <p:cNvSpPr>
            <a:spLocks noGrp="1" noChangeArrowheads="1"/>
          </p:cNvSpPr>
          <p:nvPr>
            <p:ph type="title"/>
          </p:nvPr>
        </p:nvSpPr>
        <p:spPr/>
        <p:txBody>
          <a:bodyPr/>
          <a:lstStyle/>
          <a:p>
            <a:pPr eaLnBrk="1" hangingPunct="1"/>
            <a:r>
              <a:rPr lang="it-IT" altLang="it-IT"/>
              <a:t>Quesito</a:t>
            </a:r>
          </a:p>
        </p:txBody>
      </p:sp>
      <p:sp>
        <p:nvSpPr>
          <p:cNvPr id="3" name="Segnaposto contenuto 2">
            <a:extLst>
              <a:ext uri="{FF2B5EF4-FFF2-40B4-BE49-F238E27FC236}">
                <a16:creationId xmlns:a16="http://schemas.microsoft.com/office/drawing/2014/main" id="{0E94EC2C-2CBC-4C28-9EC0-DEB2DB70254E}"/>
              </a:ext>
            </a:extLst>
          </p:cNvPr>
          <p:cNvSpPr>
            <a:spLocks noGrp="1"/>
          </p:cNvSpPr>
          <p:nvPr>
            <p:ph type="body" idx="1"/>
          </p:nvPr>
        </p:nvSpPr>
        <p:spPr>
          <a:xfrm>
            <a:off x="457629" y="1367073"/>
            <a:ext cx="8335534" cy="4308119"/>
          </a:xfrm>
          <a:noFill/>
          <a:scene3d>
            <a:camera prst="orthographicFront">
              <a:rot lat="0" lon="0" rev="0"/>
            </a:camera>
            <a:lightRig rig="contrasting" dir="t">
              <a:rot lat="0" lon="0" rev="1500000"/>
            </a:lightRig>
          </a:scene3d>
          <a:sp3d prstMaterial="metal">
            <a:bevelT w="88900" h="88900"/>
          </a:sp3d>
        </p:spPr>
        <p:txBody>
          <a:bodyPr>
            <a:normAutofit/>
          </a:bodyPr>
          <a:lstStyle/>
          <a:p>
            <a:pPr marL="0" indent="0" algn="ctr">
              <a:spcAft>
                <a:spcPts val="1800"/>
              </a:spcAft>
              <a:buFontTx/>
              <a:buNone/>
              <a:defRPr/>
            </a:pPr>
            <a:r>
              <a:rPr lang="it-IT" sz="2400" dirty="0">
                <a:solidFill>
                  <a:srgbClr val="FF0000"/>
                </a:solidFill>
              </a:rPr>
              <a:t>SPESE DI PERSONALE</a:t>
            </a:r>
            <a:endParaRPr lang="it-IT" dirty="0"/>
          </a:p>
          <a:p>
            <a:pPr marL="0" indent="0" algn="just">
              <a:lnSpc>
                <a:spcPct val="100000"/>
              </a:lnSpc>
              <a:spcAft>
                <a:spcPts val="600"/>
              </a:spcAft>
              <a:buNone/>
              <a:defRPr/>
            </a:pPr>
            <a:r>
              <a:rPr lang="it-IT" sz="2400" b="1" dirty="0"/>
              <a:t>È ammissibile il costo del personale nelle giornate in cui il personale stesso era in trasferta per la realizzazione del progetto?</a:t>
            </a:r>
            <a:endParaRPr lang="it-IT" sz="2400" dirty="0">
              <a:cs typeface="Arial"/>
            </a:endParaRPr>
          </a:p>
          <a:p>
            <a:pPr marL="0" indent="0" algn="just">
              <a:lnSpc>
                <a:spcPct val="100000"/>
              </a:lnSpc>
              <a:spcAft>
                <a:spcPts val="600"/>
              </a:spcAft>
              <a:buNone/>
              <a:defRPr/>
            </a:pPr>
            <a:r>
              <a:rPr lang="it-IT" sz="2400" dirty="0"/>
              <a:t>Le ore lavorative in giornate di trasferta si possono accettare con motivazione e allegata documentazione a supporto, </a:t>
            </a:r>
            <a:r>
              <a:rPr lang="it-IT" sz="2400" dirty="0">
                <a:ea typeface="+mn-lt"/>
                <a:cs typeface="+mn-lt"/>
              </a:rPr>
              <a:t>tenuto conto però che le spese vive di trasferta/ missione (es. treno, aereo, albergo) e le iniziative formative non sono ammissibili.</a:t>
            </a:r>
            <a:endParaRPr lang="it-IT" sz="2400" dirty="0">
              <a:cs typeface="Aria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Text Box 28">
            <a:extLst>
              <a:ext uri="{FF2B5EF4-FFF2-40B4-BE49-F238E27FC236}">
                <a16:creationId xmlns:a16="http://schemas.microsoft.com/office/drawing/2014/main" id="{75525299-D3AA-40C3-8F52-9EFC1B32E06A}"/>
              </a:ext>
            </a:extLst>
          </p:cNvPr>
          <p:cNvSpPr txBox="1">
            <a:spLocks noChangeArrowheads="1"/>
          </p:cNvSpPr>
          <p:nvPr/>
        </p:nvSpPr>
        <p:spPr bwMode="auto">
          <a:xfrm>
            <a:off x="2057400" y="6673850"/>
            <a:ext cx="2501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it-IT" altLang="it-IT" sz="1800"/>
          </a:p>
        </p:txBody>
      </p:sp>
      <p:sp>
        <p:nvSpPr>
          <p:cNvPr id="71686" name="Titolo 1">
            <a:extLst>
              <a:ext uri="{FF2B5EF4-FFF2-40B4-BE49-F238E27FC236}">
                <a16:creationId xmlns:a16="http://schemas.microsoft.com/office/drawing/2014/main" id="{93E155B7-5F1E-4DC7-BF0A-8D0B09550C49}"/>
              </a:ext>
            </a:extLst>
          </p:cNvPr>
          <p:cNvSpPr>
            <a:spLocks noGrp="1" noChangeArrowheads="1"/>
          </p:cNvSpPr>
          <p:nvPr>
            <p:ph type="title"/>
          </p:nvPr>
        </p:nvSpPr>
        <p:spPr/>
        <p:txBody>
          <a:bodyPr/>
          <a:lstStyle/>
          <a:p>
            <a:pPr eaLnBrk="1" hangingPunct="1"/>
            <a:r>
              <a:rPr lang="it-IT" altLang="it-IT"/>
              <a:t>Quesito</a:t>
            </a:r>
          </a:p>
        </p:txBody>
      </p:sp>
      <p:sp>
        <p:nvSpPr>
          <p:cNvPr id="3" name="Segnaposto contenuto 2">
            <a:extLst>
              <a:ext uri="{FF2B5EF4-FFF2-40B4-BE49-F238E27FC236}">
                <a16:creationId xmlns:a16="http://schemas.microsoft.com/office/drawing/2014/main" id="{406E8060-1A73-4A7C-B2E9-CA86763597B1}"/>
              </a:ext>
            </a:extLst>
          </p:cNvPr>
          <p:cNvSpPr>
            <a:spLocks noGrp="1"/>
          </p:cNvSpPr>
          <p:nvPr>
            <p:ph type="body" idx="1"/>
          </p:nvPr>
        </p:nvSpPr>
        <p:spPr>
          <a:xfrm>
            <a:off x="457629" y="1579563"/>
            <a:ext cx="8335534" cy="4325478"/>
          </a:xfrm>
          <a:noFill/>
          <a:scene3d>
            <a:camera prst="orthographicFront">
              <a:rot lat="0" lon="0" rev="0"/>
            </a:camera>
            <a:lightRig rig="contrasting" dir="t">
              <a:rot lat="0" lon="0" rev="1500000"/>
            </a:lightRig>
          </a:scene3d>
          <a:sp3d prstMaterial="metal">
            <a:bevelT w="88900" h="88900"/>
          </a:sp3d>
        </p:spPr>
        <p:txBody>
          <a:bodyPr>
            <a:normAutofit lnSpcReduction="10000"/>
          </a:bodyPr>
          <a:lstStyle/>
          <a:p>
            <a:pPr marL="0" indent="0" algn="ctr">
              <a:spcAft>
                <a:spcPts val="1800"/>
              </a:spcAft>
              <a:buFontTx/>
              <a:buNone/>
              <a:defRPr/>
            </a:pPr>
            <a:r>
              <a:rPr lang="it-IT" sz="2400" dirty="0">
                <a:solidFill>
                  <a:srgbClr val="FF0000"/>
                </a:solidFill>
              </a:rPr>
              <a:t>SPESE DI PERSONALE</a:t>
            </a:r>
            <a:endParaRPr lang="it-IT" sz="2400" dirty="0">
              <a:solidFill>
                <a:srgbClr val="FF0000"/>
              </a:solidFill>
              <a:cs typeface="Arial"/>
            </a:endParaRPr>
          </a:p>
          <a:p>
            <a:pPr marL="0" indent="0" algn="just">
              <a:lnSpc>
                <a:spcPct val="100000"/>
              </a:lnSpc>
              <a:spcAft>
                <a:spcPts val="600"/>
              </a:spcAft>
              <a:buNone/>
              <a:defRPr/>
            </a:pPr>
            <a:r>
              <a:rPr lang="it-IT" sz="2400" b="1" dirty="0"/>
              <a:t>Come si può provare il possesso di adeguata qualificazione per il personale tecnico?</a:t>
            </a:r>
            <a:endParaRPr lang="it-IT" sz="2400" b="1" dirty="0">
              <a:cs typeface="Arial"/>
            </a:endParaRPr>
          </a:p>
          <a:p>
            <a:pPr marL="0" indent="0" algn="just">
              <a:lnSpc>
                <a:spcPct val="100000"/>
              </a:lnSpc>
              <a:spcAft>
                <a:spcPts val="600"/>
              </a:spcAft>
              <a:buNone/>
              <a:defRPr/>
            </a:pPr>
            <a:r>
              <a:rPr lang="it-IT" sz="1800" dirty="0"/>
              <a:t>Il personale impiegato in attività di ricerca, sviluppo e diffusione deve essere in possesso di adeguata qualificazione comprovabile da CV, selezioni pubbliche, requisiti previsti dagli incarichi </a:t>
            </a:r>
            <a:r>
              <a:rPr lang="it-IT" sz="1800" dirty="0" err="1"/>
              <a:t>ecc</a:t>
            </a:r>
            <a:r>
              <a:rPr lang="it-IT" sz="1800" dirty="0"/>
              <a:t>…. in relazione al progetto realizzato. </a:t>
            </a:r>
          </a:p>
          <a:p>
            <a:pPr marL="0" indent="0" algn="just">
              <a:lnSpc>
                <a:spcPct val="100000"/>
              </a:lnSpc>
              <a:spcAft>
                <a:spcPts val="600"/>
              </a:spcAft>
              <a:buNone/>
              <a:defRPr/>
            </a:pPr>
            <a:r>
              <a:rPr lang="it-IT" sz="1800" dirty="0"/>
              <a:t>In caso di soggetti pubblici non è necessario richiedere nulla a prova del possesso di tale requisito.</a:t>
            </a:r>
          </a:p>
          <a:p>
            <a:pPr marL="0" indent="0" algn="just">
              <a:lnSpc>
                <a:spcPct val="100000"/>
              </a:lnSpc>
              <a:spcAft>
                <a:spcPts val="600"/>
              </a:spcAft>
              <a:buNone/>
              <a:defRPr/>
            </a:pPr>
            <a:r>
              <a:rPr lang="it-IT" sz="1800" dirty="0"/>
              <a:t>In caso di soggetti privati se non si riesce a verificare dal contratto tale requisito, è necessario che il beneficiario produca una dichiarazione che attesti il possesso di un’adeguata qualificazione da parte dell’addetto. Inoltre è necessario comunque allegare una copia firmata, datata ed aggiornata del curriculum vitae.</a:t>
            </a:r>
          </a:p>
          <a:p>
            <a:pPr marL="0" indent="0" algn="just">
              <a:lnSpc>
                <a:spcPct val="100000"/>
              </a:lnSpc>
              <a:spcAft>
                <a:spcPts val="600"/>
              </a:spcAft>
              <a:buNone/>
              <a:defRPr/>
            </a:pPr>
            <a:endParaRPr lang="it-IT" sz="2400" dirty="0">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523ECF38-6074-4474-8A96-AEDD6AF5294A}"/>
              </a:ext>
            </a:extLst>
          </p:cNvPr>
          <p:cNvSpPr>
            <a:spLocks noGrp="1" noChangeArrowheads="1"/>
          </p:cNvSpPr>
          <p:nvPr>
            <p:ph type="title"/>
          </p:nvPr>
        </p:nvSpPr>
        <p:spPr/>
        <p:txBody>
          <a:bodyPr>
            <a:normAutofit/>
          </a:bodyPr>
          <a:lstStyle/>
          <a:p>
            <a:pPr eaLnBrk="1" hangingPunct="1"/>
            <a:r>
              <a:rPr lang="it-IT" altLang="it-IT" dirty="0"/>
              <a:t>Spese ammissibili</a:t>
            </a:r>
          </a:p>
        </p:txBody>
      </p:sp>
      <p:sp>
        <p:nvSpPr>
          <p:cNvPr id="10243" name="Rectangle 4">
            <a:extLst>
              <a:ext uri="{FF2B5EF4-FFF2-40B4-BE49-F238E27FC236}">
                <a16:creationId xmlns:a16="http://schemas.microsoft.com/office/drawing/2014/main" id="{6D655AE3-E187-4BC7-B8F6-8573DA46F5FE}"/>
              </a:ext>
            </a:extLst>
          </p:cNvPr>
          <p:cNvSpPr>
            <a:spLocks noGrp="1" noChangeArrowheads="1"/>
          </p:cNvSpPr>
          <p:nvPr>
            <p:ph type="body" idx="1"/>
          </p:nvPr>
        </p:nvSpPr>
        <p:spPr/>
        <p:txBody>
          <a:bodyPr>
            <a:normAutofit fontScale="92500" lnSpcReduction="20000"/>
          </a:bodyPr>
          <a:lstStyle/>
          <a:p>
            <a:pPr marL="533400" indent="-533400" algn="just" eaLnBrk="1" hangingPunct="1">
              <a:spcBef>
                <a:spcPct val="40000"/>
              </a:spcBef>
              <a:buClr>
                <a:srgbClr val="C00000"/>
              </a:buClr>
              <a:buSzPct val="120000"/>
              <a:buFontTx/>
              <a:buAutoNum type="alphaUcPeriod"/>
              <a:tabLst>
                <a:tab pos="355600" algn="l"/>
              </a:tabLst>
            </a:pPr>
            <a:r>
              <a:rPr lang="it-IT" altLang="it-IT" sz="2200" dirty="0"/>
              <a:t>Personale di ricerca e </a:t>
            </a:r>
            <a:r>
              <a:rPr lang="it-IT" sz="2200" dirty="0">
                <a:ea typeface="+mn-lt"/>
                <a:cs typeface="+mn-lt"/>
              </a:rPr>
              <a:t>personale impiegato per le attività di gestione del progetto</a:t>
            </a:r>
            <a:endParaRPr lang="it-IT" altLang="it-IT" sz="2200" dirty="0">
              <a:cs typeface="Arial"/>
            </a:endParaRPr>
          </a:p>
          <a:p>
            <a:pPr marL="533400" indent="-533400" algn="just" eaLnBrk="1" hangingPunct="1">
              <a:spcBef>
                <a:spcPct val="40000"/>
              </a:spcBef>
              <a:buClr>
                <a:srgbClr val="C00000"/>
              </a:buClr>
              <a:buSzPct val="120000"/>
              <a:buFontTx/>
              <a:buAutoNum type="alphaUcPeriod"/>
              <a:tabLst>
                <a:tab pos="355600" algn="l"/>
              </a:tabLst>
            </a:pPr>
            <a:r>
              <a:rPr lang="it-IT" altLang="it-IT" sz="2200" dirty="0"/>
              <a:t>Attrezzature e software specialistico, prototipi interamente realizzati da terzi, componenti di prototipi con autonomo funzionamento (solo quota di ammortamento)</a:t>
            </a:r>
            <a:endParaRPr lang="it-IT" altLang="it-IT" sz="2200" dirty="0">
              <a:cs typeface="Arial"/>
            </a:endParaRPr>
          </a:p>
          <a:p>
            <a:pPr marL="533400" indent="-533400" algn="just" eaLnBrk="1" hangingPunct="1">
              <a:spcBef>
                <a:spcPct val="40000"/>
              </a:spcBef>
              <a:buClr>
                <a:srgbClr val="C00000"/>
              </a:buClr>
              <a:buSzPct val="120000"/>
              <a:buFontTx/>
              <a:buAutoNum type="alphaUcPeriod"/>
              <a:tabLst>
                <a:tab pos="355600" algn="l"/>
              </a:tabLst>
            </a:pPr>
            <a:r>
              <a:rPr lang="it-IT" altLang="it-IT" sz="2200" dirty="0"/>
              <a:t>Consulenze (</a:t>
            </a:r>
            <a:r>
              <a:rPr lang="it-IT" altLang="it-IT" sz="2200" dirty="0" err="1"/>
              <a:t>subcontracting</a:t>
            </a:r>
            <a:r>
              <a:rPr lang="it-IT" altLang="it-IT" sz="2200" dirty="0"/>
              <a:t>)</a:t>
            </a:r>
            <a:endParaRPr lang="it-IT" altLang="it-IT" sz="2200" dirty="0">
              <a:cs typeface="Arial"/>
            </a:endParaRPr>
          </a:p>
          <a:p>
            <a:pPr marL="533400" indent="-533400" algn="just" eaLnBrk="1" hangingPunct="1">
              <a:spcBef>
                <a:spcPct val="40000"/>
              </a:spcBef>
              <a:buClr>
                <a:srgbClr val="C00000"/>
              </a:buClr>
              <a:buSzPct val="120000"/>
              <a:buFontTx/>
              <a:buAutoNum type="alphaUcPeriod"/>
              <a:tabLst>
                <a:tab pos="355600" algn="l"/>
              </a:tabLst>
            </a:pPr>
            <a:r>
              <a:rPr lang="it-IT" altLang="it-IT" sz="2200" dirty="0"/>
              <a:t>Altre spese dirette: IPR, componentistica per prototipi senza autonomo funzionamento, lavorazioni prototipi, spese vive per la diffusione. No materiali di consumo, catering e missioni</a:t>
            </a:r>
            <a:br>
              <a:rPr lang="it-IT" altLang="it-IT" sz="2200" dirty="0"/>
            </a:br>
            <a:endParaRPr lang="it-IT" altLang="it-IT" sz="2200" dirty="0">
              <a:cs typeface="Arial"/>
            </a:endParaRPr>
          </a:p>
          <a:p>
            <a:pPr marL="533400" indent="-533400" algn="just">
              <a:spcBef>
                <a:spcPct val="40000"/>
              </a:spcBef>
              <a:buClr>
                <a:srgbClr val="C00000"/>
              </a:buClr>
              <a:buSzPct val="120000"/>
              <a:buFontTx/>
              <a:buAutoNum type="alphaUcPeriod"/>
              <a:tabLst>
                <a:tab pos="355600" algn="l"/>
              </a:tabLst>
            </a:pPr>
            <a:r>
              <a:rPr lang="it-IT" altLang="it-IT" sz="2200" dirty="0"/>
              <a:t>spese generali: 25% di a+b+d</a:t>
            </a:r>
            <a:endParaRPr lang="it-IT" altLang="it-IT" sz="2200" dirty="0">
              <a:cs typeface="Arial"/>
            </a:endParaRPr>
          </a:p>
          <a:p>
            <a:pPr marL="533400" indent="-533400" eaLnBrk="1" hangingPunct="1">
              <a:lnSpc>
                <a:spcPct val="80000"/>
              </a:lnSpc>
              <a:spcBef>
                <a:spcPct val="40000"/>
              </a:spcBef>
              <a:spcAft>
                <a:spcPct val="20000"/>
              </a:spcAft>
              <a:buClr>
                <a:srgbClr val="00A452"/>
              </a:buClr>
              <a:buSzPct val="120000"/>
              <a:buFontTx/>
              <a:buAutoNum type="alphaUcPeriod"/>
              <a:tabLst>
                <a:tab pos="355600" algn="l"/>
              </a:tabLst>
            </a:pPr>
            <a:endParaRPr lang="it-IT" altLang="it-IT" sz="2200" dirty="0"/>
          </a:p>
        </p:txBody>
      </p:sp>
      <p:sp>
        <p:nvSpPr>
          <p:cNvPr id="2" name="CasellaDiTesto 1">
            <a:extLst>
              <a:ext uri="{FF2B5EF4-FFF2-40B4-BE49-F238E27FC236}">
                <a16:creationId xmlns:a16="http://schemas.microsoft.com/office/drawing/2014/main" id="{2C1423A0-01AA-45E9-B2A2-844F24E1B762}"/>
              </a:ext>
            </a:extLst>
          </p:cNvPr>
          <p:cNvSpPr txBox="1"/>
          <p:nvPr/>
        </p:nvSpPr>
        <p:spPr>
          <a:xfrm>
            <a:off x="504926" y="4657579"/>
            <a:ext cx="4890864"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2000" i="1" dirty="0">
                <a:latin typeface="Helvetica Neue" charset="0"/>
                <a:cs typeface="Arial"/>
              </a:rPr>
              <a:t>N.B.: minimo fattura euro 500,00</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Text Box 28">
            <a:extLst>
              <a:ext uri="{FF2B5EF4-FFF2-40B4-BE49-F238E27FC236}">
                <a16:creationId xmlns:a16="http://schemas.microsoft.com/office/drawing/2014/main" id="{A9385FE3-96C8-45D9-B121-261D6A18DFAD}"/>
              </a:ext>
            </a:extLst>
          </p:cNvPr>
          <p:cNvSpPr txBox="1">
            <a:spLocks noChangeArrowheads="1"/>
          </p:cNvSpPr>
          <p:nvPr/>
        </p:nvSpPr>
        <p:spPr bwMode="auto">
          <a:xfrm>
            <a:off x="2057400" y="6673850"/>
            <a:ext cx="2501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it-IT" altLang="it-IT" sz="1800"/>
          </a:p>
        </p:txBody>
      </p:sp>
      <p:sp>
        <p:nvSpPr>
          <p:cNvPr id="73734" name="Titolo 1">
            <a:extLst>
              <a:ext uri="{FF2B5EF4-FFF2-40B4-BE49-F238E27FC236}">
                <a16:creationId xmlns:a16="http://schemas.microsoft.com/office/drawing/2014/main" id="{ECBBAC1C-FC89-4F4F-A8A2-F03257B199FE}"/>
              </a:ext>
            </a:extLst>
          </p:cNvPr>
          <p:cNvSpPr>
            <a:spLocks noGrp="1" noChangeArrowheads="1"/>
          </p:cNvSpPr>
          <p:nvPr>
            <p:ph type="title"/>
          </p:nvPr>
        </p:nvSpPr>
        <p:spPr/>
        <p:txBody>
          <a:bodyPr/>
          <a:lstStyle/>
          <a:p>
            <a:pPr eaLnBrk="1" hangingPunct="1"/>
            <a:r>
              <a:rPr lang="it-IT" altLang="it-IT"/>
              <a:t>Quesito</a:t>
            </a:r>
          </a:p>
        </p:txBody>
      </p:sp>
      <p:sp>
        <p:nvSpPr>
          <p:cNvPr id="3" name="Segnaposto contenuto 2">
            <a:extLst>
              <a:ext uri="{FF2B5EF4-FFF2-40B4-BE49-F238E27FC236}">
                <a16:creationId xmlns:a16="http://schemas.microsoft.com/office/drawing/2014/main" id="{91EF1690-DA27-4492-A31F-BD19226D1ECE}"/>
              </a:ext>
            </a:extLst>
          </p:cNvPr>
          <p:cNvSpPr>
            <a:spLocks noGrp="1"/>
          </p:cNvSpPr>
          <p:nvPr>
            <p:ph type="body" idx="1"/>
          </p:nvPr>
        </p:nvSpPr>
        <p:spPr>
          <a:xfrm>
            <a:off x="457629" y="1579563"/>
            <a:ext cx="8335534" cy="4169387"/>
          </a:xfrm>
          <a:noFill/>
          <a:scene3d>
            <a:camera prst="orthographicFront">
              <a:rot lat="0" lon="0" rev="0"/>
            </a:camera>
            <a:lightRig rig="contrasting" dir="t">
              <a:rot lat="0" lon="0" rev="1500000"/>
            </a:lightRig>
          </a:scene3d>
          <a:sp3d prstMaterial="metal">
            <a:bevelT w="88900" h="88900"/>
          </a:sp3d>
        </p:spPr>
        <p:txBody>
          <a:bodyPr>
            <a:normAutofit fontScale="92500"/>
          </a:bodyPr>
          <a:lstStyle/>
          <a:p>
            <a:pPr marL="0" indent="0" algn="ctr">
              <a:spcAft>
                <a:spcPts val="1800"/>
              </a:spcAft>
              <a:buFontTx/>
              <a:buNone/>
              <a:defRPr/>
            </a:pPr>
            <a:r>
              <a:rPr lang="it-IT" sz="2600" dirty="0">
                <a:solidFill>
                  <a:srgbClr val="FF0000"/>
                </a:solidFill>
              </a:rPr>
              <a:t>SPESE DI PERSONALE</a:t>
            </a:r>
            <a:endParaRPr lang="it-IT" sz="2600" dirty="0">
              <a:solidFill>
                <a:srgbClr val="FF0000"/>
              </a:solidFill>
              <a:cs typeface="Arial"/>
            </a:endParaRPr>
          </a:p>
          <a:p>
            <a:pPr marL="0" indent="0" algn="just">
              <a:lnSpc>
                <a:spcPct val="100000"/>
              </a:lnSpc>
              <a:spcAft>
                <a:spcPts val="1200"/>
              </a:spcAft>
              <a:buNone/>
              <a:defRPr/>
            </a:pPr>
            <a:r>
              <a:rPr lang="it-IT" sz="2400" b="1" dirty="0"/>
              <a:t>È possibile rendicontare un soggetto che ne abbia le qualifiche su più progetti dello stesso bando?</a:t>
            </a:r>
            <a:endParaRPr lang="it-IT" sz="2400" dirty="0">
              <a:cs typeface="Arial"/>
            </a:endParaRPr>
          </a:p>
          <a:p>
            <a:pPr marL="0" indent="0" algn="just">
              <a:lnSpc>
                <a:spcPct val="100000"/>
              </a:lnSpc>
              <a:spcAft>
                <a:spcPts val="600"/>
              </a:spcAft>
              <a:buNone/>
              <a:defRPr/>
            </a:pPr>
            <a:r>
              <a:rPr lang="it-IT" sz="2400" dirty="0"/>
              <a:t>Sì, è possibile, avendo cura di:</a:t>
            </a:r>
            <a:endParaRPr lang="it-IT" sz="2400" dirty="0">
              <a:cs typeface="Arial"/>
            </a:endParaRPr>
          </a:p>
          <a:p>
            <a:pPr algn="just">
              <a:lnSpc>
                <a:spcPct val="100000"/>
              </a:lnSpc>
              <a:spcAft>
                <a:spcPts val="600"/>
              </a:spcAft>
              <a:buFont typeface="Arial" pitchFamily="34" charset="0"/>
              <a:buChar char="•"/>
              <a:defRPr/>
            </a:pPr>
            <a:r>
              <a:rPr lang="it-IT" sz="2400" dirty="0"/>
              <a:t>comunicare alla Regione su quali progetti la risorsa viene rendicontata; </a:t>
            </a:r>
            <a:endParaRPr lang="it-IT" sz="2400" dirty="0">
              <a:cs typeface="Arial"/>
            </a:endParaRPr>
          </a:p>
          <a:p>
            <a:pPr algn="just">
              <a:lnSpc>
                <a:spcPct val="100000"/>
              </a:lnSpc>
              <a:spcAft>
                <a:spcPts val="600"/>
              </a:spcAft>
              <a:buFont typeface="Arial" pitchFamily="34" charset="0"/>
              <a:buChar char="•"/>
              <a:defRPr/>
            </a:pPr>
            <a:r>
              <a:rPr lang="it-IT" sz="2400" dirty="0"/>
              <a:t>utilizzare il medesimo costo orario;</a:t>
            </a:r>
            <a:endParaRPr lang="it-IT" sz="2400" dirty="0">
              <a:cs typeface="Arial"/>
            </a:endParaRPr>
          </a:p>
          <a:p>
            <a:pPr algn="just">
              <a:lnSpc>
                <a:spcPct val="100000"/>
              </a:lnSpc>
              <a:spcAft>
                <a:spcPts val="600"/>
              </a:spcAft>
              <a:buFont typeface="Arial" pitchFamily="34" charset="0"/>
              <a:buChar char="•"/>
              <a:defRPr/>
            </a:pPr>
            <a:r>
              <a:rPr lang="it-IT" sz="2400" dirty="0"/>
              <a:t>suddividere le ore correttamente sui </a:t>
            </a:r>
            <a:r>
              <a:rPr lang="it-IT" sz="2400" dirty="0" err="1"/>
              <a:t>time</a:t>
            </a:r>
            <a:r>
              <a:rPr lang="it-IT" sz="2400" dirty="0"/>
              <a:t> </a:t>
            </a:r>
            <a:r>
              <a:rPr lang="it-IT" sz="2400" dirty="0" err="1"/>
              <a:t>sheet</a:t>
            </a:r>
            <a:r>
              <a:rPr lang="it-IT" sz="2400" dirty="0"/>
              <a:t>;</a:t>
            </a:r>
            <a:endParaRPr lang="it-IT" sz="2400" dirty="0">
              <a:cs typeface="Arial"/>
            </a:endParaRPr>
          </a:p>
          <a:p>
            <a:pPr algn="just">
              <a:lnSpc>
                <a:spcPct val="100000"/>
              </a:lnSpc>
              <a:spcAft>
                <a:spcPts val="600"/>
              </a:spcAft>
              <a:buFont typeface="Arial" pitchFamily="34" charset="0"/>
              <a:buChar char="•"/>
              <a:defRPr/>
            </a:pPr>
            <a:r>
              <a:rPr lang="it-IT" sz="2400" dirty="0"/>
              <a:t>non chiedere a rimborso più del 100% del costo sostenuto.</a:t>
            </a:r>
            <a:endParaRPr lang="it-IT" sz="2400" dirty="0">
              <a:cs typeface="Aria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Text Box 28">
            <a:extLst>
              <a:ext uri="{FF2B5EF4-FFF2-40B4-BE49-F238E27FC236}">
                <a16:creationId xmlns:a16="http://schemas.microsoft.com/office/drawing/2014/main" id="{747127C2-F476-4200-BD22-81EC303154BA}"/>
              </a:ext>
            </a:extLst>
          </p:cNvPr>
          <p:cNvSpPr txBox="1">
            <a:spLocks noChangeArrowheads="1"/>
          </p:cNvSpPr>
          <p:nvPr/>
        </p:nvSpPr>
        <p:spPr bwMode="auto">
          <a:xfrm>
            <a:off x="2057400" y="6673850"/>
            <a:ext cx="2501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it-IT" altLang="it-IT" sz="1800"/>
          </a:p>
        </p:txBody>
      </p:sp>
      <p:sp>
        <p:nvSpPr>
          <p:cNvPr id="75782" name="Titolo 1">
            <a:extLst>
              <a:ext uri="{FF2B5EF4-FFF2-40B4-BE49-F238E27FC236}">
                <a16:creationId xmlns:a16="http://schemas.microsoft.com/office/drawing/2014/main" id="{73B416F4-0ED0-4600-9F63-645FC057DCC8}"/>
              </a:ext>
            </a:extLst>
          </p:cNvPr>
          <p:cNvSpPr>
            <a:spLocks noGrp="1" noChangeArrowheads="1"/>
          </p:cNvSpPr>
          <p:nvPr>
            <p:ph type="title"/>
          </p:nvPr>
        </p:nvSpPr>
        <p:spPr/>
        <p:txBody>
          <a:bodyPr/>
          <a:lstStyle/>
          <a:p>
            <a:pPr eaLnBrk="1" hangingPunct="1"/>
            <a:r>
              <a:rPr lang="it-IT" altLang="it-IT"/>
              <a:t>Quesito</a:t>
            </a:r>
          </a:p>
        </p:txBody>
      </p:sp>
      <p:sp>
        <p:nvSpPr>
          <p:cNvPr id="3" name="Segnaposto contenuto 2">
            <a:extLst>
              <a:ext uri="{FF2B5EF4-FFF2-40B4-BE49-F238E27FC236}">
                <a16:creationId xmlns:a16="http://schemas.microsoft.com/office/drawing/2014/main" id="{7464029C-8161-46C5-9107-84859EA1D247}"/>
              </a:ext>
            </a:extLst>
          </p:cNvPr>
          <p:cNvSpPr>
            <a:spLocks noGrp="1"/>
          </p:cNvSpPr>
          <p:nvPr>
            <p:ph type="body" idx="1"/>
          </p:nvPr>
        </p:nvSpPr>
        <p:spPr>
          <a:xfrm>
            <a:off x="457629" y="1267485"/>
            <a:ext cx="8335534" cy="4653482"/>
          </a:xfrm>
          <a:noFill/>
          <a:scene3d>
            <a:camera prst="orthographicFront">
              <a:rot lat="0" lon="0" rev="0"/>
            </a:camera>
            <a:lightRig rig="contrasting" dir="t">
              <a:rot lat="0" lon="0" rev="1500000"/>
            </a:lightRig>
          </a:scene3d>
          <a:sp3d prstMaterial="metal">
            <a:bevelT w="88900" h="88900"/>
          </a:sp3d>
        </p:spPr>
        <p:txBody>
          <a:bodyPr>
            <a:normAutofit lnSpcReduction="10000"/>
          </a:bodyPr>
          <a:lstStyle/>
          <a:p>
            <a:pPr marL="0" indent="0" algn="ctr">
              <a:spcAft>
                <a:spcPts val="1200"/>
              </a:spcAft>
              <a:buFontTx/>
              <a:buNone/>
              <a:defRPr/>
            </a:pPr>
            <a:r>
              <a:rPr lang="it-IT" sz="2400" dirty="0">
                <a:solidFill>
                  <a:srgbClr val="FF0000"/>
                </a:solidFill>
              </a:rPr>
              <a:t>SPESE DI PERSONALE</a:t>
            </a:r>
            <a:endParaRPr lang="it-IT" sz="2400" dirty="0"/>
          </a:p>
          <a:p>
            <a:pPr marL="0" indent="0" algn="just">
              <a:spcAft>
                <a:spcPts val="600"/>
              </a:spcAft>
              <a:buNone/>
              <a:defRPr/>
            </a:pPr>
            <a:r>
              <a:rPr lang="it-IT" sz="1800" b="1" dirty="0"/>
              <a:t>Qualora l’amministratore di uno dei beneficiari svolgesse attività di ricerca industriale e/o sviluppo sperimentale nell’ambito del progetto stesso, il relativo costo è rendicontabile nella voce “Personale” </a:t>
            </a:r>
            <a:br>
              <a:rPr lang="it-IT" sz="1800" b="1" dirty="0"/>
            </a:br>
            <a:r>
              <a:rPr lang="it-IT" sz="1800" b="1" dirty="0"/>
              <a:t>o l’indicazione riportata nel punto 2.2.2 dei criteri di rendicontazione “sono escluse le spese riferite al legale rappresentante e a qualunque altro soggetto facente parte degli organi societari, al coniuge o parenti entro il terzo grado dei soggetti richiamati” è da intendersi restrittivamente in senso assoluto?</a:t>
            </a:r>
            <a:endParaRPr lang="it-IT" sz="1800" dirty="0">
              <a:cs typeface="Arial"/>
            </a:endParaRPr>
          </a:p>
          <a:p>
            <a:pPr marL="0" indent="0" algn="just">
              <a:buNone/>
              <a:defRPr/>
            </a:pPr>
            <a:r>
              <a:rPr lang="it-IT" sz="2000" dirty="0"/>
              <a:t>L’indicazione riportata nei criteri di rendicontazione non è da intendersi in senso restrittivo: se il legale rappresentante è contrattualizzato come dipendente per lo svolgimento di attività di ricerca è rendicontabile. </a:t>
            </a:r>
          </a:p>
          <a:p>
            <a:pPr marL="0" indent="0" algn="just">
              <a:lnSpc>
                <a:spcPct val="110000"/>
              </a:lnSpc>
              <a:buNone/>
              <a:defRPr/>
            </a:pPr>
            <a:r>
              <a:rPr lang="it-IT" sz="2000" dirty="0"/>
              <a:t>Si intende invece escludere la rendicontazione di spese di rappresentanza e/o fatturate tra soggetti con legami di parentela.</a:t>
            </a:r>
            <a:endParaRPr lang="it-IT" sz="2000" dirty="0">
              <a:cs typeface="Aria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Text Box 28">
            <a:extLst>
              <a:ext uri="{FF2B5EF4-FFF2-40B4-BE49-F238E27FC236}">
                <a16:creationId xmlns:a16="http://schemas.microsoft.com/office/drawing/2014/main" id="{3925146D-7302-4763-BB20-A7F5E5958CBC}"/>
              </a:ext>
            </a:extLst>
          </p:cNvPr>
          <p:cNvSpPr txBox="1">
            <a:spLocks noChangeArrowheads="1"/>
          </p:cNvSpPr>
          <p:nvPr/>
        </p:nvSpPr>
        <p:spPr bwMode="auto">
          <a:xfrm>
            <a:off x="2057400" y="6673850"/>
            <a:ext cx="2501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it-IT" altLang="it-IT" sz="1800"/>
          </a:p>
        </p:txBody>
      </p:sp>
      <p:sp>
        <p:nvSpPr>
          <p:cNvPr id="77830" name="Titolo 1">
            <a:extLst>
              <a:ext uri="{FF2B5EF4-FFF2-40B4-BE49-F238E27FC236}">
                <a16:creationId xmlns:a16="http://schemas.microsoft.com/office/drawing/2014/main" id="{F9DB0226-51D5-400F-8728-29169015DB36}"/>
              </a:ext>
            </a:extLst>
          </p:cNvPr>
          <p:cNvSpPr>
            <a:spLocks noGrp="1" noChangeArrowheads="1"/>
          </p:cNvSpPr>
          <p:nvPr>
            <p:ph type="title"/>
          </p:nvPr>
        </p:nvSpPr>
        <p:spPr/>
        <p:txBody>
          <a:bodyPr/>
          <a:lstStyle/>
          <a:p>
            <a:pPr eaLnBrk="1" hangingPunct="1"/>
            <a:r>
              <a:rPr lang="it-IT" altLang="it-IT"/>
              <a:t>Quesito</a:t>
            </a:r>
          </a:p>
        </p:txBody>
      </p:sp>
      <p:sp>
        <p:nvSpPr>
          <p:cNvPr id="3" name="Segnaposto contenuto 2">
            <a:extLst>
              <a:ext uri="{FF2B5EF4-FFF2-40B4-BE49-F238E27FC236}">
                <a16:creationId xmlns:a16="http://schemas.microsoft.com/office/drawing/2014/main" id="{6D92E64A-1716-4E2E-944F-B76F5813392F}"/>
              </a:ext>
            </a:extLst>
          </p:cNvPr>
          <p:cNvSpPr>
            <a:spLocks noGrp="1"/>
          </p:cNvSpPr>
          <p:nvPr>
            <p:ph type="body" idx="1"/>
          </p:nvPr>
        </p:nvSpPr>
        <p:spPr>
          <a:noFill/>
          <a:scene3d>
            <a:camera prst="orthographicFront">
              <a:rot lat="0" lon="0" rev="0"/>
            </a:camera>
            <a:lightRig rig="contrasting" dir="t">
              <a:rot lat="0" lon="0" rev="1500000"/>
            </a:lightRig>
          </a:scene3d>
          <a:sp3d prstMaterial="metal">
            <a:bevelT w="88900" h="88900"/>
          </a:sp3d>
        </p:spPr>
        <p:txBody>
          <a:bodyPr/>
          <a:lstStyle/>
          <a:p>
            <a:pPr marL="0" indent="0" algn="ctr">
              <a:spcAft>
                <a:spcPts val="1800"/>
              </a:spcAft>
              <a:buFontTx/>
              <a:buNone/>
              <a:defRPr/>
            </a:pPr>
            <a:r>
              <a:rPr lang="it-IT" sz="2400" dirty="0">
                <a:solidFill>
                  <a:srgbClr val="FF0000"/>
                </a:solidFill>
              </a:rPr>
              <a:t>SPESE </a:t>
            </a:r>
            <a:r>
              <a:rPr lang="it-IT" sz="2400" dirty="0" err="1">
                <a:solidFill>
                  <a:srgbClr val="FF0000"/>
                </a:solidFill>
              </a:rPr>
              <a:t>DI</a:t>
            </a:r>
            <a:r>
              <a:rPr lang="it-IT" sz="2400" dirty="0">
                <a:solidFill>
                  <a:srgbClr val="FF0000"/>
                </a:solidFill>
              </a:rPr>
              <a:t> PERSONALE</a:t>
            </a:r>
            <a:endParaRPr lang="it-IT" sz="2400" dirty="0">
              <a:cs typeface="Arial"/>
            </a:endParaRPr>
          </a:p>
          <a:p>
            <a:pPr marL="0" indent="0" algn="just">
              <a:lnSpc>
                <a:spcPct val="100000"/>
              </a:lnSpc>
              <a:spcAft>
                <a:spcPts val="600"/>
              </a:spcAft>
              <a:buNone/>
              <a:defRPr/>
            </a:pPr>
            <a:r>
              <a:rPr lang="it-IT" sz="2400" b="1" dirty="0"/>
              <a:t>Cosa si intende per ricercatore?</a:t>
            </a:r>
            <a:endParaRPr lang="it-IT" sz="2400" dirty="0">
              <a:cs typeface="Arial"/>
            </a:endParaRPr>
          </a:p>
          <a:p>
            <a:pPr marL="0" indent="0" algn="just">
              <a:lnSpc>
                <a:spcPct val="100000"/>
              </a:lnSpc>
              <a:spcAft>
                <a:spcPts val="600"/>
              </a:spcAft>
              <a:buNone/>
              <a:defRPr/>
            </a:pPr>
            <a:r>
              <a:rPr lang="it-IT" sz="2400" dirty="0"/>
              <a:t>Con il profilo di ricercatore si intende personale impiegato in attività di ricerca e sviluppo in possesso di adeguata qualificazione in relazione al progetto realizzato.</a:t>
            </a:r>
            <a:endParaRPr lang="it-IT" sz="2400" dirty="0">
              <a:cs typeface="Aria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Text Box 28">
            <a:extLst>
              <a:ext uri="{FF2B5EF4-FFF2-40B4-BE49-F238E27FC236}">
                <a16:creationId xmlns:a16="http://schemas.microsoft.com/office/drawing/2014/main" id="{B0C74D32-DAE7-48D3-9837-CF49E4E926D2}"/>
              </a:ext>
            </a:extLst>
          </p:cNvPr>
          <p:cNvSpPr txBox="1">
            <a:spLocks noChangeArrowheads="1"/>
          </p:cNvSpPr>
          <p:nvPr/>
        </p:nvSpPr>
        <p:spPr bwMode="auto">
          <a:xfrm>
            <a:off x="2057400" y="6673850"/>
            <a:ext cx="2501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it-IT" altLang="it-IT" sz="1800"/>
          </a:p>
        </p:txBody>
      </p:sp>
      <p:sp>
        <p:nvSpPr>
          <p:cNvPr id="79878" name="Titolo 1">
            <a:extLst>
              <a:ext uri="{FF2B5EF4-FFF2-40B4-BE49-F238E27FC236}">
                <a16:creationId xmlns:a16="http://schemas.microsoft.com/office/drawing/2014/main" id="{E413A237-7768-46CF-A877-8C728E18AA93}"/>
              </a:ext>
            </a:extLst>
          </p:cNvPr>
          <p:cNvSpPr>
            <a:spLocks noGrp="1" noChangeArrowheads="1"/>
          </p:cNvSpPr>
          <p:nvPr>
            <p:ph type="title"/>
          </p:nvPr>
        </p:nvSpPr>
        <p:spPr/>
        <p:txBody>
          <a:bodyPr/>
          <a:lstStyle/>
          <a:p>
            <a:pPr eaLnBrk="1" hangingPunct="1"/>
            <a:r>
              <a:rPr lang="it-IT" altLang="it-IT"/>
              <a:t>Quesito</a:t>
            </a:r>
          </a:p>
        </p:txBody>
      </p:sp>
      <p:sp>
        <p:nvSpPr>
          <p:cNvPr id="3" name="Segnaposto contenuto 2">
            <a:extLst>
              <a:ext uri="{FF2B5EF4-FFF2-40B4-BE49-F238E27FC236}">
                <a16:creationId xmlns:a16="http://schemas.microsoft.com/office/drawing/2014/main" id="{3A3E9919-FC60-4B39-9790-1D17817C1C6B}"/>
              </a:ext>
            </a:extLst>
          </p:cNvPr>
          <p:cNvSpPr>
            <a:spLocks noGrp="1"/>
          </p:cNvSpPr>
          <p:nvPr>
            <p:ph type="body" idx="1"/>
          </p:nvPr>
        </p:nvSpPr>
        <p:spPr>
          <a:noFill/>
          <a:scene3d>
            <a:camera prst="orthographicFront">
              <a:rot lat="0" lon="0" rev="0"/>
            </a:camera>
            <a:lightRig rig="contrasting" dir="t">
              <a:rot lat="0" lon="0" rev="1500000"/>
            </a:lightRig>
          </a:scene3d>
          <a:sp3d prstMaterial="metal">
            <a:bevelT w="88900" h="88900"/>
          </a:sp3d>
        </p:spPr>
        <p:txBody>
          <a:bodyPr/>
          <a:lstStyle/>
          <a:p>
            <a:pPr marL="0" indent="0" algn="ctr">
              <a:spcAft>
                <a:spcPts val="1800"/>
              </a:spcAft>
              <a:buFontTx/>
              <a:buNone/>
              <a:defRPr/>
            </a:pPr>
            <a:r>
              <a:rPr lang="it-IT" sz="2400" dirty="0">
                <a:solidFill>
                  <a:srgbClr val="FF0000"/>
                </a:solidFill>
              </a:rPr>
              <a:t>SPESE DI PERSONALE</a:t>
            </a:r>
            <a:endParaRPr lang="it-IT" dirty="0"/>
          </a:p>
          <a:p>
            <a:pPr marL="0" indent="0" algn="just">
              <a:spcAft>
                <a:spcPts val="600"/>
              </a:spcAft>
              <a:buNone/>
              <a:defRPr/>
            </a:pPr>
            <a:r>
              <a:rPr lang="it-IT" sz="2400" b="1" dirty="0"/>
              <a:t>Cosa si intende per attività di gestione?</a:t>
            </a:r>
            <a:endParaRPr lang="it-IT" sz="2400" dirty="0">
              <a:cs typeface="Arial"/>
            </a:endParaRPr>
          </a:p>
          <a:p>
            <a:pPr marL="0" indent="0" algn="just">
              <a:lnSpc>
                <a:spcPct val="100000"/>
              </a:lnSpc>
              <a:buNone/>
              <a:defRPr/>
            </a:pPr>
            <a:r>
              <a:rPr lang="it-IT" sz="2400" dirty="0"/>
              <a:t>Con attività di gestione del progetto si intendono le attività di coordinamento del progetto, che però non devono ricondursi a mere mansioni di carattere ordinario non riconducibili al progetto (es. segreteria, amministrazione, sicurezza, manutenzione ordinaria, </a:t>
            </a:r>
            <a:r>
              <a:rPr lang="it-IT" sz="2400" dirty="0" err="1"/>
              <a:t>ecc</a:t>
            </a:r>
            <a:r>
              <a:rPr lang="it-IT" sz="2400" dirty="0"/>
              <a:t>…).</a:t>
            </a:r>
            <a:endParaRPr lang="it-IT" dirty="0">
              <a:cs typeface="Arial"/>
            </a:endParaRPr>
          </a:p>
          <a:p>
            <a:pPr marL="0" indent="0" algn="just">
              <a:buNone/>
              <a:defRPr/>
            </a:pPr>
            <a:endParaRPr lang="it-IT" sz="2400" dirty="0">
              <a:ea typeface="+mn-lt"/>
              <a:cs typeface="+mn-lt"/>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Text Box 28">
            <a:extLst>
              <a:ext uri="{FF2B5EF4-FFF2-40B4-BE49-F238E27FC236}">
                <a16:creationId xmlns:a16="http://schemas.microsoft.com/office/drawing/2014/main" id="{10477124-B9E3-44D3-B79A-2AA8E3BEF7E9}"/>
              </a:ext>
            </a:extLst>
          </p:cNvPr>
          <p:cNvSpPr txBox="1">
            <a:spLocks noChangeArrowheads="1"/>
          </p:cNvSpPr>
          <p:nvPr/>
        </p:nvSpPr>
        <p:spPr bwMode="auto">
          <a:xfrm>
            <a:off x="2057400" y="6673850"/>
            <a:ext cx="2501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it-IT" altLang="it-IT" sz="1800"/>
          </a:p>
        </p:txBody>
      </p:sp>
      <p:sp>
        <p:nvSpPr>
          <p:cNvPr id="81926" name="Titolo 1">
            <a:extLst>
              <a:ext uri="{FF2B5EF4-FFF2-40B4-BE49-F238E27FC236}">
                <a16:creationId xmlns:a16="http://schemas.microsoft.com/office/drawing/2014/main" id="{1A25D185-2AAC-4061-A64D-A39FB24B3DDF}"/>
              </a:ext>
            </a:extLst>
          </p:cNvPr>
          <p:cNvSpPr>
            <a:spLocks noGrp="1" noChangeArrowheads="1"/>
          </p:cNvSpPr>
          <p:nvPr>
            <p:ph type="title"/>
          </p:nvPr>
        </p:nvSpPr>
        <p:spPr/>
        <p:txBody>
          <a:bodyPr/>
          <a:lstStyle/>
          <a:p>
            <a:pPr eaLnBrk="1" hangingPunct="1"/>
            <a:r>
              <a:rPr lang="it-IT" altLang="it-IT"/>
              <a:t>Quesito</a:t>
            </a:r>
          </a:p>
        </p:txBody>
      </p:sp>
      <p:sp>
        <p:nvSpPr>
          <p:cNvPr id="3" name="Segnaposto contenuto 2">
            <a:extLst>
              <a:ext uri="{FF2B5EF4-FFF2-40B4-BE49-F238E27FC236}">
                <a16:creationId xmlns:a16="http://schemas.microsoft.com/office/drawing/2014/main" id="{40EC9F6E-A20C-4DAF-B6C1-B2077328338A}"/>
              </a:ext>
            </a:extLst>
          </p:cNvPr>
          <p:cNvSpPr>
            <a:spLocks noGrp="1"/>
          </p:cNvSpPr>
          <p:nvPr>
            <p:ph type="body" idx="1"/>
          </p:nvPr>
        </p:nvSpPr>
        <p:spPr>
          <a:noFill/>
          <a:scene3d>
            <a:camera prst="orthographicFront">
              <a:rot lat="0" lon="0" rev="0"/>
            </a:camera>
            <a:lightRig rig="contrasting" dir="t">
              <a:rot lat="0" lon="0" rev="1500000"/>
            </a:lightRig>
          </a:scene3d>
          <a:sp3d prstMaterial="metal">
            <a:bevelT w="88900" h="88900"/>
          </a:sp3d>
        </p:spPr>
        <p:txBody>
          <a:bodyPr>
            <a:normAutofit/>
          </a:bodyPr>
          <a:lstStyle/>
          <a:p>
            <a:pPr marL="0" indent="0" algn="ctr">
              <a:spcAft>
                <a:spcPts val="1800"/>
              </a:spcAft>
              <a:buFontTx/>
              <a:buNone/>
              <a:defRPr/>
            </a:pPr>
            <a:r>
              <a:rPr lang="it-IT" sz="2400" dirty="0">
                <a:solidFill>
                  <a:srgbClr val="FF0000"/>
                </a:solidFill>
              </a:rPr>
              <a:t>SPESE </a:t>
            </a:r>
            <a:r>
              <a:rPr lang="it-IT" sz="2400" dirty="0" err="1">
                <a:solidFill>
                  <a:srgbClr val="FF0000"/>
                </a:solidFill>
              </a:rPr>
              <a:t>DI</a:t>
            </a:r>
            <a:r>
              <a:rPr lang="it-IT" sz="2400" dirty="0">
                <a:solidFill>
                  <a:srgbClr val="FF0000"/>
                </a:solidFill>
              </a:rPr>
              <a:t> PERSONALE</a:t>
            </a:r>
            <a:endParaRPr lang="it-IT" sz="2400" dirty="0">
              <a:solidFill>
                <a:srgbClr val="FF0000"/>
              </a:solidFill>
              <a:cs typeface="Arial"/>
            </a:endParaRPr>
          </a:p>
          <a:p>
            <a:pPr marL="0" indent="0" algn="just">
              <a:spcAft>
                <a:spcPts val="600"/>
              </a:spcAft>
              <a:buNone/>
              <a:defRPr/>
            </a:pPr>
            <a:r>
              <a:rPr lang="it-IT" sz="2400" b="1" dirty="0"/>
              <a:t>Come devo rendicontare le spese di gestione?</a:t>
            </a:r>
            <a:endParaRPr lang="it-IT" sz="2400" dirty="0">
              <a:cs typeface="Arial"/>
            </a:endParaRPr>
          </a:p>
          <a:p>
            <a:pPr marL="0" indent="0" algn="just">
              <a:lnSpc>
                <a:spcPct val="100000"/>
              </a:lnSpc>
              <a:defRPr/>
            </a:pPr>
            <a:r>
              <a:rPr lang="it-IT" sz="2400" dirty="0"/>
              <a:t>Per ogni soggetto che svolge attività di gestione è necessario allegare una dichiarazione in cui si precisa il tempo che ha lavorato all’attività di gestione, il relativo importo e la categoria di spesa corrispondente (Ricerca industriale, Sviluppo Sperimentale, Diffusione).</a:t>
            </a:r>
            <a:endParaRPr lang="it-IT" sz="2400" dirty="0">
              <a:cs typeface="Arial"/>
            </a:endParaRPr>
          </a:p>
          <a:p>
            <a:pPr marL="0" indent="0" algn="just">
              <a:lnSpc>
                <a:spcPct val="100000"/>
              </a:lnSpc>
              <a:buNone/>
              <a:defRPr/>
            </a:pPr>
            <a:endParaRPr lang="it-IT" sz="2400" dirty="0">
              <a:cs typeface="Aria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Text Box 28">
            <a:extLst>
              <a:ext uri="{FF2B5EF4-FFF2-40B4-BE49-F238E27FC236}">
                <a16:creationId xmlns:a16="http://schemas.microsoft.com/office/drawing/2014/main" id="{10477124-B9E3-44D3-B79A-2AA8E3BEF7E9}"/>
              </a:ext>
            </a:extLst>
          </p:cNvPr>
          <p:cNvSpPr txBox="1">
            <a:spLocks noChangeArrowheads="1"/>
          </p:cNvSpPr>
          <p:nvPr/>
        </p:nvSpPr>
        <p:spPr bwMode="auto">
          <a:xfrm>
            <a:off x="2057400" y="6673850"/>
            <a:ext cx="2501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it-IT" altLang="it-IT" sz="1800"/>
          </a:p>
        </p:txBody>
      </p:sp>
      <p:sp>
        <p:nvSpPr>
          <p:cNvPr id="81926" name="Titolo 1">
            <a:extLst>
              <a:ext uri="{FF2B5EF4-FFF2-40B4-BE49-F238E27FC236}">
                <a16:creationId xmlns:a16="http://schemas.microsoft.com/office/drawing/2014/main" id="{1A25D185-2AAC-4061-A64D-A39FB24B3DDF}"/>
              </a:ext>
            </a:extLst>
          </p:cNvPr>
          <p:cNvSpPr>
            <a:spLocks noGrp="1" noChangeArrowheads="1"/>
          </p:cNvSpPr>
          <p:nvPr>
            <p:ph type="title"/>
          </p:nvPr>
        </p:nvSpPr>
        <p:spPr/>
        <p:txBody>
          <a:bodyPr/>
          <a:lstStyle/>
          <a:p>
            <a:pPr eaLnBrk="1" hangingPunct="1"/>
            <a:r>
              <a:rPr lang="it-IT" altLang="it-IT" dirty="0"/>
              <a:t>Quesito</a:t>
            </a:r>
          </a:p>
        </p:txBody>
      </p:sp>
      <p:sp>
        <p:nvSpPr>
          <p:cNvPr id="3" name="Segnaposto contenuto 2">
            <a:extLst>
              <a:ext uri="{FF2B5EF4-FFF2-40B4-BE49-F238E27FC236}">
                <a16:creationId xmlns:a16="http://schemas.microsoft.com/office/drawing/2014/main" id="{40EC9F6E-A20C-4DAF-B6C1-B2077328338A}"/>
              </a:ext>
            </a:extLst>
          </p:cNvPr>
          <p:cNvSpPr>
            <a:spLocks noGrp="1"/>
          </p:cNvSpPr>
          <p:nvPr>
            <p:ph type="body" idx="1"/>
          </p:nvPr>
        </p:nvSpPr>
        <p:spPr>
          <a:noFill/>
          <a:scene3d>
            <a:camera prst="orthographicFront">
              <a:rot lat="0" lon="0" rev="0"/>
            </a:camera>
            <a:lightRig rig="contrasting" dir="t">
              <a:rot lat="0" lon="0" rev="1500000"/>
            </a:lightRig>
          </a:scene3d>
          <a:sp3d prstMaterial="metal">
            <a:bevelT w="88900" h="88900"/>
          </a:sp3d>
        </p:spPr>
        <p:txBody>
          <a:bodyPr>
            <a:normAutofit/>
          </a:bodyPr>
          <a:lstStyle/>
          <a:p>
            <a:pPr marL="0" indent="0" algn="ctr">
              <a:spcAft>
                <a:spcPts val="1800"/>
              </a:spcAft>
              <a:buFontTx/>
              <a:buNone/>
              <a:defRPr/>
            </a:pPr>
            <a:r>
              <a:rPr lang="it-IT" sz="2400" dirty="0">
                <a:solidFill>
                  <a:srgbClr val="FF0000"/>
                </a:solidFill>
              </a:rPr>
              <a:t>SPESE </a:t>
            </a:r>
            <a:r>
              <a:rPr lang="it-IT" sz="2400" dirty="0" err="1">
                <a:solidFill>
                  <a:srgbClr val="FF0000"/>
                </a:solidFill>
              </a:rPr>
              <a:t>DI</a:t>
            </a:r>
            <a:r>
              <a:rPr lang="it-IT" sz="2400" dirty="0">
                <a:solidFill>
                  <a:srgbClr val="FF0000"/>
                </a:solidFill>
              </a:rPr>
              <a:t> PERSONALE</a:t>
            </a:r>
            <a:endParaRPr lang="it-IT" sz="2400" dirty="0">
              <a:solidFill>
                <a:srgbClr val="FF0000"/>
              </a:solidFill>
              <a:cs typeface="Arial"/>
            </a:endParaRPr>
          </a:p>
          <a:p>
            <a:pPr marL="0" indent="0" algn="just">
              <a:lnSpc>
                <a:spcPct val="100000"/>
              </a:lnSpc>
              <a:spcAft>
                <a:spcPts val="600"/>
              </a:spcAft>
              <a:defRPr/>
            </a:pPr>
            <a:r>
              <a:rPr lang="it-IT" sz="2400" b="1" dirty="0">
                <a:cs typeface="Arial"/>
              </a:rPr>
              <a:t>A quale categoria di spesa devono fare riferimento le spese di gestione?</a:t>
            </a:r>
          </a:p>
          <a:p>
            <a:pPr marL="0" indent="0" algn="just">
              <a:lnSpc>
                <a:spcPct val="100000"/>
              </a:lnSpc>
              <a:spcAft>
                <a:spcPts val="600"/>
              </a:spcAft>
              <a:defRPr/>
            </a:pPr>
            <a:r>
              <a:rPr lang="it-IT" sz="2400" dirty="0"/>
              <a:t>Il beneficiario può inserire l’attività di gestione in una delle tre categorie di spesa (Ricerca Industriale, Sviluppo Sperimentale e Diffusione) o distribuirla tra le tre categorie.</a:t>
            </a:r>
          </a:p>
          <a:p>
            <a:pPr marL="0" indent="0" algn="just">
              <a:lnSpc>
                <a:spcPct val="100000"/>
              </a:lnSpc>
              <a:defRPr/>
            </a:pPr>
            <a:r>
              <a:rPr lang="it-IT" sz="2400" dirty="0"/>
              <a:t>L’importante è non oltrepassare la soglia massima lorda di </a:t>
            </a:r>
            <a:br>
              <a:rPr lang="it-IT" sz="2400" dirty="0"/>
            </a:br>
            <a:r>
              <a:rPr lang="it-IT" sz="2400" dirty="0"/>
              <a:t>€ 80.000,00 per progetto.</a:t>
            </a:r>
            <a:endParaRPr lang="it-IT" sz="2400" dirty="0">
              <a:highlight>
                <a:srgbClr val="FFFF00"/>
              </a:highlight>
              <a:cs typeface="Aria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Text Box 28">
            <a:extLst>
              <a:ext uri="{FF2B5EF4-FFF2-40B4-BE49-F238E27FC236}">
                <a16:creationId xmlns:a16="http://schemas.microsoft.com/office/drawing/2014/main" id="{10477124-B9E3-44D3-B79A-2AA8E3BEF7E9}"/>
              </a:ext>
            </a:extLst>
          </p:cNvPr>
          <p:cNvSpPr txBox="1">
            <a:spLocks noChangeArrowheads="1"/>
          </p:cNvSpPr>
          <p:nvPr/>
        </p:nvSpPr>
        <p:spPr bwMode="auto">
          <a:xfrm>
            <a:off x="2057400" y="6673850"/>
            <a:ext cx="2501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it-IT" altLang="it-IT" sz="1800"/>
          </a:p>
        </p:txBody>
      </p:sp>
      <p:sp>
        <p:nvSpPr>
          <p:cNvPr id="81926" name="Titolo 1">
            <a:extLst>
              <a:ext uri="{FF2B5EF4-FFF2-40B4-BE49-F238E27FC236}">
                <a16:creationId xmlns:a16="http://schemas.microsoft.com/office/drawing/2014/main" id="{1A25D185-2AAC-4061-A64D-A39FB24B3DDF}"/>
              </a:ext>
            </a:extLst>
          </p:cNvPr>
          <p:cNvSpPr>
            <a:spLocks noGrp="1" noChangeArrowheads="1"/>
          </p:cNvSpPr>
          <p:nvPr>
            <p:ph type="title"/>
          </p:nvPr>
        </p:nvSpPr>
        <p:spPr/>
        <p:txBody>
          <a:bodyPr/>
          <a:lstStyle/>
          <a:p>
            <a:pPr eaLnBrk="1" hangingPunct="1"/>
            <a:r>
              <a:rPr lang="it-IT" altLang="it-IT" dirty="0"/>
              <a:t>Quesito</a:t>
            </a:r>
          </a:p>
        </p:txBody>
      </p:sp>
      <p:sp>
        <p:nvSpPr>
          <p:cNvPr id="3" name="Segnaposto contenuto 2">
            <a:extLst>
              <a:ext uri="{FF2B5EF4-FFF2-40B4-BE49-F238E27FC236}">
                <a16:creationId xmlns:a16="http://schemas.microsoft.com/office/drawing/2014/main" id="{40EC9F6E-A20C-4DAF-B6C1-B2077328338A}"/>
              </a:ext>
            </a:extLst>
          </p:cNvPr>
          <p:cNvSpPr>
            <a:spLocks noGrp="1"/>
          </p:cNvSpPr>
          <p:nvPr>
            <p:ph type="body" idx="1"/>
          </p:nvPr>
        </p:nvSpPr>
        <p:spPr>
          <a:noFill/>
          <a:scene3d>
            <a:camera prst="orthographicFront">
              <a:rot lat="0" lon="0" rev="0"/>
            </a:camera>
            <a:lightRig rig="contrasting" dir="t">
              <a:rot lat="0" lon="0" rev="1500000"/>
            </a:lightRig>
          </a:scene3d>
          <a:sp3d prstMaterial="metal">
            <a:bevelT w="88900" h="88900"/>
          </a:sp3d>
        </p:spPr>
        <p:txBody>
          <a:bodyPr>
            <a:normAutofit/>
          </a:bodyPr>
          <a:lstStyle/>
          <a:p>
            <a:pPr marL="0" indent="0" algn="ctr">
              <a:spcAft>
                <a:spcPts val="1800"/>
              </a:spcAft>
              <a:buFontTx/>
              <a:buNone/>
              <a:defRPr/>
            </a:pPr>
            <a:r>
              <a:rPr lang="it-IT" sz="2400" dirty="0">
                <a:solidFill>
                  <a:srgbClr val="FF0000"/>
                </a:solidFill>
              </a:rPr>
              <a:t>SPESE DI PERSONALE</a:t>
            </a:r>
            <a:endParaRPr lang="it-IT" sz="2400" dirty="0">
              <a:solidFill>
                <a:srgbClr val="FF0000"/>
              </a:solidFill>
              <a:cs typeface="Arial"/>
            </a:endParaRPr>
          </a:p>
          <a:p>
            <a:pPr marL="0" indent="0" algn="just">
              <a:lnSpc>
                <a:spcPct val="100000"/>
              </a:lnSpc>
              <a:spcAft>
                <a:spcPts val="600"/>
              </a:spcAft>
              <a:defRPr/>
            </a:pPr>
            <a:r>
              <a:rPr lang="it-IT" sz="2400" b="1" dirty="0">
                <a:cs typeface="Arial"/>
              </a:rPr>
              <a:t>Quale documentazione deve essere prodotta a prova della presenza in servizio?</a:t>
            </a:r>
          </a:p>
          <a:p>
            <a:pPr marL="139700" indent="0" algn="just"/>
            <a:r>
              <a:rPr lang="it-IT" sz="1800" dirty="0"/>
              <a:t>Solo per i progetti campionati e in riferimento alle ore dichiarate sul progetto dei dipendenti di tutti i partner, sarà necessario provare la presenza in servizio attraverso la seguente documentazione: estrazioni delle timbrature o in caso di assenza estratto del libro unico del lavoro o stampa schermate SAP o altro software gestionale certificato.</a:t>
            </a:r>
          </a:p>
          <a:p>
            <a:pPr marL="139700" indent="0" algn="just"/>
            <a:r>
              <a:rPr lang="it-IT" sz="1800" dirty="0"/>
              <a:t>Nel caso per legge i beneficiari non siano tenuti a monitorare la presenza in servizio è necessario produrre una dichiarazione in tal senso.</a:t>
            </a:r>
          </a:p>
        </p:txBody>
      </p:sp>
    </p:spTree>
    <p:extLst>
      <p:ext uri="{BB962C8B-B14F-4D97-AF65-F5344CB8AC3E}">
        <p14:creationId xmlns:p14="http://schemas.microsoft.com/office/powerpoint/2010/main" val="14928094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Text Box 28">
            <a:extLst>
              <a:ext uri="{FF2B5EF4-FFF2-40B4-BE49-F238E27FC236}">
                <a16:creationId xmlns:a16="http://schemas.microsoft.com/office/drawing/2014/main" id="{10477124-B9E3-44D3-B79A-2AA8E3BEF7E9}"/>
              </a:ext>
            </a:extLst>
          </p:cNvPr>
          <p:cNvSpPr txBox="1">
            <a:spLocks noChangeArrowheads="1"/>
          </p:cNvSpPr>
          <p:nvPr/>
        </p:nvSpPr>
        <p:spPr bwMode="auto">
          <a:xfrm>
            <a:off x="2057400" y="6673850"/>
            <a:ext cx="2501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it-IT" altLang="it-IT" sz="1800"/>
          </a:p>
        </p:txBody>
      </p:sp>
      <p:sp>
        <p:nvSpPr>
          <p:cNvPr id="81926" name="Titolo 1">
            <a:extLst>
              <a:ext uri="{FF2B5EF4-FFF2-40B4-BE49-F238E27FC236}">
                <a16:creationId xmlns:a16="http://schemas.microsoft.com/office/drawing/2014/main" id="{1A25D185-2AAC-4061-A64D-A39FB24B3DDF}"/>
              </a:ext>
            </a:extLst>
          </p:cNvPr>
          <p:cNvSpPr>
            <a:spLocks noGrp="1" noChangeArrowheads="1"/>
          </p:cNvSpPr>
          <p:nvPr>
            <p:ph type="title"/>
          </p:nvPr>
        </p:nvSpPr>
        <p:spPr/>
        <p:txBody>
          <a:bodyPr/>
          <a:lstStyle/>
          <a:p>
            <a:pPr eaLnBrk="1" hangingPunct="1"/>
            <a:r>
              <a:rPr lang="it-IT" altLang="it-IT" dirty="0"/>
              <a:t>Quesito</a:t>
            </a:r>
          </a:p>
        </p:txBody>
      </p:sp>
      <p:sp>
        <p:nvSpPr>
          <p:cNvPr id="3" name="Segnaposto contenuto 2">
            <a:extLst>
              <a:ext uri="{FF2B5EF4-FFF2-40B4-BE49-F238E27FC236}">
                <a16:creationId xmlns:a16="http://schemas.microsoft.com/office/drawing/2014/main" id="{40EC9F6E-A20C-4DAF-B6C1-B2077328338A}"/>
              </a:ext>
            </a:extLst>
          </p:cNvPr>
          <p:cNvSpPr>
            <a:spLocks noGrp="1"/>
          </p:cNvSpPr>
          <p:nvPr>
            <p:ph type="body" idx="1"/>
          </p:nvPr>
        </p:nvSpPr>
        <p:spPr>
          <a:noFill/>
          <a:scene3d>
            <a:camera prst="orthographicFront">
              <a:rot lat="0" lon="0" rev="0"/>
            </a:camera>
            <a:lightRig rig="contrasting" dir="t">
              <a:rot lat="0" lon="0" rev="1500000"/>
            </a:lightRig>
          </a:scene3d>
          <a:sp3d prstMaterial="metal">
            <a:bevelT w="88900" h="88900"/>
          </a:sp3d>
        </p:spPr>
        <p:txBody>
          <a:bodyPr>
            <a:normAutofit/>
          </a:bodyPr>
          <a:lstStyle/>
          <a:p>
            <a:pPr marL="0" indent="0" algn="ctr">
              <a:spcAft>
                <a:spcPts val="1800"/>
              </a:spcAft>
              <a:buFontTx/>
              <a:buNone/>
              <a:defRPr/>
            </a:pPr>
            <a:r>
              <a:rPr lang="it-IT" sz="2400" dirty="0">
                <a:solidFill>
                  <a:srgbClr val="FF0000"/>
                </a:solidFill>
              </a:rPr>
              <a:t>SPESE DI PERSONALE</a:t>
            </a:r>
            <a:endParaRPr lang="it-IT" sz="2400" dirty="0">
              <a:solidFill>
                <a:srgbClr val="FF0000"/>
              </a:solidFill>
              <a:cs typeface="Arial"/>
            </a:endParaRPr>
          </a:p>
          <a:p>
            <a:pPr marL="0" indent="0" algn="just">
              <a:spcAft>
                <a:spcPts val="1800"/>
              </a:spcAft>
              <a:buFontTx/>
              <a:buNone/>
              <a:defRPr/>
            </a:pPr>
            <a:r>
              <a:rPr lang="it-IT" sz="2400" b="1" dirty="0"/>
              <a:t>Quale documentazione è necessario produrre a prova del calcolo del costo orario?</a:t>
            </a:r>
            <a:endParaRPr lang="it-IT" sz="2400" dirty="0"/>
          </a:p>
          <a:p>
            <a:pPr marL="139700" indent="0" algn="just"/>
            <a:r>
              <a:rPr lang="it-IT" sz="2000" dirty="0"/>
              <a:t>Per il calcolo del costo orario è necessario utilizzare esclusivamente l’apposito modulo regionale.</a:t>
            </a:r>
          </a:p>
        </p:txBody>
      </p:sp>
    </p:spTree>
    <p:extLst>
      <p:ext uri="{BB962C8B-B14F-4D97-AF65-F5344CB8AC3E}">
        <p14:creationId xmlns:p14="http://schemas.microsoft.com/office/powerpoint/2010/main" val="9093000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Text Box 28">
            <a:extLst>
              <a:ext uri="{FF2B5EF4-FFF2-40B4-BE49-F238E27FC236}">
                <a16:creationId xmlns:a16="http://schemas.microsoft.com/office/drawing/2014/main" id="{4671AD08-C124-4AD9-ADF1-F391923F5C72}"/>
              </a:ext>
            </a:extLst>
          </p:cNvPr>
          <p:cNvSpPr txBox="1">
            <a:spLocks noChangeArrowheads="1"/>
          </p:cNvSpPr>
          <p:nvPr/>
        </p:nvSpPr>
        <p:spPr bwMode="auto">
          <a:xfrm>
            <a:off x="2057400" y="6673850"/>
            <a:ext cx="2501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it-IT" altLang="it-IT" sz="1800"/>
          </a:p>
        </p:txBody>
      </p:sp>
      <p:sp>
        <p:nvSpPr>
          <p:cNvPr id="83974" name="Titolo 1">
            <a:extLst>
              <a:ext uri="{FF2B5EF4-FFF2-40B4-BE49-F238E27FC236}">
                <a16:creationId xmlns:a16="http://schemas.microsoft.com/office/drawing/2014/main" id="{9D7A4A91-3983-424F-B0E2-9C3D9A786A62}"/>
              </a:ext>
            </a:extLst>
          </p:cNvPr>
          <p:cNvSpPr>
            <a:spLocks noGrp="1" noChangeArrowheads="1"/>
          </p:cNvSpPr>
          <p:nvPr>
            <p:ph type="title"/>
          </p:nvPr>
        </p:nvSpPr>
        <p:spPr/>
        <p:txBody>
          <a:bodyPr/>
          <a:lstStyle/>
          <a:p>
            <a:pPr eaLnBrk="1" hangingPunct="1"/>
            <a:r>
              <a:rPr lang="it-IT" altLang="it-IT"/>
              <a:t>Quesito</a:t>
            </a:r>
          </a:p>
        </p:txBody>
      </p:sp>
      <p:sp>
        <p:nvSpPr>
          <p:cNvPr id="3" name="Segnaposto contenuto 2">
            <a:extLst>
              <a:ext uri="{FF2B5EF4-FFF2-40B4-BE49-F238E27FC236}">
                <a16:creationId xmlns:a16="http://schemas.microsoft.com/office/drawing/2014/main" id="{B8C022EB-98DB-4BDC-AFAE-FDCCA4DAB78F}"/>
              </a:ext>
            </a:extLst>
          </p:cNvPr>
          <p:cNvSpPr>
            <a:spLocks noGrp="1"/>
          </p:cNvSpPr>
          <p:nvPr>
            <p:ph type="body" idx="1"/>
          </p:nvPr>
        </p:nvSpPr>
        <p:spPr>
          <a:noFill/>
          <a:scene3d>
            <a:camera prst="orthographicFront">
              <a:rot lat="0" lon="0" rev="0"/>
            </a:camera>
            <a:lightRig rig="contrasting" dir="t">
              <a:rot lat="0" lon="0" rev="1500000"/>
            </a:lightRig>
          </a:scene3d>
          <a:sp3d prstMaterial="metal">
            <a:bevelT w="88900" h="88900"/>
          </a:sp3d>
        </p:spPr>
        <p:txBody>
          <a:bodyPr/>
          <a:lstStyle/>
          <a:p>
            <a:pPr marL="0" indent="0" algn="ctr">
              <a:spcAft>
                <a:spcPts val="1800"/>
              </a:spcAft>
              <a:buFontTx/>
              <a:buNone/>
              <a:defRPr/>
            </a:pPr>
            <a:r>
              <a:rPr lang="it-IT" sz="2400" dirty="0">
                <a:solidFill>
                  <a:srgbClr val="FF0000"/>
                </a:solidFill>
              </a:rPr>
              <a:t>SPESE PER ATTREZZATURE</a:t>
            </a:r>
            <a:endParaRPr lang="it-IT" dirty="0">
              <a:cs typeface="Arial"/>
            </a:endParaRPr>
          </a:p>
          <a:p>
            <a:pPr marL="0" indent="0" algn="just">
              <a:lnSpc>
                <a:spcPct val="100000"/>
              </a:lnSpc>
              <a:spcAft>
                <a:spcPts val="600"/>
              </a:spcAft>
              <a:buNone/>
              <a:defRPr/>
            </a:pPr>
            <a:r>
              <a:rPr lang="it-IT" sz="2400" b="1" dirty="0"/>
              <a:t>In caso di noleggio attrezzature è possibile che l’impresa da cui si noleggia non si occupi “unicamente o principalmente di </a:t>
            </a:r>
            <a:r>
              <a:rPr lang="it-IT" sz="2400" b="1" dirty="0">
                <a:ea typeface="+mn-lt"/>
                <a:cs typeface="+mn-lt"/>
              </a:rPr>
              <a:t>attività di leasing o locazione</a:t>
            </a:r>
            <a:r>
              <a:rPr lang="it-IT" sz="2400" b="1" dirty="0"/>
              <a:t>”?</a:t>
            </a:r>
            <a:endParaRPr lang="it-IT" sz="2400" b="1" dirty="0">
              <a:cs typeface="Arial"/>
            </a:endParaRPr>
          </a:p>
          <a:p>
            <a:pPr marL="0" indent="0" algn="just">
              <a:lnSpc>
                <a:spcPct val="100000"/>
              </a:lnSpc>
              <a:spcAft>
                <a:spcPts val="600"/>
              </a:spcAft>
              <a:buNone/>
              <a:defRPr/>
            </a:pPr>
            <a:r>
              <a:rPr lang="it-IT" sz="2400" dirty="0"/>
              <a:t>No, e l’attività svolta dall'azienda locatrice deve essere desumibile dalla visura camerale.</a:t>
            </a:r>
            <a:endParaRPr lang="it-IT" sz="2400" dirty="0">
              <a:cs typeface="Aria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Text Box 28">
            <a:extLst>
              <a:ext uri="{FF2B5EF4-FFF2-40B4-BE49-F238E27FC236}">
                <a16:creationId xmlns:a16="http://schemas.microsoft.com/office/drawing/2014/main" id="{01B3D2B7-606D-45DD-958A-A8572D7C695E}"/>
              </a:ext>
            </a:extLst>
          </p:cNvPr>
          <p:cNvSpPr txBox="1">
            <a:spLocks noChangeArrowheads="1"/>
          </p:cNvSpPr>
          <p:nvPr/>
        </p:nvSpPr>
        <p:spPr bwMode="auto">
          <a:xfrm>
            <a:off x="2057400" y="6673850"/>
            <a:ext cx="2501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it-IT" altLang="it-IT" sz="1800"/>
          </a:p>
        </p:txBody>
      </p:sp>
      <p:sp>
        <p:nvSpPr>
          <p:cNvPr id="86022" name="Titolo 1">
            <a:extLst>
              <a:ext uri="{FF2B5EF4-FFF2-40B4-BE49-F238E27FC236}">
                <a16:creationId xmlns:a16="http://schemas.microsoft.com/office/drawing/2014/main" id="{083B0A4B-AF6C-470A-9B42-F55A918ACD68}"/>
              </a:ext>
            </a:extLst>
          </p:cNvPr>
          <p:cNvSpPr>
            <a:spLocks noGrp="1" noChangeArrowheads="1"/>
          </p:cNvSpPr>
          <p:nvPr>
            <p:ph type="title"/>
          </p:nvPr>
        </p:nvSpPr>
        <p:spPr/>
        <p:txBody>
          <a:bodyPr/>
          <a:lstStyle/>
          <a:p>
            <a:pPr eaLnBrk="1" hangingPunct="1"/>
            <a:r>
              <a:rPr lang="it-IT" altLang="it-IT"/>
              <a:t>Quesito</a:t>
            </a:r>
          </a:p>
        </p:txBody>
      </p:sp>
      <p:sp>
        <p:nvSpPr>
          <p:cNvPr id="3" name="Segnaposto contenuto 2">
            <a:extLst>
              <a:ext uri="{FF2B5EF4-FFF2-40B4-BE49-F238E27FC236}">
                <a16:creationId xmlns:a16="http://schemas.microsoft.com/office/drawing/2014/main" id="{AA1B8B09-5766-4087-B66B-5FF27DCEDD94}"/>
              </a:ext>
            </a:extLst>
          </p:cNvPr>
          <p:cNvSpPr>
            <a:spLocks noGrp="1"/>
          </p:cNvSpPr>
          <p:nvPr>
            <p:ph type="body" idx="1"/>
          </p:nvPr>
        </p:nvSpPr>
        <p:spPr>
          <a:xfrm>
            <a:off x="457629" y="1412341"/>
            <a:ext cx="8335534" cy="4517679"/>
          </a:xfrm>
          <a:noFill/>
          <a:scene3d>
            <a:camera prst="orthographicFront">
              <a:rot lat="0" lon="0" rev="0"/>
            </a:camera>
            <a:lightRig rig="contrasting" dir="t">
              <a:rot lat="0" lon="0" rev="1500000"/>
            </a:lightRig>
          </a:scene3d>
          <a:sp3d prstMaterial="metal">
            <a:bevelT w="88900" h="88900"/>
          </a:sp3d>
        </p:spPr>
        <p:txBody>
          <a:bodyPr>
            <a:normAutofit fontScale="92500" lnSpcReduction="10000"/>
          </a:bodyPr>
          <a:lstStyle/>
          <a:p>
            <a:pPr marL="0" indent="0" algn="ctr">
              <a:spcAft>
                <a:spcPts val="1800"/>
              </a:spcAft>
              <a:buFontTx/>
              <a:buNone/>
              <a:defRPr/>
            </a:pPr>
            <a:r>
              <a:rPr lang="it-IT" sz="2600" dirty="0">
                <a:solidFill>
                  <a:srgbClr val="FF0000"/>
                </a:solidFill>
              </a:rPr>
              <a:t>SPESE PER ATTREZZATURE</a:t>
            </a:r>
            <a:endParaRPr lang="it-IT" sz="2600" dirty="0"/>
          </a:p>
          <a:p>
            <a:pPr marL="0" indent="0" algn="just">
              <a:lnSpc>
                <a:spcPct val="110000"/>
              </a:lnSpc>
              <a:spcAft>
                <a:spcPts val="600"/>
              </a:spcAft>
              <a:buNone/>
              <a:defRPr/>
            </a:pPr>
            <a:r>
              <a:rPr lang="it-IT" sz="2400" b="1" dirty="0"/>
              <a:t>Dove vanno imputate le spese per la realizzazione di prototipi e impianti pilota?</a:t>
            </a:r>
            <a:endParaRPr lang="it-IT" sz="2400" dirty="0">
              <a:cs typeface="Arial"/>
            </a:endParaRPr>
          </a:p>
          <a:p>
            <a:pPr marL="0" indent="0" algn="just">
              <a:buNone/>
              <a:defRPr/>
            </a:pPr>
            <a:r>
              <a:rPr lang="it-IT" sz="2400" dirty="0"/>
              <a:t>Tali spese vanno imputate:</a:t>
            </a:r>
            <a:endParaRPr lang="it-IT" sz="2400" dirty="0">
              <a:cs typeface="Arial"/>
            </a:endParaRPr>
          </a:p>
          <a:p>
            <a:pPr algn="just">
              <a:lnSpc>
                <a:spcPct val="110000"/>
              </a:lnSpc>
              <a:spcAft>
                <a:spcPts val="600"/>
              </a:spcAft>
              <a:buFont typeface="Arial" pitchFamily="34" charset="0"/>
              <a:buChar char="•"/>
              <a:defRPr/>
            </a:pPr>
            <a:r>
              <a:rPr lang="it-IT" sz="2200" dirty="0"/>
              <a:t>alla voce B “Attrezzature” se la realizzazione è interamente commissionata a terzi oppure se le parti del prototipo hanno autonomo funzionamento </a:t>
            </a:r>
            <a:r>
              <a:rPr lang="it-IT" sz="2200" dirty="0">
                <a:ea typeface="+mn-lt"/>
                <a:cs typeface="+mn-lt"/>
              </a:rPr>
              <a:t>e sono inventariabili interamente</a:t>
            </a:r>
            <a:r>
              <a:rPr lang="it-IT" sz="2200" dirty="0"/>
              <a:t>;</a:t>
            </a:r>
            <a:endParaRPr lang="it-IT" sz="2200" dirty="0">
              <a:cs typeface="Arial"/>
            </a:endParaRPr>
          </a:p>
          <a:p>
            <a:pPr algn="just">
              <a:lnSpc>
                <a:spcPct val="110000"/>
              </a:lnSpc>
              <a:spcAft>
                <a:spcPts val="600"/>
              </a:spcAft>
              <a:buFont typeface="Arial" pitchFamily="34" charset="0"/>
              <a:buChar char="•"/>
              <a:defRPr/>
            </a:pPr>
            <a:r>
              <a:rPr lang="it-IT" sz="2200" dirty="0"/>
              <a:t>alla voce D “Altre Spese Dirette” se riguardano spese per la realizzazione di prototipi e impianti pilota, componenti senza autonomo funzionamento ma inventariabili come parti del prototipo. Sono escluse spese per materiale di consumo e le forniture generiche. </a:t>
            </a:r>
            <a:endParaRPr lang="it-IT" sz="2200" dirty="0">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296A6956-0342-47E2-BFA7-AFAF436E8637}"/>
              </a:ext>
            </a:extLst>
          </p:cNvPr>
          <p:cNvSpPr>
            <a:spLocks noGrp="1" noChangeArrowheads="1"/>
          </p:cNvSpPr>
          <p:nvPr>
            <p:ph type="title"/>
          </p:nvPr>
        </p:nvSpPr>
        <p:spPr/>
        <p:txBody>
          <a:bodyPr>
            <a:normAutofit/>
          </a:bodyPr>
          <a:lstStyle/>
          <a:p>
            <a:pPr eaLnBrk="1" hangingPunct="1"/>
            <a:r>
              <a:rPr lang="it-IT" altLang="it-IT" dirty="0"/>
              <a:t>Cofinanziamento</a:t>
            </a:r>
          </a:p>
        </p:txBody>
      </p:sp>
      <p:sp>
        <p:nvSpPr>
          <p:cNvPr id="23" name="Segnaposto testo 22"/>
          <p:cNvSpPr>
            <a:spLocks noGrp="1"/>
          </p:cNvSpPr>
          <p:nvPr>
            <p:ph type="body" idx="1"/>
          </p:nvPr>
        </p:nvSpPr>
        <p:spPr/>
        <p:txBody>
          <a:bodyPr/>
          <a:lstStyle/>
          <a:p>
            <a:endParaRPr lang="it-IT" dirty="0"/>
          </a:p>
        </p:txBody>
      </p:sp>
      <p:graphicFrame>
        <p:nvGraphicFramePr>
          <p:cNvPr id="29929" name="Group 233">
            <a:extLst>
              <a:ext uri="{FF2B5EF4-FFF2-40B4-BE49-F238E27FC236}">
                <a16:creationId xmlns:a16="http://schemas.microsoft.com/office/drawing/2014/main" id="{DF737624-7EA1-44C4-9994-892F2AE2ACB1}"/>
              </a:ext>
            </a:extLst>
          </p:cNvPr>
          <p:cNvGraphicFramePr>
            <a:graphicFrameLocks noGrp="1"/>
          </p:cNvGraphicFramePr>
          <p:nvPr>
            <p:ph sz="half" idx="4294967295"/>
          </p:nvPr>
        </p:nvGraphicFramePr>
        <p:xfrm>
          <a:off x="469649" y="1645718"/>
          <a:ext cx="8303159" cy="3043977"/>
        </p:xfrm>
        <a:graphic>
          <a:graphicData uri="http://schemas.openxmlformats.org/drawingml/2006/table">
            <a:tbl>
              <a:tblPr/>
              <a:tblGrid>
                <a:gridCol w="3365835">
                  <a:extLst>
                    <a:ext uri="{9D8B030D-6E8A-4147-A177-3AD203B41FA5}">
                      <a16:colId xmlns:a16="http://schemas.microsoft.com/office/drawing/2014/main" val="20000"/>
                    </a:ext>
                  </a:extLst>
                </a:gridCol>
                <a:gridCol w="1435481">
                  <a:extLst>
                    <a:ext uri="{9D8B030D-6E8A-4147-A177-3AD203B41FA5}">
                      <a16:colId xmlns:a16="http://schemas.microsoft.com/office/drawing/2014/main" val="20001"/>
                    </a:ext>
                  </a:extLst>
                </a:gridCol>
                <a:gridCol w="1837781">
                  <a:extLst>
                    <a:ext uri="{9D8B030D-6E8A-4147-A177-3AD203B41FA5}">
                      <a16:colId xmlns:a16="http://schemas.microsoft.com/office/drawing/2014/main" val="20002"/>
                    </a:ext>
                  </a:extLst>
                </a:gridCol>
                <a:gridCol w="1664062">
                  <a:extLst>
                    <a:ext uri="{9D8B030D-6E8A-4147-A177-3AD203B41FA5}">
                      <a16:colId xmlns:a16="http://schemas.microsoft.com/office/drawing/2014/main" val="20003"/>
                    </a:ext>
                  </a:extLst>
                </a:gridCol>
              </a:tblGrid>
              <a:tr h="1027011">
                <a:tc>
                  <a:txBody>
                    <a:bodyPr/>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2800" b="0" i="0" u="none" strike="noStrike" cap="none" normalizeH="0" baseline="0" dirty="0">
                        <a:ln>
                          <a:noFill/>
                        </a:ln>
                        <a:solidFill>
                          <a:schemeClr val="tx1"/>
                        </a:solidFill>
                        <a:effectLst/>
                        <a:latin typeface="Arial" panose="020B0604020202020204" pitchFamily="34" charset="0"/>
                      </a:endParaRPr>
                    </a:p>
                  </a:txBody>
                  <a:tcPr marT="45707" marB="45707" anchor="ctr" horzOverflow="overflow">
                    <a:lnL w="381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800" b="0" i="0" u="none" strike="noStrike" cap="none" normalizeH="0" baseline="0" dirty="0">
                          <a:ln>
                            <a:noFill/>
                          </a:ln>
                          <a:solidFill>
                            <a:schemeClr val="bg1"/>
                          </a:solidFill>
                          <a:effectLst/>
                          <a:latin typeface="Helvetica Neue" charset="0"/>
                        </a:rPr>
                        <a:t>Ricerca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800" b="0" i="0" u="none" strike="noStrike" cap="none" normalizeH="0" baseline="0" dirty="0">
                          <a:ln>
                            <a:noFill/>
                          </a:ln>
                          <a:solidFill>
                            <a:schemeClr val="bg1"/>
                          </a:solidFill>
                          <a:effectLst/>
                          <a:latin typeface="Helvetica Neue" charset="0"/>
                        </a:rPr>
                        <a:t>industriale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800" b="0" i="0" u="none" strike="noStrike" cap="none" normalizeH="0" baseline="0" dirty="0">
                          <a:ln>
                            <a:noFill/>
                          </a:ln>
                          <a:solidFill>
                            <a:schemeClr val="bg1"/>
                          </a:solidFill>
                          <a:effectLst/>
                          <a:latin typeface="Helvetica Neue" charset="0"/>
                        </a:rPr>
                        <a:t>(TRL 4)</a:t>
                      </a:r>
                      <a:endParaRPr kumimoji="0" lang="it-IT" altLang="it-IT" sz="2800" b="0" i="0" u="none" strike="noStrike" cap="none" normalizeH="0" baseline="0" dirty="0">
                        <a:ln>
                          <a:noFill/>
                        </a:ln>
                        <a:solidFill>
                          <a:schemeClr val="tx1"/>
                        </a:solidFill>
                        <a:effectLst/>
                        <a:latin typeface="Helvetica Neue" charset="0"/>
                      </a:endParaRP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800" b="0" i="0" u="none" strike="noStrike" cap="none" normalizeH="0" baseline="0" dirty="0">
                          <a:ln>
                            <a:noFill/>
                          </a:ln>
                          <a:solidFill>
                            <a:schemeClr val="bg1"/>
                          </a:solidFill>
                          <a:effectLst/>
                          <a:latin typeface="Helvetica Neue" charset="0"/>
                        </a:rPr>
                        <a:t>Sviluppo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800" b="0" i="0" u="none" strike="noStrike" cap="none" normalizeH="0" baseline="0" dirty="0">
                          <a:ln>
                            <a:noFill/>
                          </a:ln>
                          <a:solidFill>
                            <a:schemeClr val="bg1"/>
                          </a:solidFill>
                          <a:effectLst/>
                          <a:latin typeface="Helvetica Neue" charset="0"/>
                        </a:rPr>
                        <a:t>Sperimentale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800" b="0" i="0" u="none" strike="noStrike" cap="none" normalizeH="0" baseline="0" dirty="0">
                          <a:ln>
                            <a:noFill/>
                          </a:ln>
                          <a:solidFill>
                            <a:schemeClr val="bg1"/>
                          </a:solidFill>
                          <a:effectLst/>
                          <a:latin typeface="Helvetica Neue" charset="0"/>
                        </a:rPr>
                        <a:t>(TRL 5 e oltre)</a:t>
                      </a:r>
                    </a:p>
                  </a:txBody>
                  <a:tcPr marT="45707" marB="4570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800" b="0" i="0" u="none" strike="noStrike" cap="none" normalizeH="0" baseline="0" dirty="0">
                          <a:ln>
                            <a:noFill/>
                          </a:ln>
                          <a:solidFill>
                            <a:schemeClr val="bg1"/>
                          </a:solidFill>
                          <a:effectLst/>
                          <a:latin typeface="Helvetica Neue" charset="0"/>
                        </a:rPr>
                        <a:t>Diffusione e valorizzazione</a:t>
                      </a:r>
                    </a:p>
                  </a:txBody>
                  <a:tcPr marT="45707" marB="45707" horzOverflow="overflow">
                    <a:lnL w="12700" cap="flat" cmpd="sng" algn="ctr">
                      <a:solidFill>
                        <a:schemeClr val="tx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027011">
                <a:tc>
                  <a:txBody>
                    <a:bodyPr/>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800" b="0" i="0" u="none" strike="noStrike" cap="none" normalizeH="0" baseline="0" dirty="0">
                          <a:ln>
                            <a:noFill/>
                          </a:ln>
                          <a:solidFill>
                            <a:schemeClr val="bg1"/>
                          </a:solidFill>
                          <a:effectLst/>
                          <a:latin typeface="Helvetica Neue" charset="0"/>
                        </a:rPr>
                        <a:t>Organismi di ricerca e soggetti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800" b="0" i="0" u="none" strike="noStrike" cap="none" normalizeH="0" baseline="0" dirty="0">
                          <a:ln>
                            <a:noFill/>
                          </a:ln>
                          <a:solidFill>
                            <a:schemeClr val="bg1"/>
                          </a:solidFill>
                          <a:effectLst/>
                          <a:latin typeface="Helvetica Neue" charset="0"/>
                        </a:rPr>
                        <a:t>che non svolgono attività</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800" b="0" i="0" u="none" strike="noStrike" cap="none" normalizeH="0" baseline="0" dirty="0">
                          <a:ln>
                            <a:noFill/>
                          </a:ln>
                          <a:solidFill>
                            <a:schemeClr val="bg1"/>
                          </a:solidFill>
                          <a:effectLst/>
                          <a:latin typeface="Helvetica Neue" charset="0"/>
                        </a:rPr>
                        <a:t>economica</a:t>
                      </a:r>
                    </a:p>
                  </a:txBody>
                  <a:tcPr marT="45707" marB="45707" horzOverflow="overflow">
                    <a:lnL w="381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it-IT" sz="2800" b="1" i="0" u="none" strike="noStrike" cap="none" normalizeH="0" baseline="0" dirty="0">
                          <a:ln>
                            <a:noFill/>
                          </a:ln>
                          <a:solidFill>
                            <a:schemeClr val="bg1"/>
                          </a:solidFill>
                          <a:effectLst/>
                          <a:latin typeface="Helvetica Neue" charset="0"/>
                        </a:rPr>
                        <a:t>70%</a:t>
                      </a:r>
                    </a:p>
                  </a:txBody>
                  <a:tcPr marL="90000" marR="90000" marT="46787" marB="467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it-IT" sz="2800" b="1" i="0" u="none" strike="noStrike" cap="none" normalizeH="0" baseline="0" dirty="0">
                          <a:ln>
                            <a:noFill/>
                          </a:ln>
                          <a:solidFill>
                            <a:schemeClr val="bg1"/>
                          </a:solidFill>
                          <a:effectLst/>
                          <a:latin typeface="Helvetica Neue" charset="0"/>
                        </a:rPr>
                        <a:t>70%</a:t>
                      </a:r>
                    </a:p>
                  </a:txBody>
                  <a:tcPr marL="90000" marR="90000" marT="46787" marB="467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it-IT" sz="2800" b="1" i="0" u="none" strike="noStrike" cap="none" normalizeH="0" baseline="0" dirty="0">
                          <a:ln>
                            <a:noFill/>
                          </a:ln>
                          <a:solidFill>
                            <a:schemeClr val="bg1"/>
                          </a:solidFill>
                          <a:effectLst/>
                          <a:latin typeface="Helvetica Neue" charset="0"/>
                        </a:rPr>
                        <a:t>100%</a:t>
                      </a:r>
                    </a:p>
                  </a:txBody>
                  <a:tcPr marL="90000" marR="90000" marT="46787" marB="46787" anchor="ctr" horzOverflow="overflow">
                    <a:lnL w="12700" cap="flat" cmpd="sng" algn="ctr">
                      <a:solidFill>
                        <a:schemeClr val="tx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extLst>
                  <a:ext uri="{0D108BD9-81ED-4DB2-BD59-A6C34878D82A}">
                    <a16:rowId xmlns:a16="http://schemas.microsoft.com/office/drawing/2014/main" val="10001"/>
                  </a:ext>
                </a:extLst>
              </a:tr>
              <a:tr h="989955">
                <a:tc>
                  <a:txBody>
                    <a:bodyPr/>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800" b="0" i="0" u="none" strike="noStrike" cap="none" normalizeH="0" baseline="0" dirty="0">
                        <a:ln>
                          <a:noFill/>
                        </a:ln>
                        <a:solidFill>
                          <a:schemeClr val="bg1"/>
                        </a:solidFill>
                        <a:effectLst/>
                        <a:latin typeface="Helvetica Neue"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800" b="0" i="0" u="none" strike="noStrike" cap="none" normalizeH="0" baseline="0" dirty="0">
                          <a:ln>
                            <a:noFill/>
                          </a:ln>
                          <a:solidFill>
                            <a:schemeClr val="bg1"/>
                          </a:solidFill>
                          <a:effectLst/>
                          <a:latin typeface="Helvetica Neue" charset="0"/>
                        </a:rPr>
                        <a:t>Altri soggetti pubblici e privati</a:t>
                      </a:r>
                    </a:p>
                  </a:txBody>
                  <a:tcPr marT="45707" marB="45707" horzOverflow="overflow">
                    <a:lnL w="381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it-IT" sz="2800" b="1" i="0" u="none" strike="noStrike" cap="none" normalizeH="0" baseline="0">
                          <a:ln>
                            <a:noFill/>
                          </a:ln>
                          <a:solidFill>
                            <a:schemeClr val="bg1"/>
                          </a:solidFill>
                          <a:effectLst/>
                          <a:latin typeface="Helvetica Neue" charset="0"/>
                        </a:rPr>
                        <a:t>50%</a:t>
                      </a:r>
                    </a:p>
                  </a:txBody>
                  <a:tcPr marL="90000" marR="90000" marT="46787" marB="467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it-IT" sz="2800" b="1" i="0" u="none" strike="noStrike" cap="none" normalizeH="0" baseline="0" dirty="0">
                          <a:ln>
                            <a:noFill/>
                          </a:ln>
                          <a:solidFill>
                            <a:schemeClr val="bg1"/>
                          </a:solidFill>
                          <a:effectLst/>
                          <a:latin typeface="Helvetica Neue" charset="0"/>
                        </a:rPr>
                        <a:t>25%</a:t>
                      </a:r>
                    </a:p>
                  </a:txBody>
                  <a:tcPr marL="90000" marR="90000" marT="46787" marB="467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altLang="it-IT" sz="2800" b="1" i="0" u="none" strike="noStrike" cap="none" normalizeH="0" baseline="0" dirty="0">
                          <a:ln>
                            <a:noFill/>
                          </a:ln>
                          <a:solidFill>
                            <a:schemeClr val="bg1"/>
                          </a:solidFill>
                          <a:effectLst/>
                          <a:latin typeface="Helvetica Neue" charset="0"/>
                        </a:rPr>
                        <a:t>100%</a:t>
                      </a:r>
                    </a:p>
                  </a:txBody>
                  <a:tcPr marL="90000" marR="90000" marT="46787" marB="46787" anchor="ctr" horzOverflow="overflow">
                    <a:lnL w="12700" cap="flat" cmpd="sng" algn="ctr">
                      <a:solidFill>
                        <a:schemeClr val="tx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60000"/>
                        <a:lumOff val="40000"/>
                      </a:schemeClr>
                    </a:solidFill>
                  </a:tcPr>
                </a:tc>
                <a:extLst>
                  <a:ext uri="{0D108BD9-81ED-4DB2-BD59-A6C34878D82A}">
                    <a16:rowId xmlns:a16="http://schemas.microsoft.com/office/drawing/2014/main" val="10002"/>
                  </a:ext>
                </a:extLst>
              </a:tr>
            </a:tbl>
          </a:graphicData>
        </a:graphic>
      </p:graphicFrame>
      <p:grpSp>
        <p:nvGrpSpPr>
          <p:cNvPr id="12316" name="Group 236">
            <a:extLst>
              <a:ext uri="{FF2B5EF4-FFF2-40B4-BE49-F238E27FC236}">
                <a16:creationId xmlns:a16="http://schemas.microsoft.com/office/drawing/2014/main" id="{45B6A798-8973-47BE-AF5C-A8AF54A1E227}"/>
              </a:ext>
            </a:extLst>
          </p:cNvPr>
          <p:cNvGrpSpPr>
            <a:grpSpLocks/>
          </p:cNvGrpSpPr>
          <p:nvPr/>
        </p:nvGrpSpPr>
        <p:grpSpPr bwMode="auto">
          <a:xfrm>
            <a:off x="470392" y="1626197"/>
            <a:ext cx="8302556" cy="3098800"/>
            <a:chOff x="332" y="1070"/>
            <a:chExt cx="5086" cy="1952"/>
          </a:xfrm>
        </p:grpSpPr>
        <p:sp>
          <p:nvSpPr>
            <p:cNvPr id="12319" name="Line 191">
              <a:extLst>
                <a:ext uri="{FF2B5EF4-FFF2-40B4-BE49-F238E27FC236}">
                  <a16:creationId xmlns:a16="http://schemas.microsoft.com/office/drawing/2014/main" id="{8F3C7ADF-FF2B-45F7-B269-EC157D614620}"/>
                </a:ext>
              </a:extLst>
            </p:cNvPr>
            <p:cNvSpPr>
              <a:spLocks noChangeShapeType="1"/>
            </p:cNvSpPr>
            <p:nvPr/>
          </p:nvSpPr>
          <p:spPr bwMode="auto">
            <a:xfrm>
              <a:off x="2411" y="1091"/>
              <a:ext cx="0" cy="1928"/>
            </a:xfrm>
            <a:prstGeom prst="line">
              <a:avLst/>
            </a:prstGeom>
            <a:noFill/>
            <a:ln w="5715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12320" name="Line 192">
              <a:extLst>
                <a:ext uri="{FF2B5EF4-FFF2-40B4-BE49-F238E27FC236}">
                  <a16:creationId xmlns:a16="http://schemas.microsoft.com/office/drawing/2014/main" id="{D84EC195-44A3-43A7-8E02-A60FD7AFC576}"/>
                </a:ext>
              </a:extLst>
            </p:cNvPr>
            <p:cNvSpPr>
              <a:spLocks noChangeShapeType="1"/>
            </p:cNvSpPr>
            <p:nvPr/>
          </p:nvSpPr>
          <p:spPr bwMode="auto">
            <a:xfrm>
              <a:off x="3278" y="1091"/>
              <a:ext cx="0" cy="1920"/>
            </a:xfrm>
            <a:prstGeom prst="line">
              <a:avLst/>
            </a:prstGeom>
            <a:noFill/>
            <a:ln w="5715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12321" name="Line 193">
              <a:extLst>
                <a:ext uri="{FF2B5EF4-FFF2-40B4-BE49-F238E27FC236}">
                  <a16:creationId xmlns:a16="http://schemas.microsoft.com/office/drawing/2014/main" id="{27CA8D92-0F6E-42E2-8AE5-45E389BD0CB5}"/>
                </a:ext>
              </a:extLst>
            </p:cNvPr>
            <p:cNvSpPr>
              <a:spLocks noChangeShapeType="1"/>
            </p:cNvSpPr>
            <p:nvPr/>
          </p:nvSpPr>
          <p:spPr bwMode="auto">
            <a:xfrm>
              <a:off x="4404" y="1070"/>
              <a:ext cx="0" cy="1952"/>
            </a:xfrm>
            <a:prstGeom prst="line">
              <a:avLst/>
            </a:prstGeom>
            <a:noFill/>
            <a:ln w="5715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12322" name="Line 194">
              <a:extLst>
                <a:ext uri="{FF2B5EF4-FFF2-40B4-BE49-F238E27FC236}">
                  <a16:creationId xmlns:a16="http://schemas.microsoft.com/office/drawing/2014/main" id="{F5B3C6DC-F1B4-47DE-89EC-DB0EE2E42B39}"/>
                </a:ext>
              </a:extLst>
            </p:cNvPr>
            <p:cNvSpPr>
              <a:spLocks noChangeShapeType="1"/>
            </p:cNvSpPr>
            <p:nvPr/>
          </p:nvSpPr>
          <p:spPr bwMode="auto">
            <a:xfrm>
              <a:off x="338" y="2384"/>
              <a:ext cx="5063" cy="0"/>
            </a:xfrm>
            <a:prstGeom prst="line">
              <a:avLst/>
            </a:prstGeom>
            <a:noFill/>
            <a:ln w="5715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12323" name="Line 195">
              <a:extLst>
                <a:ext uri="{FF2B5EF4-FFF2-40B4-BE49-F238E27FC236}">
                  <a16:creationId xmlns:a16="http://schemas.microsoft.com/office/drawing/2014/main" id="{90A53A28-DE04-46DC-8D10-5D631623092C}"/>
                </a:ext>
              </a:extLst>
            </p:cNvPr>
            <p:cNvSpPr>
              <a:spLocks noChangeShapeType="1"/>
            </p:cNvSpPr>
            <p:nvPr/>
          </p:nvSpPr>
          <p:spPr bwMode="auto">
            <a:xfrm flipV="1">
              <a:off x="332" y="1728"/>
              <a:ext cx="5086" cy="6"/>
            </a:xfrm>
            <a:prstGeom prst="line">
              <a:avLst/>
            </a:prstGeom>
            <a:noFill/>
            <a:ln w="5715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grpSp>
      <p:sp>
        <p:nvSpPr>
          <p:cNvPr id="12317" name="Text Box 234">
            <a:extLst>
              <a:ext uri="{FF2B5EF4-FFF2-40B4-BE49-F238E27FC236}">
                <a16:creationId xmlns:a16="http://schemas.microsoft.com/office/drawing/2014/main" id="{F8D957E8-EB34-479A-A548-3DDE9EC3F209}"/>
              </a:ext>
            </a:extLst>
          </p:cNvPr>
          <p:cNvSpPr txBox="1">
            <a:spLocks noChangeArrowheads="1"/>
          </p:cNvSpPr>
          <p:nvPr/>
        </p:nvSpPr>
        <p:spPr bwMode="auto">
          <a:xfrm>
            <a:off x="216429" y="4902200"/>
            <a:ext cx="866560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None/>
            </a:pPr>
            <a:r>
              <a:rPr lang="it-IT" sz="2000" dirty="0">
                <a:latin typeface="Helvetica Neue" charset="0"/>
                <a:cs typeface="Arial"/>
              </a:rPr>
              <a:t>Il contributo massimo per progetto è Euro 800.000 con l’eccezione delle Industrie Culturali e Creative, per le quali è ridotto a Euro 600.000</a:t>
            </a:r>
            <a:endParaRPr lang="it-IT" dirty="0">
              <a:latin typeface="Helvetica Neue"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Text Box 28">
            <a:extLst>
              <a:ext uri="{FF2B5EF4-FFF2-40B4-BE49-F238E27FC236}">
                <a16:creationId xmlns:a16="http://schemas.microsoft.com/office/drawing/2014/main" id="{FE72DC86-79A7-4B70-B6B7-C9C9FA32BF9D}"/>
              </a:ext>
            </a:extLst>
          </p:cNvPr>
          <p:cNvSpPr txBox="1">
            <a:spLocks noChangeArrowheads="1"/>
          </p:cNvSpPr>
          <p:nvPr/>
        </p:nvSpPr>
        <p:spPr bwMode="auto">
          <a:xfrm>
            <a:off x="2057400" y="6673850"/>
            <a:ext cx="2501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it-IT" altLang="it-IT" sz="1800"/>
          </a:p>
        </p:txBody>
      </p:sp>
      <p:sp>
        <p:nvSpPr>
          <p:cNvPr id="88070" name="Titolo 1">
            <a:extLst>
              <a:ext uri="{FF2B5EF4-FFF2-40B4-BE49-F238E27FC236}">
                <a16:creationId xmlns:a16="http://schemas.microsoft.com/office/drawing/2014/main" id="{AF352591-AAFE-4056-9BB5-746B7F305E6D}"/>
              </a:ext>
            </a:extLst>
          </p:cNvPr>
          <p:cNvSpPr>
            <a:spLocks noGrp="1" noChangeArrowheads="1"/>
          </p:cNvSpPr>
          <p:nvPr>
            <p:ph type="title"/>
          </p:nvPr>
        </p:nvSpPr>
        <p:spPr/>
        <p:txBody>
          <a:bodyPr/>
          <a:lstStyle/>
          <a:p>
            <a:pPr eaLnBrk="1" hangingPunct="1"/>
            <a:r>
              <a:rPr lang="it-IT" altLang="it-IT"/>
              <a:t>Quesito</a:t>
            </a:r>
          </a:p>
        </p:txBody>
      </p:sp>
      <p:sp>
        <p:nvSpPr>
          <p:cNvPr id="3" name="Segnaposto contenuto 2">
            <a:extLst>
              <a:ext uri="{FF2B5EF4-FFF2-40B4-BE49-F238E27FC236}">
                <a16:creationId xmlns:a16="http://schemas.microsoft.com/office/drawing/2014/main" id="{10DECFBA-B92A-4874-9E74-309F199F3AF7}"/>
              </a:ext>
            </a:extLst>
          </p:cNvPr>
          <p:cNvSpPr>
            <a:spLocks noGrp="1"/>
          </p:cNvSpPr>
          <p:nvPr>
            <p:ph type="body" idx="1"/>
          </p:nvPr>
        </p:nvSpPr>
        <p:spPr>
          <a:xfrm>
            <a:off x="457629" y="1394233"/>
            <a:ext cx="8242751" cy="4553893"/>
          </a:xfrm>
          <a:noFill/>
          <a:scene3d>
            <a:camera prst="orthographicFront">
              <a:rot lat="0" lon="0" rev="0"/>
            </a:camera>
            <a:lightRig rig="contrasting" dir="t">
              <a:rot lat="0" lon="0" rev="1500000"/>
            </a:lightRig>
          </a:scene3d>
          <a:sp3d prstMaterial="metal">
            <a:bevelT w="88900" h="88900"/>
          </a:sp3d>
        </p:spPr>
        <p:txBody>
          <a:bodyPr/>
          <a:lstStyle/>
          <a:p>
            <a:pPr marL="0" indent="0" algn="ctr">
              <a:spcAft>
                <a:spcPts val="1800"/>
              </a:spcAft>
              <a:buNone/>
              <a:defRPr/>
            </a:pPr>
            <a:r>
              <a:rPr lang="it-IT" sz="2400" dirty="0">
                <a:solidFill>
                  <a:srgbClr val="FF0000"/>
                </a:solidFill>
              </a:rPr>
              <a:t>SPESE PER ATTREZZATURE</a:t>
            </a:r>
            <a:endParaRPr lang="it-IT" sz="2400" dirty="0">
              <a:cs typeface="Arial"/>
            </a:endParaRPr>
          </a:p>
          <a:p>
            <a:pPr marL="0" indent="0" algn="just">
              <a:lnSpc>
                <a:spcPct val="100000"/>
              </a:lnSpc>
              <a:spcAft>
                <a:spcPts val="600"/>
              </a:spcAft>
              <a:buNone/>
              <a:defRPr/>
            </a:pPr>
            <a:r>
              <a:rPr lang="it-IT" sz="2400" b="1" dirty="0"/>
              <a:t>In quale tipologia di spesa rientra l’acquisto di software specialistico?</a:t>
            </a:r>
            <a:endParaRPr lang="it-IT" sz="2400" dirty="0">
              <a:cs typeface="Arial"/>
            </a:endParaRPr>
          </a:p>
          <a:p>
            <a:pPr marL="0" indent="0" algn="just">
              <a:lnSpc>
                <a:spcPct val="100000"/>
              </a:lnSpc>
              <a:spcAft>
                <a:spcPts val="600"/>
              </a:spcAft>
              <a:buNone/>
              <a:defRPr/>
            </a:pPr>
            <a:r>
              <a:rPr lang="it-IT" sz="2400" dirty="0"/>
              <a:t>L’acquisto di software specialistico è ammesso alla voce B “Spese per attrezzature nuove e nuove strumentazioni di ricerca”, mentre la licenza d’uso di un software specialistico è ammesso alla voce D “Altre Spese Dirette”.</a:t>
            </a:r>
            <a:endParaRPr lang="it-IT" sz="2400" dirty="0">
              <a:cs typeface="Aria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Text Box 28">
            <a:extLst>
              <a:ext uri="{FF2B5EF4-FFF2-40B4-BE49-F238E27FC236}">
                <a16:creationId xmlns:a16="http://schemas.microsoft.com/office/drawing/2014/main" id="{9B91E0D7-E349-4C43-9910-6EF7813BD3B8}"/>
              </a:ext>
            </a:extLst>
          </p:cNvPr>
          <p:cNvSpPr txBox="1">
            <a:spLocks noChangeArrowheads="1"/>
          </p:cNvSpPr>
          <p:nvPr/>
        </p:nvSpPr>
        <p:spPr bwMode="auto">
          <a:xfrm>
            <a:off x="2057400" y="6673850"/>
            <a:ext cx="2501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it-IT" altLang="it-IT" sz="1800"/>
          </a:p>
        </p:txBody>
      </p:sp>
      <p:sp>
        <p:nvSpPr>
          <p:cNvPr id="90118" name="Titolo 1">
            <a:extLst>
              <a:ext uri="{FF2B5EF4-FFF2-40B4-BE49-F238E27FC236}">
                <a16:creationId xmlns:a16="http://schemas.microsoft.com/office/drawing/2014/main" id="{B082B0C0-EFB9-4A3E-AB5F-40DF4D473CFC}"/>
              </a:ext>
            </a:extLst>
          </p:cNvPr>
          <p:cNvSpPr>
            <a:spLocks noGrp="1" noChangeArrowheads="1"/>
          </p:cNvSpPr>
          <p:nvPr>
            <p:ph type="title"/>
          </p:nvPr>
        </p:nvSpPr>
        <p:spPr/>
        <p:txBody>
          <a:bodyPr/>
          <a:lstStyle/>
          <a:p>
            <a:pPr eaLnBrk="1" hangingPunct="1"/>
            <a:r>
              <a:rPr lang="it-IT" altLang="it-IT"/>
              <a:t>Quesito</a:t>
            </a:r>
          </a:p>
        </p:txBody>
      </p:sp>
      <p:sp>
        <p:nvSpPr>
          <p:cNvPr id="3" name="Segnaposto contenuto 2">
            <a:extLst>
              <a:ext uri="{FF2B5EF4-FFF2-40B4-BE49-F238E27FC236}">
                <a16:creationId xmlns:a16="http://schemas.microsoft.com/office/drawing/2014/main" id="{BA5B6EFE-24DC-404C-9D82-7B379C3BCC86}"/>
              </a:ext>
            </a:extLst>
          </p:cNvPr>
          <p:cNvSpPr>
            <a:spLocks noGrp="1"/>
          </p:cNvSpPr>
          <p:nvPr>
            <p:ph type="body" idx="1"/>
          </p:nvPr>
        </p:nvSpPr>
        <p:spPr>
          <a:xfrm>
            <a:off x="457629" y="1321807"/>
            <a:ext cx="8335534" cy="4626320"/>
          </a:xfrm>
          <a:noFill/>
          <a:scene3d>
            <a:camera prst="orthographicFront">
              <a:rot lat="0" lon="0" rev="0"/>
            </a:camera>
            <a:lightRig rig="contrasting" dir="t">
              <a:rot lat="0" lon="0" rev="1500000"/>
            </a:lightRig>
          </a:scene3d>
          <a:sp3d prstMaterial="metal">
            <a:bevelT w="88900" h="88900"/>
          </a:sp3d>
        </p:spPr>
        <p:txBody>
          <a:bodyPr>
            <a:normAutofit lnSpcReduction="10000"/>
          </a:bodyPr>
          <a:lstStyle/>
          <a:p>
            <a:pPr marL="0" indent="0" algn="ctr">
              <a:spcAft>
                <a:spcPts val="1800"/>
              </a:spcAft>
              <a:buFontTx/>
              <a:buNone/>
              <a:defRPr/>
            </a:pPr>
            <a:r>
              <a:rPr lang="it-IT" sz="2600" dirty="0">
                <a:solidFill>
                  <a:srgbClr val="FF0000"/>
                </a:solidFill>
              </a:rPr>
              <a:t>SPESE PER ATTREZZATURE</a:t>
            </a:r>
            <a:endParaRPr lang="it-IT" sz="2600" dirty="0"/>
          </a:p>
          <a:p>
            <a:pPr marL="0" indent="0" algn="just">
              <a:spcAft>
                <a:spcPts val="600"/>
              </a:spcAft>
              <a:buNone/>
              <a:defRPr/>
            </a:pPr>
            <a:r>
              <a:rPr lang="it-IT" sz="2000" b="1" dirty="0"/>
              <a:t>È possibile rendicontare l’intera quota di ammortamento delle attrezzature sul progetto?</a:t>
            </a:r>
            <a:endParaRPr lang="it-IT" sz="2000" dirty="0">
              <a:cs typeface="Arial"/>
            </a:endParaRPr>
          </a:p>
          <a:p>
            <a:pPr marL="0" indent="0" algn="just">
              <a:lnSpc>
                <a:spcPct val="100000"/>
              </a:lnSpc>
              <a:spcAft>
                <a:spcPts val="600"/>
              </a:spcAft>
              <a:buNone/>
              <a:defRPr/>
            </a:pPr>
            <a:r>
              <a:rPr lang="it-IT" sz="2000" dirty="0"/>
              <a:t>E’ ammesso l’ammortamento anticipato (annuale) previa delibera dell’organo competente e/o del collegio dei Revisori e adeguata motivazione nella relazione tecnica allegata alla rendicontazione.</a:t>
            </a:r>
          </a:p>
          <a:p>
            <a:pPr marL="0" indent="0" algn="just">
              <a:lnSpc>
                <a:spcPct val="100000"/>
              </a:lnSpc>
              <a:spcAft>
                <a:spcPts val="600"/>
              </a:spcAft>
              <a:buNone/>
              <a:defRPr/>
            </a:pPr>
            <a:r>
              <a:rPr lang="it-IT" sz="2000" dirty="0"/>
              <a:t>Se la fattura è unica, una volta pagata può essere rendicontata interamente in un’unica rendicontazione al termine del periodo di ammortamento.</a:t>
            </a:r>
          </a:p>
          <a:p>
            <a:pPr marL="0" indent="0" algn="just">
              <a:lnSpc>
                <a:spcPct val="100000"/>
              </a:lnSpc>
              <a:spcAft>
                <a:spcPts val="600"/>
              </a:spcAft>
              <a:buNone/>
              <a:defRPr/>
            </a:pPr>
            <a:r>
              <a:rPr lang="it-IT" sz="2000" dirty="0"/>
              <a:t>Si precisa che pur rendicontando tale spesa solo al termine del periodo di ammortamento, nella relazione intermedia si può fare riferimento alle attrezzature laddove la descrizione delle stesse sia funzionale alla descrizione di altre attività (ad es. svolta da personale rendicontato).</a:t>
            </a:r>
            <a:endParaRPr lang="it-IT" sz="2000" dirty="0">
              <a:cs typeface="Aria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Text Box 28">
            <a:extLst>
              <a:ext uri="{FF2B5EF4-FFF2-40B4-BE49-F238E27FC236}">
                <a16:creationId xmlns:a16="http://schemas.microsoft.com/office/drawing/2014/main" id="{9B91E0D7-E349-4C43-9910-6EF7813BD3B8}"/>
              </a:ext>
            </a:extLst>
          </p:cNvPr>
          <p:cNvSpPr txBox="1">
            <a:spLocks noChangeArrowheads="1"/>
          </p:cNvSpPr>
          <p:nvPr/>
        </p:nvSpPr>
        <p:spPr bwMode="auto">
          <a:xfrm>
            <a:off x="2057400" y="6673850"/>
            <a:ext cx="2501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it-IT" altLang="it-IT" sz="1800"/>
          </a:p>
        </p:txBody>
      </p:sp>
      <p:sp>
        <p:nvSpPr>
          <p:cNvPr id="90118" name="Titolo 1">
            <a:extLst>
              <a:ext uri="{FF2B5EF4-FFF2-40B4-BE49-F238E27FC236}">
                <a16:creationId xmlns:a16="http://schemas.microsoft.com/office/drawing/2014/main" id="{B082B0C0-EFB9-4A3E-AB5F-40DF4D473CFC}"/>
              </a:ext>
            </a:extLst>
          </p:cNvPr>
          <p:cNvSpPr>
            <a:spLocks noGrp="1" noChangeArrowheads="1"/>
          </p:cNvSpPr>
          <p:nvPr>
            <p:ph type="title"/>
          </p:nvPr>
        </p:nvSpPr>
        <p:spPr/>
        <p:txBody>
          <a:bodyPr/>
          <a:lstStyle/>
          <a:p>
            <a:pPr eaLnBrk="1" hangingPunct="1"/>
            <a:r>
              <a:rPr lang="it-IT" altLang="it-IT"/>
              <a:t>Quesito</a:t>
            </a:r>
          </a:p>
        </p:txBody>
      </p:sp>
      <p:sp>
        <p:nvSpPr>
          <p:cNvPr id="3" name="Segnaposto contenuto 2">
            <a:extLst>
              <a:ext uri="{FF2B5EF4-FFF2-40B4-BE49-F238E27FC236}">
                <a16:creationId xmlns:a16="http://schemas.microsoft.com/office/drawing/2014/main" id="{BA5B6EFE-24DC-404C-9D82-7B379C3BCC86}"/>
              </a:ext>
            </a:extLst>
          </p:cNvPr>
          <p:cNvSpPr>
            <a:spLocks noGrp="1"/>
          </p:cNvSpPr>
          <p:nvPr>
            <p:ph type="body" idx="1"/>
          </p:nvPr>
        </p:nvSpPr>
        <p:spPr>
          <a:xfrm>
            <a:off x="457629" y="1321807"/>
            <a:ext cx="8335534" cy="4621794"/>
          </a:xfrm>
          <a:noFill/>
          <a:scene3d>
            <a:camera prst="orthographicFront">
              <a:rot lat="0" lon="0" rev="0"/>
            </a:camera>
            <a:lightRig rig="contrasting" dir="t">
              <a:rot lat="0" lon="0" rev="1500000"/>
            </a:lightRig>
          </a:scene3d>
          <a:sp3d prstMaterial="metal">
            <a:bevelT w="88900" h="88900"/>
          </a:sp3d>
        </p:spPr>
        <p:txBody>
          <a:bodyPr>
            <a:normAutofit/>
          </a:bodyPr>
          <a:lstStyle/>
          <a:p>
            <a:pPr marL="0" indent="0" algn="ctr">
              <a:spcAft>
                <a:spcPts val="1800"/>
              </a:spcAft>
              <a:buFontTx/>
              <a:buNone/>
              <a:defRPr/>
            </a:pPr>
            <a:r>
              <a:rPr lang="it-IT" sz="2600" dirty="0">
                <a:solidFill>
                  <a:srgbClr val="FF0000"/>
                </a:solidFill>
              </a:rPr>
              <a:t>SPESE PER ATTREZZATURE</a:t>
            </a:r>
            <a:endParaRPr lang="it-IT" sz="2600" dirty="0"/>
          </a:p>
          <a:p>
            <a:pPr marL="0" indent="0" algn="just">
              <a:lnSpc>
                <a:spcPct val="100000"/>
              </a:lnSpc>
              <a:spcAft>
                <a:spcPts val="600"/>
              </a:spcAft>
              <a:buNone/>
              <a:defRPr/>
            </a:pPr>
            <a:r>
              <a:rPr lang="it-IT" sz="2400" b="1" dirty="0">
                <a:cs typeface="Arial"/>
              </a:rPr>
              <a:t>Esempio pratico di attrezzatura acquistata per il progetto</a:t>
            </a:r>
            <a:endParaRPr lang="it-IT" sz="2400" dirty="0">
              <a:cs typeface="Arial"/>
            </a:endParaRPr>
          </a:p>
          <a:p>
            <a:pPr marL="0" indent="0" algn="just">
              <a:lnSpc>
                <a:spcPct val="110000"/>
              </a:lnSpc>
              <a:spcAft>
                <a:spcPts val="600"/>
              </a:spcAft>
              <a:buNone/>
              <a:defRPr/>
            </a:pPr>
            <a:r>
              <a:rPr lang="it-IT" sz="2200" dirty="0"/>
              <a:t>Data inizio progetto: 22/07/2019 - Data fine progetto: 22/07/2021.</a:t>
            </a:r>
          </a:p>
          <a:p>
            <a:pPr marL="0" indent="0" algn="just">
              <a:lnSpc>
                <a:spcPct val="110000"/>
              </a:lnSpc>
              <a:spcAft>
                <a:spcPts val="600"/>
              </a:spcAft>
              <a:buNone/>
              <a:defRPr/>
            </a:pPr>
            <a:r>
              <a:rPr lang="it-IT" sz="2400" dirty="0"/>
              <a:t>Il beneficiario acquista un’attrezzatura nel 2019 e l’ammortizza in 3 anni.</a:t>
            </a:r>
          </a:p>
          <a:p>
            <a:pPr marL="0" indent="0" algn="just">
              <a:lnSpc>
                <a:spcPct val="110000"/>
              </a:lnSpc>
              <a:buNone/>
              <a:defRPr/>
            </a:pPr>
            <a:r>
              <a:rPr lang="it-IT" sz="2400" dirty="0"/>
              <a:t>Sarà ammissibile l’ammortamento relativo al 2019, al 2020 mentre per il 2021 si potrà ammettere l’ammortamento calcolato solo fino alla data di termine del progetto e cioè fino al 22/07/2021.</a:t>
            </a:r>
          </a:p>
        </p:txBody>
      </p:sp>
    </p:spTree>
    <p:extLst>
      <p:ext uri="{BB962C8B-B14F-4D97-AF65-F5344CB8AC3E}">
        <p14:creationId xmlns:p14="http://schemas.microsoft.com/office/powerpoint/2010/main" val="37177586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Text Box 28">
            <a:extLst>
              <a:ext uri="{FF2B5EF4-FFF2-40B4-BE49-F238E27FC236}">
                <a16:creationId xmlns:a16="http://schemas.microsoft.com/office/drawing/2014/main" id="{9B91E0D7-E349-4C43-9910-6EF7813BD3B8}"/>
              </a:ext>
            </a:extLst>
          </p:cNvPr>
          <p:cNvSpPr txBox="1">
            <a:spLocks noChangeArrowheads="1"/>
          </p:cNvSpPr>
          <p:nvPr/>
        </p:nvSpPr>
        <p:spPr bwMode="auto">
          <a:xfrm>
            <a:off x="2057400" y="6673850"/>
            <a:ext cx="2501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it-IT" altLang="it-IT" sz="1800"/>
          </a:p>
        </p:txBody>
      </p:sp>
      <p:sp>
        <p:nvSpPr>
          <p:cNvPr id="90118" name="Titolo 1">
            <a:extLst>
              <a:ext uri="{FF2B5EF4-FFF2-40B4-BE49-F238E27FC236}">
                <a16:creationId xmlns:a16="http://schemas.microsoft.com/office/drawing/2014/main" id="{B082B0C0-EFB9-4A3E-AB5F-40DF4D473CFC}"/>
              </a:ext>
            </a:extLst>
          </p:cNvPr>
          <p:cNvSpPr>
            <a:spLocks noGrp="1" noChangeArrowheads="1"/>
          </p:cNvSpPr>
          <p:nvPr>
            <p:ph type="title"/>
          </p:nvPr>
        </p:nvSpPr>
        <p:spPr/>
        <p:txBody>
          <a:bodyPr/>
          <a:lstStyle/>
          <a:p>
            <a:pPr eaLnBrk="1" hangingPunct="1"/>
            <a:r>
              <a:rPr lang="it-IT" altLang="it-IT"/>
              <a:t>Quesito</a:t>
            </a:r>
          </a:p>
        </p:txBody>
      </p:sp>
      <p:sp>
        <p:nvSpPr>
          <p:cNvPr id="3" name="Segnaposto contenuto 2">
            <a:extLst>
              <a:ext uri="{FF2B5EF4-FFF2-40B4-BE49-F238E27FC236}">
                <a16:creationId xmlns:a16="http://schemas.microsoft.com/office/drawing/2014/main" id="{BA5B6EFE-24DC-404C-9D82-7B379C3BCC86}"/>
              </a:ext>
            </a:extLst>
          </p:cNvPr>
          <p:cNvSpPr>
            <a:spLocks noGrp="1"/>
          </p:cNvSpPr>
          <p:nvPr>
            <p:ph type="body" idx="1"/>
          </p:nvPr>
        </p:nvSpPr>
        <p:spPr>
          <a:xfrm>
            <a:off x="457629" y="1321807"/>
            <a:ext cx="8335534" cy="4621794"/>
          </a:xfrm>
          <a:noFill/>
          <a:scene3d>
            <a:camera prst="orthographicFront">
              <a:rot lat="0" lon="0" rev="0"/>
            </a:camera>
            <a:lightRig rig="contrasting" dir="t">
              <a:rot lat="0" lon="0" rev="1500000"/>
            </a:lightRig>
          </a:scene3d>
          <a:sp3d prstMaterial="metal">
            <a:bevelT w="88900" h="88900"/>
          </a:sp3d>
        </p:spPr>
        <p:txBody>
          <a:bodyPr>
            <a:normAutofit fontScale="70000" lnSpcReduction="20000"/>
          </a:bodyPr>
          <a:lstStyle/>
          <a:p>
            <a:pPr marL="0" indent="0" algn="ctr">
              <a:spcAft>
                <a:spcPts val="1800"/>
              </a:spcAft>
              <a:buFontTx/>
              <a:buNone/>
              <a:defRPr/>
            </a:pPr>
            <a:r>
              <a:rPr lang="it-IT" sz="3700" dirty="0">
                <a:solidFill>
                  <a:srgbClr val="FF0000"/>
                </a:solidFill>
              </a:rPr>
              <a:t>SPESE PER ATTREZZATURE</a:t>
            </a:r>
            <a:endParaRPr lang="it-IT" sz="3700" dirty="0"/>
          </a:p>
          <a:p>
            <a:pPr marL="0" lvl="0" indent="0" algn="just">
              <a:lnSpc>
                <a:spcPct val="120000"/>
              </a:lnSpc>
              <a:spcAft>
                <a:spcPts val="600"/>
              </a:spcAft>
              <a:defRPr/>
            </a:pPr>
            <a:r>
              <a:rPr lang="it-IT" sz="2800" b="1" dirty="0">
                <a:cs typeface="Arial"/>
              </a:rPr>
              <a:t>Quali spese relative alle attrezzature/strumentazioni di ricerca risultano ammissibili?</a:t>
            </a:r>
          </a:p>
          <a:p>
            <a:pPr marL="0" lvl="0" indent="0" algn="just">
              <a:lnSpc>
                <a:spcPct val="120000"/>
              </a:lnSpc>
              <a:spcAft>
                <a:spcPts val="600"/>
              </a:spcAft>
              <a:defRPr/>
            </a:pPr>
            <a:r>
              <a:rPr lang="it-IT" sz="2600" dirty="0">
                <a:cs typeface="Arial"/>
              </a:rPr>
              <a:t>Sono ammissibili unicamente i costi di ammortamento calcolati secondo le pratiche contabili ed il sistema di ammortamento abituale del beneficiario. </a:t>
            </a:r>
            <a:r>
              <a:rPr lang="it-IT" sz="2600" dirty="0"/>
              <a:t>L’ammortamento non può mai eccedere il costo totale del bene ed è considerata eleggibile solo la percentuale di utilizzo del bene destinata al progetto. Pertanto il file relativo al piano di ammortamento predisposto dalla Regione calcola la quota di ammortamento ammissibile relativamente alla percentuale di utilizzo del bene sul progetto in riferimento al periodo di rendicontazione, tenendo conto come termine ultimo la data di fine progetto</a:t>
            </a:r>
            <a:r>
              <a:rPr lang="it-IT" sz="2600"/>
              <a:t>. </a:t>
            </a:r>
          </a:p>
          <a:p>
            <a:pPr marL="0" lvl="0" indent="0" algn="just">
              <a:lnSpc>
                <a:spcPct val="120000"/>
              </a:lnSpc>
              <a:spcAft>
                <a:spcPts val="600"/>
              </a:spcAft>
              <a:defRPr/>
            </a:pPr>
            <a:r>
              <a:rPr lang="it-IT" sz="2600"/>
              <a:t>Si </a:t>
            </a:r>
            <a:r>
              <a:rPr lang="it-IT" sz="2600" dirty="0"/>
              <a:t>ricorda che è necessario allegare il modulo sopra citato predisposto dalla Regione Emilia-Romagna relativo al «Piano di ammortamento».</a:t>
            </a:r>
          </a:p>
        </p:txBody>
      </p:sp>
    </p:spTree>
    <p:extLst>
      <p:ext uri="{BB962C8B-B14F-4D97-AF65-F5344CB8AC3E}">
        <p14:creationId xmlns:p14="http://schemas.microsoft.com/office/powerpoint/2010/main" val="20149817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4" name="Text Box 28">
            <a:extLst>
              <a:ext uri="{FF2B5EF4-FFF2-40B4-BE49-F238E27FC236}">
                <a16:creationId xmlns:a16="http://schemas.microsoft.com/office/drawing/2014/main" id="{5F676988-3507-4139-9407-EEF484B43D16}"/>
              </a:ext>
            </a:extLst>
          </p:cNvPr>
          <p:cNvSpPr txBox="1">
            <a:spLocks noChangeArrowheads="1"/>
          </p:cNvSpPr>
          <p:nvPr/>
        </p:nvSpPr>
        <p:spPr bwMode="auto">
          <a:xfrm>
            <a:off x="2057400" y="6673850"/>
            <a:ext cx="2501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it-IT" altLang="it-IT" sz="1800"/>
          </a:p>
        </p:txBody>
      </p:sp>
      <p:sp>
        <p:nvSpPr>
          <p:cNvPr id="92166" name="Titolo 1">
            <a:extLst>
              <a:ext uri="{FF2B5EF4-FFF2-40B4-BE49-F238E27FC236}">
                <a16:creationId xmlns:a16="http://schemas.microsoft.com/office/drawing/2014/main" id="{3019DB6C-1E35-4316-A88D-8501E909DBDA}"/>
              </a:ext>
            </a:extLst>
          </p:cNvPr>
          <p:cNvSpPr>
            <a:spLocks noGrp="1" noChangeArrowheads="1"/>
          </p:cNvSpPr>
          <p:nvPr>
            <p:ph type="title"/>
          </p:nvPr>
        </p:nvSpPr>
        <p:spPr/>
        <p:txBody>
          <a:bodyPr/>
          <a:lstStyle/>
          <a:p>
            <a:pPr eaLnBrk="1" hangingPunct="1"/>
            <a:r>
              <a:rPr lang="it-IT" altLang="it-IT"/>
              <a:t>Quesito</a:t>
            </a:r>
          </a:p>
        </p:txBody>
      </p:sp>
      <p:sp>
        <p:nvSpPr>
          <p:cNvPr id="3" name="Segnaposto contenuto 2">
            <a:extLst>
              <a:ext uri="{FF2B5EF4-FFF2-40B4-BE49-F238E27FC236}">
                <a16:creationId xmlns:a16="http://schemas.microsoft.com/office/drawing/2014/main" id="{CB641A7C-2A36-49D7-BE39-132023682436}"/>
              </a:ext>
            </a:extLst>
          </p:cNvPr>
          <p:cNvSpPr>
            <a:spLocks noGrp="1"/>
          </p:cNvSpPr>
          <p:nvPr>
            <p:ph type="body" idx="1"/>
          </p:nvPr>
        </p:nvSpPr>
        <p:spPr>
          <a:noFill/>
          <a:scene3d>
            <a:camera prst="orthographicFront">
              <a:rot lat="0" lon="0" rev="0"/>
            </a:camera>
            <a:lightRig rig="contrasting" dir="t">
              <a:rot lat="0" lon="0" rev="1500000"/>
            </a:lightRig>
          </a:scene3d>
          <a:sp3d prstMaterial="metal">
            <a:bevelT w="88900" h="88900"/>
          </a:sp3d>
        </p:spPr>
        <p:txBody>
          <a:bodyPr/>
          <a:lstStyle/>
          <a:p>
            <a:pPr marL="0" indent="0" algn="ctr">
              <a:spcAft>
                <a:spcPts val="1800"/>
              </a:spcAft>
              <a:buFontTx/>
              <a:buNone/>
              <a:defRPr/>
            </a:pPr>
            <a:r>
              <a:rPr lang="it-IT" sz="2400" dirty="0">
                <a:solidFill>
                  <a:srgbClr val="FF0000"/>
                </a:solidFill>
              </a:rPr>
              <a:t>SPESE PER CONSULENZE</a:t>
            </a:r>
            <a:endParaRPr lang="it-IT" sz="2400" dirty="0">
              <a:solidFill>
                <a:srgbClr val="FF0000"/>
              </a:solidFill>
              <a:cs typeface="Arial"/>
            </a:endParaRPr>
          </a:p>
          <a:p>
            <a:pPr marL="0" indent="0" algn="just">
              <a:lnSpc>
                <a:spcPct val="100000"/>
              </a:lnSpc>
              <a:spcAft>
                <a:spcPts val="600"/>
              </a:spcAft>
              <a:buNone/>
              <a:defRPr/>
            </a:pPr>
            <a:r>
              <a:rPr lang="it-IT" sz="2400" b="1" dirty="0"/>
              <a:t>Se </a:t>
            </a:r>
            <a:r>
              <a:rPr lang="it-IT" sz="2400" b="1" dirty="0" err="1"/>
              <a:t>esternalizzo</a:t>
            </a:r>
            <a:r>
              <a:rPr lang="it-IT" sz="2400" b="1" dirty="0"/>
              <a:t> l’organizzazione di un workshop/ evento a un fornitore, la relativa spesa va rendicontata nelle consulenze o nelle altre spese?</a:t>
            </a:r>
            <a:endParaRPr lang="it-IT" sz="2400" dirty="0">
              <a:cs typeface="Arial"/>
            </a:endParaRPr>
          </a:p>
          <a:p>
            <a:pPr marL="0" indent="0" algn="just">
              <a:buNone/>
              <a:defRPr/>
            </a:pPr>
            <a:r>
              <a:rPr lang="it-IT" sz="2400" dirty="0"/>
              <a:t>Nelle consulenze.</a:t>
            </a:r>
            <a:endParaRPr lang="it-IT" sz="2400" dirty="0">
              <a:cs typeface="Aria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2" name="Text Box 28">
            <a:extLst>
              <a:ext uri="{FF2B5EF4-FFF2-40B4-BE49-F238E27FC236}">
                <a16:creationId xmlns:a16="http://schemas.microsoft.com/office/drawing/2014/main" id="{EB1A4968-9EDD-41C0-AF16-237683C14A68}"/>
              </a:ext>
            </a:extLst>
          </p:cNvPr>
          <p:cNvSpPr txBox="1">
            <a:spLocks noChangeArrowheads="1"/>
          </p:cNvSpPr>
          <p:nvPr/>
        </p:nvSpPr>
        <p:spPr bwMode="auto">
          <a:xfrm>
            <a:off x="2057400" y="6673850"/>
            <a:ext cx="2501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it-IT" altLang="it-IT" sz="1800"/>
          </a:p>
        </p:txBody>
      </p:sp>
      <p:sp>
        <p:nvSpPr>
          <p:cNvPr id="94214" name="Titolo 1">
            <a:extLst>
              <a:ext uri="{FF2B5EF4-FFF2-40B4-BE49-F238E27FC236}">
                <a16:creationId xmlns:a16="http://schemas.microsoft.com/office/drawing/2014/main" id="{3D8839B8-4B6E-4DDB-AE81-17CDB5E75609}"/>
              </a:ext>
            </a:extLst>
          </p:cNvPr>
          <p:cNvSpPr>
            <a:spLocks noGrp="1" noChangeArrowheads="1"/>
          </p:cNvSpPr>
          <p:nvPr>
            <p:ph type="title"/>
          </p:nvPr>
        </p:nvSpPr>
        <p:spPr/>
        <p:txBody>
          <a:bodyPr/>
          <a:lstStyle/>
          <a:p>
            <a:pPr eaLnBrk="1" hangingPunct="1"/>
            <a:r>
              <a:rPr lang="it-IT" altLang="it-IT"/>
              <a:t>Quesito</a:t>
            </a:r>
          </a:p>
        </p:txBody>
      </p:sp>
      <p:sp>
        <p:nvSpPr>
          <p:cNvPr id="3" name="Segnaposto contenuto 2">
            <a:extLst>
              <a:ext uri="{FF2B5EF4-FFF2-40B4-BE49-F238E27FC236}">
                <a16:creationId xmlns:a16="http://schemas.microsoft.com/office/drawing/2014/main" id="{AAE867E4-BD48-45D9-852C-84F02409367D}"/>
              </a:ext>
            </a:extLst>
          </p:cNvPr>
          <p:cNvSpPr>
            <a:spLocks noGrp="1"/>
          </p:cNvSpPr>
          <p:nvPr>
            <p:ph type="body" idx="1"/>
          </p:nvPr>
        </p:nvSpPr>
        <p:spPr>
          <a:noFill/>
          <a:scene3d>
            <a:camera prst="orthographicFront">
              <a:rot lat="0" lon="0" rev="0"/>
            </a:camera>
            <a:lightRig rig="contrasting" dir="t">
              <a:rot lat="0" lon="0" rev="1500000"/>
            </a:lightRig>
          </a:scene3d>
          <a:sp3d prstMaterial="metal">
            <a:bevelT w="88900" h="88900"/>
          </a:sp3d>
        </p:spPr>
        <p:txBody>
          <a:bodyPr>
            <a:normAutofit lnSpcReduction="10000"/>
          </a:bodyPr>
          <a:lstStyle/>
          <a:p>
            <a:pPr marL="0" indent="0" algn="ctr">
              <a:spcAft>
                <a:spcPts val="1800"/>
              </a:spcAft>
              <a:buFontTx/>
              <a:buNone/>
              <a:defRPr/>
            </a:pPr>
            <a:r>
              <a:rPr lang="it-IT" sz="2400" dirty="0">
                <a:solidFill>
                  <a:srgbClr val="FF0000"/>
                </a:solidFill>
              </a:rPr>
              <a:t>ALTRE SPESE DIRETTE</a:t>
            </a:r>
            <a:endParaRPr lang="it-IT" dirty="0"/>
          </a:p>
          <a:p>
            <a:pPr marL="0" indent="0" algn="just">
              <a:lnSpc>
                <a:spcPct val="110000"/>
              </a:lnSpc>
              <a:spcAft>
                <a:spcPts val="600"/>
              </a:spcAft>
              <a:buNone/>
              <a:defRPr/>
            </a:pPr>
            <a:r>
              <a:rPr lang="it-IT" sz="2400" b="1" dirty="0">
                <a:ea typeface="+mn-lt"/>
                <a:cs typeface="+mn-lt"/>
              </a:rPr>
              <a:t>È</a:t>
            </a:r>
            <a:r>
              <a:rPr lang="it-IT" sz="2400" b="1" dirty="0"/>
              <a:t> possibile partecipare e rendicontare anche fiere su territorio estero?</a:t>
            </a:r>
            <a:endParaRPr lang="it-IT" sz="2400" dirty="0">
              <a:cs typeface="Arial"/>
            </a:endParaRPr>
          </a:p>
          <a:p>
            <a:pPr marL="0" indent="0" algn="just">
              <a:lnSpc>
                <a:spcPct val="110000"/>
              </a:lnSpc>
              <a:spcAft>
                <a:spcPts val="600"/>
              </a:spcAft>
              <a:buNone/>
              <a:defRPr/>
            </a:pPr>
            <a:r>
              <a:rPr lang="it-IT" sz="2400" dirty="0"/>
              <a:t>La partecipazione a fiere (anche su territorio estero) con un proprio stand è ammissibile (a seconda della configurazione del servizio come spesa di consulenza o altra spesa diretta).</a:t>
            </a:r>
            <a:endParaRPr lang="it-IT" sz="2400" dirty="0">
              <a:cs typeface="Arial"/>
            </a:endParaRPr>
          </a:p>
          <a:p>
            <a:pPr marL="0" indent="0" algn="just">
              <a:lnSpc>
                <a:spcPct val="110000"/>
              </a:lnSpc>
              <a:spcAft>
                <a:spcPts val="600"/>
              </a:spcAft>
              <a:buNone/>
              <a:defRPr/>
            </a:pPr>
            <a:r>
              <a:rPr lang="it-IT" sz="2400" dirty="0"/>
              <a:t>Le spese di trasferta del personale invece non sono ammissibili.</a:t>
            </a:r>
            <a:endParaRPr lang="it-IT" sz="2400" dirty="0">
              <a:cs typeface="Aria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0" name="Text Box 28">
            <a:extLst>
              <a:ext uri="{FF2B5EF4-FFF2-40B4-BE49-F238E27FC236}">
                <a16:creationId xmlns:a16="http://schemas.microsoft.com/office/drawing/2014/main" id="{CDC3866C-BBDD-4150-BC3F-CDF4448C2896}"/>
              </a:ext>
            </a:extLst>
          </p:cNvPr>
          <p:cNvSpPr txBox="1">
            <a:spLocks noChangeArrowheads="1"/>
          </p:cNvSpPr>
          <p:nvPr/>
        </p:nvSpPr>
        <p:spPr bwMode="auto">
          <a:xfrm>
            <a:off x="2057400" y="6673850"/>
            <a:ext cx="2501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it-IT" altLang="it-IT" sz="1800"/>
          </a:p>
        </p:txBody>
      </p:sp>
      <p:sp>
        <p:nvSpPr>
          <p:cNvPr id="96262" name="Titolo 1">
            <a:extLst>
              <a:ext uri="{FF2B5EF4-FFF2-40B4-BE49-F238E27FC236}">
                <a16:creationId xmlns:a16="http://schemas.microsoft.com/office/drawing/2014/main" id="{221B5977-0FE5-481E-90C3-C353703F16B3}"/>
              </a:ext>
            </a:extLst>
          </p:cNvPr>
          <p:cNvSpPr>
            <a:spLocks noGrp="1" noChangeArrowheads="1"/>
          </p:cNvSpPr>
          <p:nvPr>
            <p:ph type="title"/>
          </p:nvPr>
        </p:nvSpPr>
        <p:spPr/>
        <p:txBody>
          <a:bodyPr/>
          <a:lstStyle/>
          <a:p>
            <a:pPr eaLnBrk="1" hangingPunct="1"/>
            <a:r>
              <a:rPr lang="it-IT" altLang="it-IT"/>
              <a:t>Quesito</a:t>
            </a:r>
          </a:p>
        </p:txBody>
      </p:sp>
      <p:sp>
        <p:nvSpPr>
          <p:cNvPr id="3" name="Segnaposto contenuto 2">
            <a:extLst>
              <a:ext uri="{FF2B5EF4-FFF2-40B4-BE49-F238E27FC236}">
                <a16:creationId xmlns:a16="http://schemas.microsoft.com/office/drawing/2014/main" id="{C121843E-66E5-4541-B1A2-A29D63B5D460}"/>
              </a:ext>
            </a:extLst>
          </p:cNvPr>
          <p:cNvSpPr>
            <a:spLocks noGrp="1"/>
          </p:cNvSpPr>
          <p:nvPr>
            <p:ph type="body" idx="1"/>
          </p:nvPr>
        </p:nvSpPr>
        <p:spPr>
          <a:xfrm>
            <a:off x="457629" y="1511929"/>
            <a:ext cx="8335534" cy="4163263"/>
          </a:xfrm>
          <a:noFill/>
          <a:scene3d>
            <a:camera prst="orthographicFront">
              <a:rot lat="0" lon="0" rev="0"/>
            </a:camera>
            <a:lightRig rig="contrasting" dir="t">
              <a:rot lat="0" lon="0" rev="1500000"/>
            </a:lightRig>
          </a:scene3d>
          <a:sp3d prstMaterial="metal">
            <a:bevelT w="88900" h="88900"/>
          </a:sp3d>
        </p:spPr>
        <p:txBody>
          <a:bodyPr/>
          <a:lstStyle/>
          <a:p>
            <a:pPr marL="0" indent="0" algn="ctr">
              <a:spcAft>
                <a:spcPts val="1800"/>
              </a:spcAft>
              <a:buFontTx/>
              <a:buNone/>
              <a:defRPr/>
            </a:pPr>
            <a:r>
              <a:rPr lang="it-IT" sz="2400" dirty="0">
                <a:solidFill>
                  <a:srgbClr val="FF0000"/>
                </a:solidFill>
              </a:rPr>
              <a:t>ALTRE SPESE DIRETTE</a:t>
            </a:r>
            <a:endParaRPr lang="it-IT" sz="2400" dirty="0">
              <a:solidFill>
                <a:srgbClr val="FF0000"/>
              </a:solidFill>
              <a:cs typeface="Arial"/>
            </a:endParaRPr>
          </a:p>
          <a:p>
            <a:pPr marL="0" indent="0" algn="just">
              <a:lnSpc>
                <a:spcPct val="100000"/>
              </a:lnSpc>
              <a:spcAft>
                <a:spcPts val="600"/>
              </a:spcAft>
              <a:buNone/>
              <a:defRPr/>
            </a:pPr>
            <a:r>
              <a:rPr lang="it-IT" sz="2400" b="1" dirty="0">
                <a:ea typeface="+mn-lt"/>
                <a:cs typeface="+mn-lt"/>
              </a:rPr>
              <a:t>È</a:t>
            </a:r>
            <a:r>
              <a:rPr lang="it-IT" sz="2400" b="1" dirty="0"/>
              <a:t> ammissibile l’IVA? </a:t>
            </a:r>
            <a:endParaRPr lang="it-IT" sz="2400" dirty="0">
              <a:cs typeface="Arial"/>
            </a:endParaRPr>
          </a:p>
          <a:p>
            <a:pPr marL="0" indent="0" algn="just">
              <a:lnSpc>
                <a:spcPct val="100000"/>
              </a:lnSpc>
              <a:spcAft>
                <a:spcPts val="600"/>
              </a:spcAft>
              <a:buNone/>
              <a:defRPr/>
            </a:pPr>
            <a:r>
              <a:rPr lang="it-IT" sz="2400" dirty="0"/>
              <a:t>Ai sensi dell'articolo 69, paragrafo 3, lettera c), del regolamento (UE) n. 1303/2013 l'imposta sul valore aggiunto (IVA) realmente e definitivamente sostenuta dal beneficiario è una spesa ammissibile solo se questa non è recuperabile, nel rispetto della normativa nazionale di riferimento.</a:t>
            </a:r>
            <a:endParaRPr lang="it-IT" sz="2400" dirty="0">
              <a:cs typeface="Aria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2" name="Text Box 28">
            <a:extLst>
              <a:ext uri="{FF2B5EF4-FFF2-40B4-BE49-F238E27FC236}">
                <a16:creationId xmlns:a16="http://schemas.microsoft.com/office/drawing/2014/main" id="{EB1A4968-9EDD-41C0-AF16-237683C14A68}"/>
              </a:ext>
            </a:extLst>
          </p:cNvPr>
          <p:cNvSpPr txBox="1">
            <a:spLocks noChangeArrowheads="1"/>
          </p:cNvSpPr>
          <p:nvPr/>
        </p:nvSpPr>
        <p:spPr bwMode="auto">
          <a:xfrm>
            <a:off x="2057400" y="6673850"/>
            <a:ext cx="2501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it-IT" altLang="it-IT" sz="1800"/>
          </a:p>
        </p:txBody>
      </p:sp>
      <p:sp>
        <p:nvSpPr>
          <p:cNvPr id="94214" name="Titolo 1">
            <a:extLst>
              <a:ext uri="{FF2B5EF4-FFF2-40B4-BE49-F238E27FC236}">
                <a16:creationId xmlns:a16="http://schemas.microsoft.com/office/drawing/2014/main" id="{3D8839B8-4B6E-4DDB-AE81-17CDB5E75609}"/>
              </a:ext>
            </a:extLst>
          </p:cNvPr>
          <p:cNvSpPr>
            <a:spLocks noGrp="1" noChangeArrowheads="1"/>
          </p:cNvSpPr>
          <p:nvPr>
            <p:ph type="title"/>
          </p:nvPr>
        </p:nvSpPr>
        <p:spPr>
          <a:xfrm>
            <a:off x="404018" y="156582"/>
            <a:ext cx="8335963" cy="1143000"/>
          </a:xfrm>
        </p:spPr>
        <p:txBody>
          <a:bodyPr/>
          <a:lstStyle/>
          <a:p>
            <a:pPr eaLnBrk="1" hangingPunct="1"/>
            <a:r>
              <a:rPr lang="it-IT" altLang="it-IT" dirty="0"/>
              <a:t>Quesito</a:t>
            </a:r>
          </a:p>
        </p:txBody>
      </p:sp>
      <p:sp>
        <p:nvSpPr>
          <p:cNvPr id="3" name="Segnaposto contenuto 2">
            <a:extLst>
              <a:ext uri="{FF2B5EF4-FFF2-40B4-BE49-F238E27FC236}">
                <a16:creationId xmlns:a16="http://schemas.microsoft.com/office/drawing/2014/main" id="{AAE867E4-BD48-45D9-852C-84F02409367D}"/>
              </a:ext>
            </a:extLst>
          </p:cNvPr>
          <p:cNvSpPr>
            <a:spLocks noGrp="1"/>
          </p:cNvSpPr>
          <p:nvPr>
            <p:ph type="body" idx="1"/>
          </p:nvPr>
        </p:nvSpPr>
        <p:spPr>
          <a:xfrm>
            <a:off x="244445" y="795528"/>
            <a:ext cx="8655112" cy="5166360"/>
          </a:xfrm>
          <a:noFill/>
          <a:scene3d>
            <a:camera prst="orthographicFront">
              <a:rot lat="0" lon="0" rev="0"/>
            </a:camera>
            <a:lightRig rig="contrasting" dir="t">
              <a:rot lat="0" lon="0" rev="1500000"/>
            </a:lightRig>
          </a:scene3d>
          <a:sp3d prstMaterial="metal">
            <a:bevelT w="88900" h="88900"/>
          </a:sp3d>
        </p:spPr>
        <p:txBody>
          <a:bodyPr>
            <a:normAutofit fontScale="25000" lnSpcReduction="20000"/>
          </a:bodyPr>
          <a:lstStyle/>
          <a:p>
            <a:pPr marL="0" indent="0" algn="ctr">
              <a:lnSpc>
                <a:spcPct val="120000"/>
              </a:lnSpc>
              <a:spcAft>
                <a:spcPts val="1200"/>
              </a:spcAft>
              <a:buFontTx/>
              <a:buNone/>
              <a:defRPr/>
            </a:pPr>
            <a:r>
              <a:rPr lang="it-IT" sz="7200" dirty="0">
                <a:solidFill>
                  <a:srgbClr val="FF0000"/>
                </a:solidFill>
              </a:rPr>
              <a:t>ALTRE SPESE DIRETTE</a:t>
            </a:r>
            <a:endParaRPr lang="it-IT" sz="7200" dirty="0"/>
          </a:p>
          <a:p>
            <a:pPr marL="0" indent="0" algn="just">
              <a:lnSpc>
                <a:spcPct val="110000"/>
              </a:lnSpc>
              <a:spcAft>
                <a:spcPts val="600"/>
              </a:spcAft>
              <a:defRPr/>
            </a:pPr>
            <a:r>
              <a:rPr lang="it-IT" sz="5600" b="1" dirty="0">
                <a:solidFill>
                  <a:schemeClr val="tx1"/>
                </a:solidFill>
                <a:ea typeface="+mn-lt"/>
                <a:cs typeface="+mn-lt"/>
              </a:rPr>
              <a:t>Quali spese rientrano nella categoria D "altre spese dirette”</a:t>
            </a:r>
            <a:r>
              <a:rPr lang="it-IT" sz="5600" b="1" dirty="0">
                <a:solidFill>
                  <a:schemeClr val="tx1"/>
                </a:solidFill>
              </a:rPr>
              <a:t>?</a:t>
            </a:r>
            <a:endParaRPr lang="it-IT" sz="5600" dirty="0">
              <a:solidFill>
                <a:schemeClr val="tx1"/>
              </a:solidFill>
              <a:cs typeface="Arial"/>
            </a:endParaRPr>
          </a:p>
          <a:p>
            <a:pPr marL="0" indent="0">
              <a:lnSpc>
                <a:spcPct val="120000"/>
              </a:lnSpc>
            </a:pPr>
            <a:r>
              <a:rPr lang="it-IT" sz="5600" dirty="0">
                <a:cs typeface="Arial"/>
              </a:rPr>
              <a:t>Nelle altre spese dirette sono rendicontabili:</a:t>
            </a:r>
          </a:p>
          <a:p>
            <a:pPr marL="288000" indent="-288000">
              <a:lnSpc>
                <a:spcPct val="120000"/>
              </a:lnSpc>
              <a:spcAft>
                <a:spcPts val="200"/>
              </a:spcAft>
              <a:buFont typeface="Arial" panose="020B0604020202020204" pitchFamily="34" charset="0"/>
              <a:buChar char="•"/>
            </a:pPr>
            <a:r>
              <a:rPr lang="it-IT" sz="5600" dirty="0">
                <a:cs typeface="Arial"/>
              </a:rPr>
              <a:t>le acquisizioni di brevetti e licenze;</a:t>
            </a:r>
          </a:p>
          <a:p>
            <a:pPr marL="288000" indent="-288000">
              <a:lnSpc>
                <a:spcPct val="120000"/>
              </a:lnSpc>
              <a:spcAft>
                <a:spcPts val="200"/>
              </a:spcAft>
              <a:buFont typeface="Arial" panose="020B0604020202020204" pitchFamily="34" charset="0"/>
              <a:buChar char="•"/>
            </a:pPr>
            <a:r>
              <a:rPr lang="it-IT" sz="5600" dirty="0">
                <a:cs typeface="Arial"/>
              </a:rPr>
              <a:t>i costi per la protezione degli IPR derivanti dal progetto;</a:t>
            </a:r>
          </a:p>
          <a:p>
            <a:pPr marL="288000" indent="-288000" algn="just">
              <a:lnSpc>
                <a:spcPct val="120000"/>
              </a:lnSpc>
              <a:spcAft>
                <a:spcPts val="200"/>
              </a:spcAft>
              <a:buFont typeface="Arial" panose="020B0604020202020204" pitchFamily="34" charset="0"/>
              <a:buChar char="•"/>
            </a:pPr>
            <a:r>
              <a:rPr lang="it-IT" sz="5600" dirty="0">
                <a:cs typeface="Arial"/>
              </a:rPr>
              <a:t>le spese necessarie per la costituzione dell’ATS e le spese relative alla fideiussione per la richiesta di anticipazione (anche se inferiori a 500 euro oneri o IVA inclusa). Si precisa che nelle fatture dei notai di costituzione dell'ATS non possono essere ammessi i costi relativi ad anticipazioni e a diritti/bolli (che sono ricomprese nelle spese generali);</a:t>
            </a:r>
          </a:p>
          <a:p>
            <a:pPr marL="288000" indent="-288000">
              <a:lnSpc>
                <a:spcPct val="120000"/>
              </a:lnSpc>
              <a:spcAft>
                <a:spcPts val="200"/>
              </a:spcAft>
              <a:buFont typeface="Arial" panose="020B0604020202020204" pitchFamily="34" charset="0"/>
              <a:buChar char="•"/>
            </a:pPr>
            <a:r>
              <a:rPr lang="it-IT" sz="5600" dirty="0">
                <a:cs typeface="Arial"/>
              </a:rPr>
              <a:t>le spese per la diffusione dei risultati del progetto che non rientrano nella categoria c);</a:t>
            </a:r>
          </a:p>
          <a:p>
            <a:pPr marL="288000" indent="-288000">
              <a:lnSpc>
                <a:spcPct val="120000"/>
              </a:lnSpc>
              <a:spcAft>
                <a:spcPts val="200"/>
              </a:spcAft>
              <a:buFont typeface="Arial" panose="020B0604020202020204" pitchFamily="34" charset="0"/>
              <a:buChar char="•"/>
            </a:pPr>
            <a:r>
              <a:rPr lang="it-IT" sz="5600" dirty="0">
                <a:cs typeface="Arial"/>
              </a:rPr>
              <a:t>le spese relative a collaborazioni occasionali a seconda della tipologia della prestazione resa; </a:t>
            </a:r>
          </a:p>
          <a:p>
            <a:pPr marL="288000" indent="-288000" algn="just">
              <a:lnSpc>
                <a:spcPct val="120000"/>
              </a:lnSpc>
              <a:spcAft>
                <a:spcPts val="200"/>
              </a:spcAft>
              <a:buFont typeface="Arial" panose="020B0604020202020204" pitchFamily="34" charset="0"/>
              <a:buChar char="•"/>
            </a:pPr>
            <a:r>
              <a:rPr lang="it-IT" sz="5600" dirty="0">
                <a:cs typeface="Arial"/>
              </a:rPr>
              <a:t>le spese per la realizzazione di prototipi e impianti pilota (anche sotto forma di contratti di collaborazione). Si precisa che sono ammissibili unicamente i costi relativi alla componentistica e alle lavorazioni necessarie per la realizzazione di prototipi e impianti pilota. Tali costi non devono comunque rientrare in generiche forniture ma essere chiaramente riconducibili al progetto. Sono rendicontabili nella categoria  </a:t>
            </a:r>
            <a:r>
              <a:rPr lang="it-IT" sz="5600" i="1" dirty="0">
                <a:cs typeface="Arial"/>
              </a:rPr>
              <a:t>Altre spese</a:t>
            </a:r>
            <a:r>
              <a:rPr lang="it-IT" sz="5600" dirty="0">
                <a:cs typeface="Arial"/>
              </a:rPr>
              <a:t> solo componenti privi di autonomo funzionamento e che siano considerati a livello di inventario come parti di un prototipo. Parti del prototipo che abbiano autonomo funzionamento devono essere in ogni caso rendicontati come attrezzature. Allo stesso modo dovranno essere rendicontati fra le attrezzature componenti che siano inventariati singolarmente e non come parti di un prototipo. Qualora la realizzazione del prototipo sia interamente commissionata a terzi, il relativo costo dovrà in ogni caso essere rendicontato alla voce attrezzature</a:t>
            </a:r>
            <a:r>
              <a:rPr lang="it-IT" sz="5200" dirty="0">
                <a:cs typeface="Arial"/>
              </a:rPr>
              <a:t>.</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Text Box 28">
            <a:extLst>
              <a:ext uri="{FF2B5EF4-FFF2-40B4-BE49-F238E27FC236}">
                <a16:creationId xmlns:a16="http://schemas.microsoft.com/office/drawing/2014/main" id="{DDD9D866-CF9C-4631-BC4B-48882D315DCD}"/>
              </a:ext>
            </a:extLst>
          </p:cNvPr>
          <p:cNvSpPr txBox="1">
            <a:spLocks noChangeArrowheads="1"/>
          </p:cNvSpPr>
          <p:nvPr/>
        </p:nvSpPr>
        <p:spPr bwMode="auto">
          <a:xfrm>
            <a:off x="2057400" y="6673850"/>
            <a:ext cx="2501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it-IT" altLang="it-IT" sz="1800"/>
          </a:p>
        </p:txBody>
      </p:sp>
      <p:sp>
        <p:nvSpPr>
          <p:cNvPr id="98310" name="Titolo 1">
            <a:extLst>
              <a:ext uri="{FF2B5EF4-FFF2-40B4-BE49-F238E27FC236}">
                <a16:creationId xmlns:a16="http://schemas.microsoft.com/office/drawing/2014/main" id="{CFA721E8-6DA6-42AC-B6C5-FE3EB4E32701}"/>
              </a:ext>
            </a:extLst>
          </p:cNvPr>
          <p:cNvSpPr>
            <a:spLocks noGrp="1" noChangeArrowheads="1"/>
          </p:cNvSpPr>
          <p:nvPr>
            <p:ph type="title"/>
          </p:nvPr>
        </p:nvSpPr>
        <p:spPr/>
        <p:txBody>
          <a:bodyPr/>
          <a:lstStyle/>
          <a:p>
            <a:pPr eaLnBrk="1" hangingPunct="1"/>
            <a:r>
              <a:rPr lang="it-IT" altLang="it-IT"/>
              <a:t>Quesito</a:t>
            </a:r>
          </a:p>
        </p:txBody>
      </p:sp>
      <p:sp>
        <p:nvSpPr>
          <p:cNvPr id="3" name="Segnaposto contenuto 2">
            <a:extLst>
              <a:ext uri="{FF2B5EF4-FFF2-40B4-BE49-F238E27FC236}">
                <a16:creationId xmlns:a16="http://schemas.microsoft.com/office/drawing/2014/main" id="{CDADD576-50C7-4F54-94CB-CE20F96931EF}"/>
              </a:ext>
            </a:extLst>
          </p:cNvPr>
          <p:cNvSpPr>
            <a:spLocks noGrp="1"/>
          </p:cNvSpPr>
          <p:nvPr>
            <p:ph type="body" idx="1"/>
          </p:nvPr>
        </p:nvSpPr>
        <p:spPr>
          <a:noFill/>
          <a:scene3d>
            <a:camera prst="orthographicFront">
              <a:rot lat="0" lon="0" rev="0"/>
            </a:camera>
            <a:lightRig rig="contrasting" dir="t">
              <a:rot lat="0" lon="0" rev="1500000"/>
            </a:lightRig>
          </a:scene3d>
          <a:sp3d prstMaterial="metal">
            <a:bevelT w="88900" h="88900"/>
          </a:sp3d>
        </p:spPr>
        <p:txBody>
          <a:bodyPr/>
          <a:lstStyle/>
          <a:p>
            <a:pPr marL="0" indent="0" algn="ctr">
              <a:spcAft>
                <a:spcPts val="1800"/>
              </a:spcAft>
              <a:buFontTx/>
              <a:buNone/>
              <a:defRPr/>
            </a:pPr>
            <a:r>
              <a:rPr lang="it-IT" sz="2400" dirty="0">
                <a:solidFill>
                  <a:srgbClr val="FF0000"/>
                </a:solidFill>
              </a:rPr>
              <a:t>ALTRE SPESE DIRETTE</a:t>
            </a:r>
            <a:endParaRPr lang="it-IT" sz="2400" dirty="0">
              <a:solidFill>
                <a:srgbClr val="FF0000"/>
              </a:solidFill>
              <a:cs typeface="Arial"/>
            </a:endParaRPr>
          </a:p>
          <a:p>
            <a:pPr marL="0" indent="0" algn="just">
              <a:lnSpc>
                <a:spcPct val="100000"/>
              </a:lnSpc>
              <a:spcAft>
                <a:spcPts val="600"/>
              </a:spcAft>
              <a:buNone/>
              <a:defRPr/>
            </a:pPr>
            <a:r>
              <a:rPr lang="it-IT" sz="2400" b="1" dirty="0"/>
              <a:t>Sono ammissibili l’imposta di registro e l’imposta di bollo?</a:t>
            </a:r>
            <a:endParaRPr lang="it-IT" sz="2400" dirty="0">
              <a:cs typeface="Arial"/>
            </a:endParaRPr>
          </a:p>
          <a:p>
            <a:pPr marL="0" indent="0" algn="just">
              <a:lnSpc>
                <a:spcPct val="100000"/>
              </a:lnSpc>
              <a:spcAft>
                <a:spcPts val="600"/>
              </a:spcAft>
              <a:buNone/>
              <a:defRPr/>
            </a:pPr>
            <a:r>
              <a:rPr lang="it-IT" sz="2400" dirty="0"/>
              <a:t>Tali spese non risultano ammissibili in quanto esiste un espresso divieto nel manuale di rendicontazione per i beneficiari. </a:t>
            </a:r>
            <a:endParaRPr lang="it-IT" sz="2400" dirty="0">
              <a:cs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40E5A583-89FB-46B8-8709-6A9132F033F1}"/>
              </a:ext>
            </a:extLst>
          </p:cNvPr>
          <p:cNvSpPr>
            <a:spLocks noGrp="1" noChangeArrowheads="1"/>
          </p:cNvSpPr>
          <p:nvPr>
            <p:ph type="title"/>
          </p:nvPr>
        </p:nvSpPr>
        <p:spPr/>
        <p:txBody>
          <a:bodyPr>
            <a:normAutofit/>
          </a:bodyPr>
          <a:lstStyle/>
          <a:p>
            <a:pPr eaLnBrk="1" hangingPunct="1"/>
            <a:r>
              <a:rPr lang="it-IT" altLang="it-IT" dirty="0"/>
              <a:t>La Procedura di rendicontazione</a:t>
            </a:r>
          </a:p>
        </p:txBody>
      </p:sp>
      <p:sp>
        <p:nvSpPr>
          <p:cNvPr id="40963" name="Rectangle 3">
            <a:extLst>
              <a:ext uri="{FF2B5EF4-FFF2-40B4-BE49-F238E27FC236}">
                <a16:creationId xmlns:a16="http://schemas.microsoft.com/office/drawing/2014/main" id="{B8DB27C8-6174-4C23-AF43-E728E53D53D3}"/>
              </a:ext>
            </a:extLst>
          </p:cNvPr>
          <p:cNvSpPr>
            <a:spLocks noGrp="1" noChangeArrowheads="1"/>
          </p:cNvSpPr>
          <p:nvPr>
            <p:ph type="body" idx="1"/>
          </p:nvPr>
        </p:nvSpPr>
        <p:spPr>
          <a:xfrm>
            <a:off x="325925" y="1376127"/>
            <a:ext cx="8467238" cy="4299065"/>
          </a:xfrm>
        </p:spPr>
        <p:txBody>
          <a:bodyPr>
            <a:normAutofit fontScale="92500"/>
          </a:bodyPr>
          <a:lstStyle/>
          <a:p>
            <a:pPr algn="just" eaLnBrk="1" fontAlgn="auto">
              <a:lnSpc>
                <a:spcPct val="90000"/>
              </a:lnSpc>
              <a:spcBef>
                <a:spcPts val="1415"/>
              </a:spcBef>
              <a:spcAft>
                <a:spcPts val="0"/>
              </a:spcAft>
              <a:buFontTx/>
              <a:buNone/>
              <a:defRPr/>
            </a:pPr>
            <a:r>
              <a:rPr lang="it-IT" sz="2400" dirty="0">
                <a:solidFill>
                  <a:srgbClr val="000000"/>
                </a:solidFill>
              </a:rPr>
              <a:t>Si articola nelle seguenti fasi:</a:t>
            </a:r>
            <a:endParaRPr lang="it-IT" dirty="0"/>
          </a:p>
          <a:p>
            <a:pPr algn="just" eaLnBrk="1" fontAlgn="auto">
              <a:lnSpc>
                <a:spcPct val="90000"/>
              </a:lnSpc>
              <a:spcBef>
                <a:spcPts val="1415"/>
              </a:spcBef>
              <a:spcAft>
                <a:spcPts val="0"/>
              </a:spcAft>
              <a:buFontTx/>
              <a:buNone/>
              <a:defRPr/>
            </a:pPr>
            <a:r>
              <a:rPr lang="it-IT" sz="2400" dirty="0">
                <a:solidFill>
                  <a:srgbClr val="000000"/>
                </a:solidFill>
              </a:rPr>
              <a:t>1.Presentazione della </a:t>
            </a:r>
            <a:r>
              <a:rPr lang="it-IT" sz="2400" u="sng" dirty="0">
                <a:solidFill>
                  <a:srgbClr val="000000"/>
                </a:solidFill>
              </a:rPr>
              <a:t>Domanda di rimborso</a:t>
            </a:r>
            <a:r>
              <a:rPr lang="it-IT" sz="2400" dirty="0">
                <a:solidFill>
                  <a:srgbClr val="000000"/>
                </a:solidFill>
              </a:rPr>
              <a:t> da parte</a:t>
            </a:r>
            <a:br>
              <a:rPr lang="it-IT" sz="2400" dirty="0">
                <a:solidFill>
                  <a:srgbClr val="000000"/>
                </a:solidFill>
              </a:rPr>
            </a:br>
            <a:r>
              <a:rPr lang="it-IT" sz="2400" dirty="0">
                <a:solidFill>
                  <a:srgbClr val="000000"/>
                </a:solidFill>
              </a:rPr>
              <a:t>del Mandatario</a:t>
            </a:r>
            <a:endParaRPr lang="it-IT" sz="2400" dirty="0">
              <a:solidFill>
                <a:srgbClr val="000000"/>
              </a:solidFill>
              <a:cs typeface="Arial"/>
            </a:endParaRPr>
          </a:p>
          <a:p>
            <a:pPr algn="just" eaLnBrk="1" fontAlgn="auto">
              <a:lnSpc>
                <a:spcPct val="90000"/>
              </a:lnSpc>
              <a:spcBef>
                <a:spcPts val="1415"/>
              </a:spcBef>
              <a:spcAft>
                <a:spcPts val="0"/>
              </a:spcAft>
              <a:buFontTx/>
              <a:buNone/>
              <a:defRPr/>
            </a:pPr>
            <a:r>
              <a:rPr lang="it-IT" sz="2400" dirty="0">
                <a:solidFill>
                  <a:srgbClr val="000000"/>
                </a:solidFill>
              </a:rPr>
              <a:t>2.</a:t>
            </a:r>
            <a:r>
              <a:rPr lang="it-IT" sz="2400" u="sng" dirty="0">
                <a:solidFill>
                  <a:srgbClr val="000000"/>
                </a:solidFill>
              </a:rPr>
              <a:t>Controllo</a:t>
            </a:r>
            <a:r>
              <a:rPr lang="it-IT" sz="2400" dirty="0">
                <a:solidFill>
                  <a:srgbClr val="000000"/>
                </a:solidFill>
              </a:rPr>
              <a:t> della documentazione</a:t>
            </a:r>
            <a:endParaRPr lang="it-IT" sz="2400" dirty="0">
              <a:solidFill>
                <a:srgbClr val="000000"/>
              </a:solidFill>
              <a:cs typeface="Arial"/>
            </a:endParaRPr>
          </a:p>
          <a:p>
            <a:pPr algn="just" eaLnBrk="1" fontAlgn="auto">
              <a:lnSpc>
                <a:spcPct val="90000"/>
              </a:lnSpc>
              <a:spcBef>
                <a:spcPts val="1415"/>
              </a:spcBef>
              <a:spcAft>
                <a:spcPts val="0"/>
              </a:spcAft>
              <a:buFontTx/>
              <a:buNone/>
              <a:defRPr/>
            </a:pPr>
            <a:r>
              <a:rPr lang="it-IT" sz="2400" dirty="0">
                <a:solidFill>
                  <a:srgbClr val="000000"/>
                </a:solidFill>
              </a:rPr>
              <a:t>	</a:t>
            </a:r>
            <a:r>
              <a:rPr lang="it-IT" sz="2400" u="sng" dirty="0">
                <a:solidFill>
                  <a:srgbClr val="000000"/>
                </a:solidFill>
              </a:rPr>
              <a:t>Esito</a:t>
            </a:r>
            <a:r>
              <a:rPr lang="it-IT" sz="2400" dirty="0">
                <a:solidFill>
                  <a:srgbClr val="000000"/>
                </a:solidFill>
              </a:rPr>
              <a:t> del controllo</a:t>
            </a:r>
            <a:endParaRPr lang="it-IT" sz="2400" dirty="0">
              <a:solidFill>
                <a:srgbClr val="000000"/>
              </a:solidFill>
              <a:cs typeface="Arial"/>
            </a:endParaRPr>
          </a:p>
          <a:p>
            <a:pPr algn="just" eaLnBrk="1" fontAlgn="auto">
              <a:lnSpc>
                <a:spcPct val="90000"/>
              </a:lnSpc>
              <a:spcBef>
                <a:spcPts val="1415"/>
              </a:spcBef>
              <a:spcAft>
                <a:spcPts val="0"/>
              </a:spcAft>
              <a:buFontTx/>
              <a:buNone/>
              <a:defRPr/>
            </a:pPr>
            <a:r>
              <a:rPr lang="it-IT" sz="2400" dirty="0">
                <a:solidFill>
                  <a:srgbClr val="000000"/>
                </a:solidFill>
              </a:rPr>
              <a:t>	</a:t>
            </a:r>
            <a:r>
              <a:rPr lang="it-IT" sz="2400" u="sng" dirty="0">
                <a:solidFill>
                  <a:srgbClr val="000000"/>
                </a:solidFill>
              </a:rPr>
              <a:t>Calcolo del contributo</a:t>
            </a:r>
            <a:endParaRPr lang="it-IT" sz="2400" dirty="0">
              <a:solidFill>
                <a:srgbClr val="000000"/>
              </a:solidFill>
              <a:cs typeface="Arial"/>
            </a:endParaRPr>
          </a:p>
          <a:p>
            <a:pPr algn="just" eaLnBrk="1" fontAlgn="auto">
              <a:lnSpc>
                <a:spcPct val="90000"/>
              </a:lnSpc>
              <a:spcBef>
                <a:spcPts val="1415"/>
              </a:spcBef>
              <a:spcAft>
                <a:spcPts val="0"/>
              </a:spcAft>
              <a:buFontTx/>
              <a:buNone/>
              <a:defRPr/>
            </a:pPr>
            <a:r>
              <a:rPr lang="it-IT" sz="2400" dirty="0">
                <a:solidFill>
                  <a:srgbClr val="000000"/>
                </a:solidFill>
              </a:rPr>
              <a:t>	</a:t>
            </a:r>
            <a:r>
              <a:rPr lang="it-IT" sz="2400" u="sng" dirty="0">
                <a:solidFill>
                  <a:srgbClr val="000000"/>
                </a:solidFill>
              </a:rPr>
              <a:t>Liquidazione</a:t>
            </a:r>
            <a:r>
              <a:rPr lang="it-IT" sz="2400" dirty="0">
                <a:solidFill>
                  <a:srgbClr val="000000"/>
                </a:solidFill>
              </a:rPr>
              <a:t> del contributo</a:t>
            </a:r>
            <a:endParaRPr lang="it-IT" sz="2400" dirty="0">
              <a:solidFill>
                <a:srgbClr val="000000"/>
              </a:solidFill>
              <a:cs typeface="Arial"/>
            </a:endParaRPr>
          </a:p>
          <a:p>
            <a:pPr indent="0" algn="just" eaLnBrk="1" fontAlgn="auto">
              <a:lnSpc>
                <a:spcPct val="90000"/>
              </a:lnSpc>
              <a:spcBef>
                <a:spcPts val="1415"/>
              </a:spcBef>
              <a:spcAft>
                <a:spcPts val="0"/>
              </a:spcAft>
              <a:buFontTx/>
              <a:buNone/>
              <a:defRPr/>
            </a:pPr>
            <a:r>
              <a:rPr lang="it-IT" sz="2400" dirty="0">
                <a:solidFill>
                  <a:srgbClr val="000000"/>
                </a:solidFill>
              </a:rPr>
              <a:t>A cura del «Servizio Attuazione e Liquidazione dei Programmi di Finanziamento e Supporto alla Autorità di Gestione FESR»</a:t>
            </a:r>
            <a:endParaRPr lang="it-IT" sz="2400" dirty="0">
              <a:solidFill>
                <a:srgbClr val="000000"/>
              </a:solidFill>
              <a:cs typeface="Arial"/>
            </a:endParaRPr>
          </a:p>
          <a:p>
            <a:pPr marL="88900" indent="0" eaLnBrk="1" hangingPunct="1">
              <a:spcBef>
                <a:spcPct val="40000"/>
              </a:spcBef>
              <a:buClr>
                <a:srgbClr val="FF3300"/>
              </a:buClr>
              <a:buFontTx/>
              <a:buNone/>
              <a:tabLst>
                <a:tab pos="533400" algn="l"/>
              </a:tabLst>
              <a:defRPr/>
            </a:pPr>
            <a:endParaRPr lang="it-IT" altLang="it-IT"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F284893F-9A4C-48F6-A147-08F5AC129EE2}"/>
              </a:ext>
            </a:extLst>
          </p:cNvPr>
          <p:cNvSpPr>
            <a:spLocks noGrp="1" noChangeArrowheads="1"/>
          </p:cNvSpPr>
          <p:nvPr>
            <p:ph type="title"/>
          </p:nvPr>
        </p:nvSpPr>
        <p:spPr/>
        <p:txBody>
          <a:bodyPr>
            <a:normAutofit/>
          </a:bodyPr>
          <a:lstStyle/>
          <a:p>
            <a:pPr eaLnBrk="1" hangingPunct="1"/>
            <a:r>
              <a:rPr lang="it-IT" altLang="it-IT" dirty="0"/>
              <a:t>Modalità di rendicontazione</a:t>
            </a:r>
          </a:p>
        </p:txBody>
      </p:sp>
      <p:sp>
        <p:nvSpPr>
          <p:cNvPr id="16387" name="Rectangle 3">
            <a:extLst>
              <a:ext uri="{FF2B5EF4-FFF2-40B4-BE49-F238E27FC236}">
                <a16:creationId xmlns:a16="http://schemas.microsoft.com/office/drawing/2014/main" id="{960E28E8-9872-4127-824A-E868A1822BB3}"/>
              </a:ext>
            </a:extLst>
          </p:cNvPr>
          <p:cNvSpPr>
            <a:spLocks noGrp="1" noChangeArrowheads="1"/>
          </p:cNvSpPr>
          <p:nvPr>
            <p:ph type="body" idx="1"/>
          </p:nvPr>
        </p:nvSpPr>
        <p:spPr/>
        <p:txBody>
          <a:bodyPr/>
          <a:lstStyle/>
          <a:p>
            <a:pPr marL="444500" indent="-355600" eaLnBrk="1" hangingPunct="1">
              <a:spcBef>
                <a:spcPct val="40000"/>
              </a:spcBef>
              <a:buClr>
                <a:srgbClr val="C00000"/>
              </a:buClr>
              <a:buFont typeface="Arial" panose="020B0604020202020204" pitchFamily="34" charset="0"/>
              <a:buChar char="●"/>
              <a:tabLst>
                <a:tab pos="533400" algn="l"/>
              </a:tabLst>
            </a:pPr>
            <a:r>
              <a:rPr lang="it-IT" altLang="it-IT" sz="2000" dirty="0"/>
              <a:t>COSTI suddivisi per ciascun componente dell’ATS (idem contributo)</a:t>
            </a:r>
          </a:p>
          <a:p>
            <a:pPr marL="444500" indent="-355600" algn="just">
              <a:spcBef>
                <a:spcPct val="40000"/>
              </a:spcBef>
              <a:buClr>
                <a:srgbClr val="C00000"/>
              </a:buClr>
              <a:buFont typeface="Arial" panose="020B0604020202020204" pitchFamily="34" charset="0"/>
              <a:buChar char="●"/>
              <a:tabLst>
                <a:tab pos="533400" algn="l"/>
              </a:tabLst>
            </a:pPr>
            <a:r>
              <a:rPr lang="it-IT" sz="2000" dirty="0">
                <a:ea typeface="+mn-lt"/>
                <a:cs typeface="+mn-lt"/>
              </a:rPr>
              <a:t>Il PAGAMENTO avviene dalla RER al mandatario (capofila), che ha l’obbligo di provvedere tempestivamente a trasferire agli altri soggetti beneficiari dell’ATS la loro quota parte di contributo</a:t>
            </a:r>
            <a:endParaRPr lang="it-IT" dirty="0"/>
          </a:p>
          <a:p>
            <a:pPr marL="444500" indent="-355600" eaLnBrk="1" hangingPunct="1">
              <a:spcBef>
                <a:spcPct val="40000"/>
              </a:spcBef>
              <a:buFontTx/>
              <a:buNone/>
              <a:tabLst>
                <a:tab pos="533400" algn="l"/>
              </a:tabLst>
            </a:pPr>
            <a:endParaRPr lang="it-IT" altLang="it-IT" sz="2000" dirty="0"/>
          </a:p>
          <a:p>
            <a:pPr marL="444500" indent="-355600" eaLnBrk="1" hangingPunct="1">
              <a:spcBef>
                <a:spcPct val="40000"/>
              </a:spcBef>
              <a:buFontTx/>
              <a:buNone/>
              <a:tabLst>
                <a:tab pos="533400" algn="l"/>
              </a:tabLst>
            </a:pPr>
            <a:r>
              <a:rPr lang="it-IT" altLang="it-IT" sz="2000" b="1" dirty="0">
                <a:solidFill>
                  <a:srgbClr val="C00000"/>
                </a:solidFill>
              </a:rPr>
              <a:t>ANTICIPAZIONE</a:t>
            </a:r>
          </a:p>
          <a:p>
            <a:pPr marL="444500" indent="-355600" algn="just" eaLnBrk="1" hangingPunct="1">
              <a:spcBef>
                <a:spcPct val="40000"/>
              </a:spcBef>
              <a:buClr>
                <a:srgbClr val="C00000"/>
              </a:buClr>
              <a:buFont typeface="Arial" panose="020B0604020202020204" pitchFamily="34" charset="0"/>
              <a:buChar char="●"/>
              <a:tabLst>
                <a:tab pos="533400" algn="l"/>
              </a:tabLst>
            </a:pPr>
            <a:r>
              <a:rPr lang="it-IT" altLang="it-IT" sz="2000" dirty="0"/>
              <a:t>I beneficiari dei progetti avevano la possibilità di richiedere un’anticipazione pari al 25% del contributo concesso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5ACE73DE-A79F-48CF-B917-C835152A75F6}"/>
              </a:ext>
            </a:extLst>
          </p:cNvPr>
          <p:cNvSpPr>
            <a:spLocks noGrp="1" noChangeArrowheads="1"/>
          </p:cNvSpPr>
          <p:nvPr>
            <p:ph type="title"/>
          </p:nvPr>
        </p:nvSpPr>
        <p:spPr>
          <a:xfrm>
            <a:off x="443620" y="274638"/>
            <a:ext cx="8349543" cy="1143000"/>
          </a:xfrm>
        </p:spPr>
        <p:txBody>
          <a:bodyPr>
            <a:normAutofit/>
          </a:bodyPr>
          <a:lstStyle/>
          <a:p>
            <a:r>
              <a:rPr lang="it-IT" altLang="it-IT" dirty="0"/>
              <a:t>Rendicontazione</a:t>
            </a:r>
          </a:p>
        </p:txBody>
      </p:sp>
      <p:sp>
        <p:nvSpPr>
          <p:cNvPr id="40089" name="Rectangle 15">
            <a:extLst>
              <a:ext uri="{FF2B5EF4-FFF2-40B4-BE49-F238E27FC236}">
                <a16:creationId xmlns:a16="http://schemas.microsoft.com/office/drawing/2014/main" id="{B3EE3F50-2C9E-4F90-8B4D-B61A00E8F33F}"/>
              </a:ext>
            </a:extLst>
          </p:cNvPr>
          <p:cNvSpPr>
            <a:spLocks noChangeArrowheads="1"/>
          </p:cNvSpPr>
          <p:nvPr/>
        </p:nvSpPr>
        <p:spPr bwMode="auto">
          <a:xfrm>
            <a:off x="470780" y="996696"/>
            <a:ext cx="8292220" cy="5073697"/>
          </a:xfrm>
          <a:prstGeom prst="rect">
            <a:avLst/>
          </a:prstGeom>
          <a:noFill/>
          <a:ln>
            <a:noFill/>
          </a:ln>
        </p:spPr>
        <p:txBody>
          <a:bodyPr wrap="square" anchor="t">
            <a:spAutoFit/>
          </a:bodyP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fontAlgn="base">
              <a:spcBef>
                <a:spcPct val="0"/>
              </a:spcBef>
              <a:spcAft>
                <a:spcPct val="0"/>
              </a:spcAft>
              <a:defRPr>
                <a:solidFill>
                  <a:schemeClr val="tx1"/>
                </a:solidFill>
                <a:latin typeface="Arial" panose="020B0604020202020204" pitchFamily="34" charset="0"/>
              </a:defRPr>
            </a:lvl6pPr>
            <a:lvl7pPr marL="2971800" indent="-228600" algn="ctr" fontAlgn="base">
              <a:spcBef>
                <a:spcPct val="0"/>
              </a:spcBef>
              <a:spcAft>
                <a:spcPct val="0"/>
              </a:spcAft>
              <a:defRPr>
                <a:solidFill>
                  <a:schemeClr val="tx1"/>
                </a:solidFill>
                <a:latin typeface="Arial" panose="020B0604020202020204" pitchFamily="34" charset="0"/>
              </a:defRPr>
            </a:lvl7pPr>
            <a:lvl8pPr marL="3429000" indent="-228600" algn="ctr" fontAlgn="base">
              <a:spcBef>
                <a:spcPct val="0"/>
              </a:spcBef>
              <a:spcAft>
                <a:spcPct val="0"/>
              </a:spcAft>
              <a:defRPr>
                <a:solidFill>
                  <a:schemeClr val="tx1"/>
                </a:solidFill>
                <a:latin typeface="Arial" panose="020B0604020202020204" pitchFamily="34" charset="0"/>
              </a:defRPr>
            </a:lvl8pPr>
            <a:lvl9pPr marL="3886200" indent="-228600" algn="ctr" fontAlgn="base">
              <a:spcBef>
                <a:spcPct val="0"/>
              </a:spcBef>
              <a:spcAft>
                <a:spcPct val="0"/>
              </a:spcAft>
              <a:defRPr>
                <a:solidFill>
                  <a:schemeClr val="tx1"/>
                </a:solidFill>
                <a:latin typeface="Arial" panose="020B0604020202020204" pitchFamily="34" charset="0"/>
              </a:defRPr>
            </a:lvl9pPr>
          </a:lstStyle>
          <a:p>
            <a:pPr algn="l" eaLnBrk="1" hangingPunct="1">
              <a:defRPr/>
            </a:pPr>
            <a:r>
              <a:rPr lang="it-IT" altLang="it-IT" sz="2000" b="1" dirty="0">
                <a:solidFill>
                  <a:srgbClr val="C00000"/>
                </a:solidFill>
                <a:latin typeface="Helvetica Neue" charset="0"/>
              </a:rPr>
              <a:t>Articolazione in 4 fasi:</a:t>
            </a:r>
          </a:p>
          <a:p>
            <a:pPr algn="just" eaLnBrk="1" hangingPunct="1">
              <a:spcBef>
                <a:spcPct val="40000"/>
              </a:spcBef>
              <a:defRPr/>
            </a:pPr>
            <a:r>
              <a:rPr lang="it-IT" altLang="it-IT" sz="1450" b="1" dirty="0">
                <a:solidFill>
                  <a:srgbClr val="C00000"/>
                </a:solidFill>
                <a:latin typeface="Helvetica Neue" charset="0"/>
                <a:cs typeface="Arial"/>
              </a:rPr>
              <a:t>1° S.A.L.</a:t>
            </a:r>
            <a:r>
              <a:rPr lang="it-IT" altLang="it-IT" sz="1450" dirty="0">
                <a:solidFill>
                  <a:srgbClr val="C00000"/>
                </a:solidFill>
                <a:latin typeface="Helvetica Neue" charset="0"/>
                <a:cs typeface="Arial"/>
              </a:rPr>
              <a:t> </a:t>
            </a:r>
            <a:r>
              <a:rPr lang="it-IT" altLang="it-IT" sz="1450" dirty="0">
                <a:latin typeface="Helvetica Neue" charset="0"/>
                <a:cs typeface="Arial"/>
              </a:rPr>
              <a:t>rendicontazione entro il 22/06/2020</a:t>
            </a:r>
            <a:r>
              <a:rPr lang="it-IT" altLang="it-IT" sz="1450" b="1" baseline="30000" dirty="0">
                <a:latin typeface="Helvetica Neue" charset="0"/>
                <a:cs typeface="Arial"/>
              </a:rPr>
              <a:t>1</a:t>
            </a:r>
            <a:r>
              <a:rPr lang="it-IT" altLang="it-IT" sz="1450" dirty="0">
                <a:latin typeface="Helvetica Neue" charset="0"/>
                <a:cs typeface="Arial"/>
              </a:rPr>
              <a:t> per spese sostenute dalla data di sottoscrizione dell’ATS alla data di presentazione della rendicontazione del 1° SAL: Rendicontazione Finanziaria e documenti di spesa quietanzati + Relazione Tecnica Intermedia;</a:t>
            </a:r>
          </a:p>
          <a:p>
            <a:pPr algn="just" eaLnBrk="1" hangingPunct="1">
              <a:spcBef>
                <a:spcPct val="40000"/>
              </a:spcBef>
              <a:defRPr/>
            </a:pPr>
            <a:r>
              <a:rPr lang="it-IT" altLang="it-IT" sz="1450" b="1" dirty="0">
                <a:solidFill>
                  <a:srgbClr val="C00000"/>
                </a:solidFill>
                <a:latin typeface="Helvetica Neue" charset="0"/>
                <a:cs typeface="Arial"/>
              </a:rPr>
              <a:t>2° S.A.L.</a:t>
            </a:r>
            <a:r>
              <a:rPr lang="it-IT" altLang="it-IT" sz="1450" dirty="0">
                <a:solidFill>
                  <a:srgbClr val="C00000"/>
                </a:solidFill>
                <a:latin typeface="Helvetica Neue" charset="0"/>
                <a:cs typeface="Arial"/>
              </a:rPr>
              <a:t> </a:t>
            </a:r>
            <a:r>
              <a:rPr lang="it-IT" altLang="it-IT" sz="1450" dirty="0">
                <a:latin typeface="Helvetica Neue" charset="0"/>
                <a:cs typeface="Arial"/>
              </a:rPr>
              <a:t>rendicontazione entro il 30/09/2020 per spese sostenute dalla data di presentazione della rendicontazione del 1° SAL alla data di presentazione della rendicontazione del 2° SAL: Rendicontazione Finanziaria e documenti di spesa quietanzati + Relazione Tecnica Intermedia;</a:t>
            </a:r>
          </a:p>
          <a:p>
            <a:pPr algn="just" eaLnBrk="1" hangingPunct="1">
              <a:spcBef>
                <a:spcPct val="40000"/>
              </a:spcBef>
              <a:defRPr/>
            </a:pPr>
            <a:r>
              <a:rPr lang="it-IT" altLang="it-IT" sz="1450" b="1" dirty="0">
                <a:solidFill>
                  <a:srgbClr val="C00000"/>
                </a:solidFill>
                <a:latin typeface="Helvetica Neue" charset="0"/>
                <a:cs typeface="Arial"/>
              </a:rPr>
              <a:t>3° S.A.L.</a:t>
            </a:r>
            <a:r>
              <a:rPr lang="it-IT" altLang="it-IT" sz="1450" dirty="0">
                <a:solidFill>
                  <a:srgbClr val="C00000"/>
                </a:solidFill>
                <a:latin typeface="Helvetica Neue" charset="0"/>
                <a:cs typeface="Arial"/>
              </a:rPr>
              <a:t> </a:t>
            </a:r>
            <a:r>
              <a:rPr lang="it-IT" altLang="it-IT" sz="1450" dirty="0">
                <a:latin typeface="Helvetica Neue" charset="0"/>
                <a:cs typeface="Arial"/>
              </a:rPr>
              <a:t>rendicontazione entro il 31/03/2021 per spese sostenute dalla data di presentazione della rendicontazione del 2° SAL alla data di presentazione della rendicontazione del 3° SAL: Rendicontazione Finanziaria e documenti di spesa quietanzati + Relazione Tecnica Intermedia;</a:t>
            </a:r>
          </a:p>
          <a:p>
            <a:pPr algn="just" eaLnBrk="1" hangingPunct="1">
              <a:spcBef>
                <a:spcPct val="40000"/>
              </a:spcBef>
              <a:defRPr/>
            </a:pPr>
            <a:r>
              <a:rPr lang="it-IT" altLang="it-IT" sz="1450" b="1" dirty="0">
                <a:solidFill>
                  <a:srgbClr val="C00000"/>
                </a:solidFill>
                <a:latin typeface="Helvetica Neue" charset="0"/>
                <a:cs typeface="Arial"/>
              </a:rPr>
              <a:t>SALDO</a:t>
            </a:r>
            <a:r>
              <a:rPr lang="it-IT" altLang="it-IT" sz="1450" dirty="0">
                <a:latin typeface="Helvetica Neue" charset="0"/>
                <a:cs typeface="Arial"/>
              </a:rPr>
              <a:t> rendicontazione entro i 2 mesi successivi alla data di chiusura del progetto e dovrà riguardare le spese sostenute dalla data di presentazione della rendicontazione del 3° SAL  alla data di fine progetto (24 mesi dalla sottoscrizione della Convenzione): Relazione Conclusiva in aggiunta alla Rendicontazione Finanziaria e alla Relazione Tecnica Finale.</a:t>
            </a:r>
          </a:p>
          <a:p>
            <a:pPr algn="just" eaLnBrk="1" hangingPunct="1">
              <a:spcBef>
                <a:spcPct val="40000"/>
              </a:spcBef>
              <a:defRPr/>
            </a:pPr>
            <a:r>
              <a:rPr lang="it-IT" altLang="it-IT" sz="1450" dirty="0">
                <a:latin typeface="Helvetica Neue" charset="0"/>
              </a:rPr>
              <a:t>Sarà possibile richiedere una solo proroga di massimo 4 mesi comprensivo dei tempi per la presentazione delle rendicontazioni di spesa.</a:t>
            </a:r>
            <a:endParaRPr lang="it-IT" altLang="it-IT" sz="1300" dirty="0">
              <a:latin typeface="Helvetica Neue" charset="0"/>
            </a:endParaRPr>
          </a:p>
          <a:p>
            <a:pPr algn="just" eaLnBrk="1" hangingPunct="1">
              <a:spcBef>
                <a:spcPct val="40000"/>
              </a:spcBef>
              <a:defRPr/>
            </a:pPr>
            <a:r>
              <a:rPr lang="it-IT" sz="1300" b="1" dirty="0">
                <a:latin typeface="Helvetica Neue" charset="0"/>
              </a:rPr>
              <a:t>1 </a:t>
            </a:r>
            <a:r>
              <a:rPr lang="it-IT" sz="1300" dirty="0">
                <a:latin typeface="Helvetica Neue" charset="0"/>
              </a:rPr>
              <a:t>- Si precisa inoltre che, come previsto da Determina n. 5225 del 27/03/2020, qualora successivi interventi normativi prevedano un ulteriore differimento dei termini di sospensione del procedimento, attualmente fissati al 15 aprile, tale scadenza si intenderà automaticamente posticipata per un numero di giorni pari a quello delle disposizioni legislative in parola.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1800FBE6-6162-4C3B-ACF4-427B07870E67}"/>
              </a:ext>
            </a:extLst>
          </p:cNvPr>
          <p:cNvSpPr>
            <a:spLocks noGrp="1" noChangeArrowheads="1"/>
          </p:cNvSpPr>
          <p:nvPr>
            <p:ph type="title"/>
          </p:nvPr>
        </p:nvSpPr>
        <p:spPr/>
        <p:txBody>
          <a:bodyPr>
            <a:normAutofit/>
          </a:bodyPr>
          <a:lstStyle/>
          <a:p>
            <a:pPr eaLnBrk="1" hangingPunct="1"/>
            <a:r>
              <a:rPr lang="it-IT" altLang="it-IT" dirty="0"/>
              <a:t>Liquidazioni</a:t>
            </a:r>
          </a:p>
        </p:txBody>
      </p:sp>
      <p:sp>
        <p:nvSpPr>
          <p:cNvPr id="20487" name="Rectangle 15">
            <a:extLst>
              <a:ext uri="{FF2B5EF4-FFF2-40B4-BE49-F238E27FC236}">
                <a16:creationId xmlns:a16="http://schemas.microsoft.com/office/drawing/2014/main" id="{7AEFA804-A77B-423B-88A7-6ACA00323D8F}"/>
              </a:ext>
            </a:extLst>
          </p:cNvPr>
          <p:cNvSpPr>
            <a:spLocks noChangeArrowheads="1"/>
          </p:cNvSpPr>
          <p:nvPr/>
        </p:nvSpPr>
        <p:spPr bwMode="auto">
          <a:xfrm>
            <a:off x="470780" y="1158844"/>
            <a:ext cx="8157172" cy="4785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28600" indent="-2286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lgn="just" eaLnBrk="1">
              <a:lnSpc>
                <a:spcPct val="90000"/>
              </a:lnSpc>
              <a:spcBef>
                <a:spcPts val="1413"/>
              </a:spcBef>
              <a:buFontTx/>
              <a:buNone/>
            </a:pPr>
            <a:r>
              <a:rPr lang="it-IT" altLang="it-IT" sz="2000" dirty="0">
                <a:solidFill>
                  <a:srgbClr val="000000"/>
                </a:solidFill>
                <a:latin typeface="Helvetica Neue" charset="0"/>
              </a:rPr>
              <a:t>L'erogazione degli stati di avanzamento avviene nel limite massimo dell'impegno di spesa assunto per l'anno di riferimento, coerentemente al </a:t>
            </a:r>
            <a:r>
              <a:rPr lang="it-IT" altLang="it-IT" sz="2000" dirty="0" err="1">
                <a:solidFill>
                  <a:srgbClr val="000000"/>
                </a:solidFill>
                <a:latin typeface="Helvetica Neue" charset="0"/>
              </a:rPr>
              <a:t>cronoprogramma</a:t>
            </a:r>
            <a:r>
              <a:rPr lang="it-IT" altLang="it-IT" sz="2000" dirty="0">
                <a:solidFill>
                  <a:srgbClr val="000000"/>
                </a:solidFill>
                <a:latin typeface="Helvetica Neue" charset="0"/>
              </a:rPr>
              <a:t> riferito al progetto.</a:t>
            </a:r>
          </a:p>
          <a:p>
            <a:pPr marL="0" indent="0" algn="just" eaLnBrk="1">
              <a:lnSpc>
                <a:spcPct val="90000"/>
              </a:lnSpc>
              <a:spcBef>
                <a:spcPts val="1413"/>
              </a:spcBef>
              <a:buFontTx/>
              <a:buNone/>
            </a:pPr>
            <a:r>
              <a:rPr lang="it-IT" altLang="it-IT" sz="2000" dirty="0">
                <a:solidFill>
                  <a:srgbClr val="000000"/>
                </a:solidFill>
                <a:latin typeface="Helvetica Neue" charset="0"/>
              </a:rPr>
              <a:t>L'erogazione a saldo del contributo avviene nel limite massimo di quello concesso, previa verifica della documentazione e della conformità del progetto realizzato a quello approvato. Il contributo è proporzionalmente ridotto, qualora la spesa sostenuta e riconosciuta dalla Regione risulti inferiore all'investimento previsto.</a:t>
            </a:r>
          </a:p>
          <a:p>
            <a:pPr marL="0" indent="0" algn="just" eaLnBrk="1">
              <a:lnSpc>
                <a:spcPct val="90000"/>
              </a:lnSpc>
              <a:spcBef>
                <a:spcPts val="1413"/>
              </a:spcBef>
              <a:buFontTx/>
              <a:buNone/>
            </a:pPr>
            <a:r>
              <a:rPr lang="it-IT" altLang="it-IT" sz="2000" dirty="0">
                <a:solidFill>
                  <a:srgbClr val="000000"/>
                </a:solidFill>
                <a:latin typeface="Helvetica Neue" charset="0"/>
              </a:rPr>
              <a:t>All'erogazione del contributo si provvederà con atti formali del dirigente del Servizio Attuazione e Liquidazione Programmi FESR entro 90 giorni dalla data di ricevimento delle rendicontazioni, salvo richieste di chiarimenti e integrazioni che dovranno essere ottemperate non oltre 15 giorni dalla data di ricevimento della richiesta stessa.</a:t>
            </a:r>
          </a:p>
          <a:p>
            <a:pPr marL="0" indent="0" algn="just" eaLnBrk="1">
              <a:lnSpc>
                <a:spcPct val="90000"/>
              </a:lnSpc>
              <a:spcBef>
                <a:spcPts val="1413"/>
              </a:spcBef>
              <a:buFontTx/>
              <a:buNone/>
            </a:pPr>
            <a:r>
              <a:rPr lang="it-IT" altLang="it-IT" sz="2000" dirty="0">
                <a:solidFill>
                  <a:srgbClr val="000000"/>
                </a:solidFill>
                <a:latin typeface="Helvetica Neue" charset="0"/>
              </a:rPr>
              <a:t>Le erogazioni saranno in ogni caso vincolate alla disponibilità delle risorse sui relativi capitoli di spesa del bilancio regionale.</a:t>
            </a: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5802</Words>
  <Application>Microsoft Office PowerPoint</Application>
  <PresentationFormat>Presentazione su schermo (4:3)</PresentationFormat>
  <Paragraphs>423</Paragraphs>
  <Slides>58</Slides>
  <Notes>58</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58</vt:i4>
      </vt:variant>
    </vt:vector>
  </HeadingPairs>
  <TitlesOfParts>
    <vt:vector size="65" baseType="lpstr">
      <vt:lpstr>Arial</vt:lpstr>
      <vt:lpstr>Calibri</vt:lpstr>
      <vt:lpstr>Calibri Light</vt:lpstr>
      <vt:lpstr>Garamond</vt:lpstr>
      <vt:lpstr>Helvetica Neue</vt:lpstr>
      <vt:lpstr>StarSymbol</vt:lpstr>
      <vt:lpstr>Office Theme</vt:lpstr>
      <vt:lpstr>Progetti di ricerca industriale strategica  rivolti agli ambiti prioritari della  Strategia di Specializzazione Intelligente Le regole di rendicontazione.</vt:lpstr>
      <vt:lpstr>Articolazione dell’AdG POR</vt:lpstr>
      <vt:lpstr>Servizio Attuazione e Liquidazione dei Programmi - ALP</vt:lpstr>
      <vt:lpstr>Spese ammissibili</vt:lpstr>
      <vt:lpstr>Cofinanziamento</vt:lpstr>
      <vt:lpstr>La Procedura di rendicontazione</vt:lpstr>
      <vt:lpstr>Modalità di rendicontazione</vt:lpstr>
      <vt:lpstr>Rendicontazione</vt:lpstr>
      <vt:lpstr>Liquidazioni</vt:lpstr>
      <vt:lpstr>Atti di riferimento</vt:lpstr>
      <vt:lpstr>Principali differenze tra 774 e 986</vt:lpstr>
      <vt:lpstr>Modulistica di riferimento</vt:lpstr>
      <vt:lpstr>Procedura gestione quesiti</vt:lpstr>
      <vt:lpstr>Quesito</vt:lpstr>
      <vt:lpstr>Quesito</vt:lpstr>
      <vt:lpstr>Quesito</vt:lpstr>
      <vt:lpstr>Quesito</vt:lpstr>
      <vt:lpstr>Quesito</vt:lpstr>
      <vt:lpstr>Quesito</vt:lpstr>
      <vt:lpstr>Quesito</vt:lpstr>
      <vt:lpstr>Quesito</vt:lpstr>
      <vt:lpstr>Quesiti</vt:lpstr>
      <vt:lpstr>Quesiti</vt:lpstr>
      <vt:lpstr>Quesito</vt:lpstr>
      <vt:lpstr>Quesito</vt:lpstr>
      <vt:lpstr>Quesito</vt:lpstr>
      <vt:lpstr>Quesito</vt:lpstr>
      <vt:lpstr>Quesito</vt:lpstr>
      <vt:lpstr>Quesito</vt:lpstr>
      <vt:lpstr>Quesito</vt:lpstr>
      <vt:lpstr>Quesito</vt:lpstr>
      <vt:lpstr>Quesito</vt:lpstr>
      <vt:lpstr>Quesito</vt:lpstr>
      <vt:lpstr>Quesito</vt:lpstr>
      <vt:lpstr>Quesito</vt:lpstr>
      <vt:lpstr>Quesito</vt:lpstr>
      <vt:lpstr>Quesito</vt:lpstr>
      <vt:lpstr>Quesito</vt:lpstr>
      <vt:lpstr>Quesito</vt:lpstr>
      <vt:lpstr>Quesito</vt:lpstr>
      <vt:lpstr>Quesito</vt:lpstr>
      <vt:lpstr>Quesito</vt:lpstr>
      <vt:lpstr>Quesito</vt:lpstr>
      <vt:lpstr>Quesito</vt:lpstr>
      <vt:lpstr>Quesito</vt:lpstr>
      <vt:lpstr>Quesito</vt:lpstr>
      <vt:lpstr>Quesito</vt:lpstr>
      <vt:lpstr>Quesito</vt:lpstr>
      <vt:lpstr>Quesito</vt:lpstr>
      <vt:lpstr>Quesito</vt:lpstr>
      <vt:lpstr>Quesito</vt:lpstr>
      <vt:lpstr>Quesito</vt:lpstr>
      <vt:lpstr>Quesito</vt:lpstr>
      <vt:lpstr>Quesito</vt:lpstr>
      <vt:lpstr>Quesito</vt:lpstr>
      <vt:lpstr>Quesito</vt:lpstr>
      <vt:lpstr>Quesito</vt:lpstr>
      <vt:lpstr>Quesito</vt:lpstr>
    </vt:vector>
  </TitlesOfParts>
  <Company>Provincia di Ferrara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 Fesr 2014-2020  Asse 1 Ricerca e innovazione</dc:title>
  <dc:creator>Lucia Ghiglione</dc:creator>
  <cp:lastModifiedBy>Torelli Samantha</cp:lastModifiedBy>
  <cp:revision>995</cp:revision>
  <cp:lastPrinted>2017-03-10T09:08:49Z</cp:lastPrinted>
  <dcterms:created xsi:type="dcterms:W3CDTF">2016-10-11T13:56:31Z</dcterms:created>
  <dcterms:modified xsi:type="dcterms:W3CDTF">2020-06-09T06:46:57Z</dcterms:modified>
</cp:coreProperties>
</file>