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1" r:id="rId5"/>
  </p:sldMasterIdLst>
  <p:notesMasterIdLst>
    <p:notesMasterId r:id="rId30"/>
  </p:notesMasterIdLst>
  <p:handoutMasterIdLst>
    <p:handoutMasterId r:id="rId31"/>
  </p:handoutMasterIdLst>
  <p:sldIdLst>
    <p:sldId id="322" r:id="rId6"/>
    <p:sldId id="402" r:id="rId7"/>
    <p:sldId id="269" r:id="rId8"/>
    <p:sldId id="382" r:id="rId9"/>
    <p:sldId id="391" r:id="rId10"/>
    <p:sldId id="387" r:id="rId11"/>
    <p:sldId id="388" r:id="rId12"/>
    <p:sldId id="386" r:id="rId13"/>
    <p:sldId id="389" r:id="rId14"/>
    <p:sldId id="390" r:id="rId15"/>
    <p:sldId id="392" r:id="rId16"/>
    <p:sldId id="395" r:id="rId17"/>
    <p:sldId id="347" r:id="rId18"/>
    <p:sldId id="357" r:id="rId19"/>
    <p:sldId id="358" r:id="rId20"/>
    <p:sldId id="359" r:id="rId21"/>
    <p:sldId id="393" r:id="rId22"/>
    <p:sldId id="399" r:id="rId23"/>
    <p:sldId id="403" r:id="rId24"/>
    <p:sldId id="404" r:id="rId25"/>
    <p:sldId id="396" r:id="rId26"/>
    <p:sldId id="398" r:id="rId27"/>
    <p:sldId id="384" r:id="rId28"/>
    <p:sldId id="401" r:id="rId29"/>
  </p:sldIdLst>
  <p:sldSz cx="9144000" cy="6858000" type="screen4x3"/>
  <p:notesSz cx="6797675" cy="987266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3">
          <p15:clr>
            <a:srgbClr val="A4A3A4"/>
          </p15:clr>
        </p15:guide>
        <p15:guide id="2" pos="57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lina Esposito" initials="CE" lastIdx="1" clrIdx="0">
    <p:extLst>
      <p:ext uri="{19B8F6BF-5375-455C-9EA6-DF929625EA0E}">
        <p15:presenceInfo xmlns:p15="http://schemas.microsoft.com/office/powerpoint/2012/main" userId="Carmelina Esposito" providerId="None"/>
      </p:ext>
    </p:extLst>
  </p:cmAuthor>
  <p:cmAuthor id="2" name="Pratella Nicoletta" initials="PN" lastIdx="1" clrIdx="1">
    <p:extLst>
      <p:ext uri="{19B8F6BF-5375-455C-9EA6-DF929625EA0E}">
        <p15:presenceInfo xmlns:p15="http://schemas.microsoft.com/office/powerpoint/2012/main" userId="S::Nicoletta.Pratella@Regione.Emilia-Romagna.it::e40d7a74-cfc7-4f0d-8f90-d1f87a3dac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46"/>
    <a:srgbClr val="FFC000"/>
    <a:srgbClr val="C00000"/>
    <a:srgbClr val="FBE5E5"/>
    <a:srgbClr val="C4DBF0"/>
    <a:srgbClr val="77933C"/>
    <a:srgbClr val="C86866"/>
    <a:srgbClr val="DAA600"/>
    <a:srgbClr val="2E711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94"/>
  </p:normalViewPr>
  <p:slideViewPr>
    <p:cSldViewPr snapToGrid="0">
      <p:cViewPr varScale="1">
        <p:scale>
          <a:sx n="86" d="100"/>
          <a:sy n="86" d="100"/>
        </p:scale>
        <p:origin x="936" y="48"/>
      </p:cViewPr>
      <p:guideLst>
        <p:guide orient="horz" pos="3573"/>
        <p:guide pos="57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3633"/>
          </a:xfrm>
          <a:prstGeom prst="rect">
            <a:avLst/>
          </a:prstGeom>
        </p:spPr>
        <p:txBody>
          <a:bodyPr vert="horz" lIns="91437" tIns="45719" rIns="91437" bIns="45719" rtlCol="0"/>
          <a:lstStyle>
            <a:lvl1pPr algn="l">
              <a:defRPr sz="1200"/>
            </a:lvl1pPr>
          </a:lstStyle>
          <a:p>
            <a:endParaRPr lang="it-IT"/>
          </a:p>
        </p:txBody>
      </p:sp>
      <p:sp>
        <p:nvSpPr>
          <p:cNvPr id="3" name="Segnaposto data 2"/>
          <p:cNvSpPr>
            <a:spLocks noGrp="1"/>
          </p:cNvSpPr>
          <p:nvPr>
            <p:ph type="dt" sz="quarter" idx="1"/>
          </p:nvPr>
        </p:nvSpPr>
        <p:spPr>
          <a:xfrm>
            <a:off x="3850444" y="1"/>
            <a:ext cx="2945659" cy="493633"/>
          </a:xfrm>
          <a:prstGeom prst="rect">
            <a:avLst/>
          </a:prstGeom>
        </p:spPr>
        <p:txBody>
          <a:bodyPr vert="horz" lIns="91437" tIns="45719" rIns="91437" bIns="45719" rtlCol="0"/>
          <a:lstStyle>
            <a:lvl1pPr algn="r">
              <a:defRPr sz="1200"/>
            </a:lvl1pPr>
          </a:lstStyle>
          <a:p>
            <a:fld id="{EFB3117B-D4AB-5848-971C-B8E7D590F82F}" type="datetime1">
              <a:rPr lang="it-IT" smtClean="0"/>
              <a:pPr/>
              <a:t>22/06/2022</a:t>
            </a:fld>
            <a:endParaRPr lang="it-IT"/>
          </a:p>
        </p:txBody>
      </p:sp>
      <p:sp>
        <p:nvSpPr>
          <p:cNvPr id="4" name="Segnaposto piè di pagina 3"/>
          <p:cNvSpPr>
            <a:spLocks noGrp="1"/>
          </p:cNvSpPr>
          <p:nvPr>
            <p:ph type="ftr" sz="quarter" idx="2"/>
          </p:nvPr>
        </p:nvSpPr>
        <p:spPr>
          <a:xfrm>
            <a:off x="1" y="9377316"/>
            <a:ext cx="2945659" cy="493633"/>
          </a:xfrm>
          <a:prstGeom prst="rect">
            <a:avLst/>
          </a:prstGeom>
        </p:spPr>
        <p:txBody>
          <a:bodyPr vert="horz" lIns="91437" tIns="45719" rIns="91437" bIns="45719"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377316"/>
            <a:ext cx="2945659" cy="493633"/>
          </a:xfrm>
          <a:prstGeom prst="rect">
            <a:avLst/>
          </a:prstGeom>
        </p:spPr>
        <p:txBody>
          <a:bodyPr vert="horz" lIns="91437" tIns="45719" rIns="91437" bIns="45719" rtlCol="0" anchor="b"/>
          <a:lstStyle>
            <a:lvl1pPr algn="r">
              <a:defRPr sz="1200"/>
            </a:lvl1pPr>
          </a:lstStyle>
          <a:p>
            <a:fld id="{D6442DC5-7EE4-144E-B81E-C3A983EE8B3B}" type="slidenum">
              <a:rPr lang="it-IT" smtClean="0"/>
              <a:pPr/>
              <a:t>‹N›</a:t>
            </a:fld>
            <a:endParaRPr lang="it-IT"/>
          </a:p>
        </p:txBody>
      </p:sp>
    </p:spTree>
    <p:extLst>
      <p:ext uri="{BB962C8B-B14F-4D97-AF65-F5344CB8AC3E}">
        <p14:creationId xmlns:p14="http://schemas.microsoft.com/office/powerpoint/2010/main" val="477010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3633"/>
          </a:xfrm>
          <a:prstGeom prst="rect">
            <a:avLst/>
          </a:prstGeom>
        </p:spPr>
        <p:txBody>
          <a:bodyPr vert="horz" lIns="91437" tIns="45719" rIns="91437" bIns="45719" rtlCol="0"/>
          <a:lstStyle>
            <a:lvl1pPr algn="l">
              <a:defRPr sz="1200"/>
            </a:lvl1pPr>
          </a:lstStyle>
          <a:p>
            <a:endParaRPr lang="it-IT"/>
          </a:p>
        </p:txBody>
      </p:sp>
      <p:sp>
        <p:nvSpPr>
          <p:cNvPr id="3" name="Segnaposto data 2"/>
          <p:cNvSpPr>
            <a:spLocks noGrp="1"/>
          </p:cNvSpPr>
          <p:nvPr>
            <p:ph type="dt" idx="1"/>
          </p:nvPr>
        </p:nvSpPr>
        <p:spPr>
          <a:xfrm>
            <a:off x="3850444" y="1"/>
            <a:ext cx="2945659" cy="493633"/>
          </a:xfrm>
          <a:prstGeom prst="rect">
            <a:avLst/>
          </a:prstGeom>
        </p:spPr>
        <p:txBody>
          <a:bodyPr vert="horz" lIns="91437" tIns="45719" rIns="91437" bIns="45719" rtlCol="0"/>
          <a:lstStyle>
            <a:lvl1pPr algn="r">
              <a:defRPr sz="1200"/>
            </a:lvl1pPr>
          </a:lstStyle>
          <a:p>
            <a:fld id="{F785AC7C-7E0F-164C-8577-B8B9CB2B6883}" type="datetime1">
              <a:rPr lang="it-IT" smtClean="0"/>
              <a:pPr/>
              <a:t>22/06/2022</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37" tIns="45719" rIns="91437" bIns="45719"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37" tIns="45719" rIns="91437" bIns="45719"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7316"/>
            <a:ext cx="2945659" cy="493633"/>
          </a:xfrm>
          <a:prstGeom prst="rect">
            <a:avLst/>
          </a:prstGeom>
        </p:spPr>
        <p:txBody>
          <a:bodyPr vert="horz" lIns="91437" tIns="45719" rIns="91437" bIns="4571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377316"/>
            <a:ext cx="2945659" cy="493633"/>
          </a:xfrm>
          <a:prstGeom prst="rect">
            <a:avLst/>
          </a:prstGeom>
        </p:spPr>
        <p:txBody>
          <a:bodyPr vert="horz" lIns="91437" tIns="45719" rIns="91437" bIns="45719" rtlCol="0" anchor="b"/>
          <a:lstStyle>
            <a:lvl1pPr algn="r">
              <a:defRPr sz="1200"/>
            </a:lvl1pPr>
          </a:lstStyle>
          <a:p>
            <a:fld id="{B0048760-E838-3F48-8DC2-25C0987E59EB}" type="slidenum">
              <a:rPr lang="it-IT" smtClean="0"/>
              <a:pPr/>
              <a:t>‹N›</a:t>
            </a:fld>
            <a:endParaRPr lang="it-IT"/>
          </a:p>
        </p:txBody>
      </p:sp>
    </p:spTree>
    <p:extLst>
      <p:ext uri="{BB962C8B-B14F-4D97-AF65-F5344CB8AC3E}">
        <p14:creationId xmlns:p14="http://schemas.microsoft.com/office/powerpoint/2010/main" val="9558136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1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70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9693FFF1-D82B-4FB0-8CD3-1CBB8E8033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5pPr>
            <a:lvl6pPr marL="2437150"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6pPr>
            <a:lvl7pPr marL="2880269"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7pPr>
            <a:lvl8pPr marL="3323387"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8pPr>
            <a:lvl9pPr marL="3766505"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fld id="{C9CC9853-9451-4DC4-8FCD-2EB0DD00C06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8"/>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t>13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mn-cs"/>
            </a:endParaRPr>
          </a:p>
        </p:txBody>
      </p:sp>
      <p:sp>
        <p:nvSpPr>
          <p:cNvPr id="6147" name="Rectangle 1">
            <a:extLst>
              <a:ext uri="{FF2B5EF4-FFF2-40B4-BE49-F238E27FC236}">
                <a16:creationId xmlns:a16="http://schemas.microsoft.com/office/drawing/2014/main" id="{BBA15C55-BDB2-4707-8B10-2518C93C6AC3}"/>
              </a:ext>
            </a:extLst>
          </p:cNvPr>
          <p:cNvSpPr>
            <a:spLocks noGrp="1" noRot="1" noChangeAspect="1" noChangeArrowheads="1" noTextEdit="1"/>
          </p:cNvSpPr>
          <p:nvPr>
            <p:ph type="sldImg"/>
          </p:nvPr>
        </p:nvSpPr>
        <p:spPr>
          <a:xfrm>
            <a:off x="1192213" y="1243013"/>
            <a:ext cx="4475162" cy="33575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2CA00EE-411E-42FE-9C89-380F75994ACE}"/>
              </a:ext>
            </a:extLst>
          </p:cNvPr>
          <p:cNvSpPr>
            <a:spLocks noGrp="1" noChangeArrowheads="1"/>
          </p:cNvSpPr>
          <p:nvPr>
            <p:ph type="body" idx="1"/>
          </p:nvPr>
        </p:nvSpPr>
        <p:spPr>
          <a:xfrm>
            <a:off x="685188" y="4785408"/>
            <a:ext cx="5489159" cy="3916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extLst>
      <p:ext uri="{BB962C8B-B14F-4D97-AF65-F5344CB8AC3E}">
        <p14:creationId xmlns:p14="http://schemas.microsoft.com/office/powerpoint/2010/main" val="408241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9693FFF1-D82B-4FB0-8CD3-1CBB8E8033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5pPr>
            <a:lvl6pPr marL="2437150"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6pPr>
            <a:lvl7pPr marL="2880269"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7pPr>
            <a:lvl8pPr marL="3323387"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8pPr>
            <a:lvl9pPr marL="3766505"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fld id="{C9CC9853-9451-4DC4-8FCD-2EB0DD00C06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8"/>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t>14</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mn-cs"/>
            </a:endParaRPr>
          </a:p>
        </p:txBody>
      </p:sp>
      <p:sp>
        <p:nvSpPr>
          <p:cNvPr id="6147" name="Rectangle 1">
            <a:extLst>
              <a:ext uri="{FF2B5EF4-FFF2-40B4-BE49-F238E27FC236}">
                <a16:creationId xmlns:a16="http://schemas.microsoft.com/office/drawing/2014/main" id="{BBA15C55-BDB2-4707-8B10-2518C93C6AC3}"/>
              </a:ext>
            </a:extLst>
          </p:cNvPr>
          <p:cNvSpPr>
            <a:spLocks noGrp="1" noRot="1" noChangeAspect="1" noChangeArrowheads="1" noTextEdit="1"/>
          </p:cNvSpPr>
          <p:nvPr>
            <p:ph type="sldImg"/>
          </p:nvPr>
        </p:nvSpPr>
        <p:spPr>
          <a:xfrm>
            <a:off x="1192213" y="1243013"/>
            <a:ext cx="4475162" cy="33575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2CA00EE-411E-42FE-9C89-380F75994ACE}"/>
              </a:ext>
            </a:extLst>
          </p:cNvPr>
          <p:cNvSpPr>
            <a:spLocks noGrp="1" noChangeArrowheads="1"/>
          </p:cNvSpPr>
          <p:nvPr>
            <p:ph type="body" idx="1"/>
          </p:nvPr>
        </p:nvSpPr>
        <p:spPr>
          <a:xfrm>
            <a:off x="685188" y="4785408"/>
            <a:ext cx="5489159" cy="3916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extLst>
      <p:ext uri="{BB962C8B-B14F-4D97-AF65-F5344CB8AC3E}">
        <p14:creationId xmlns:p14="http://schemas.microsoft.com/office/powerpoint/2010/main" val="121082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9693FFF1-D82B-4FB0-8CD3-1CBB8E8033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5pPr>
            <a:lvl6pPr marL="2437150"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6pPr>
            <a:lvl7pPr marL="2880269"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7pPr>
            <a:lvl8pPr marL="3323387"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8pPr>
            <a:lvl9pPr marL="3766505"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fld id="{C9CC9853-9451-4DC4-8FCD-2EB0DD00C06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8"/>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t>15</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mn-cs"/>
            </a:endParaRPr>
          </a:p>
        </p:txBody>
      </p:sp>
      <p:sp>
        <p:nvSpPr>
          <p:cNvPr id="6147" name="Rectangle 1">
            <a:extLst>
              <a:ext uri="{FF2B5EF4-FFF2-40B4-BE49-F238E27FC236}">
                <a16:creationId xmlns:a16="http://schemas.microsoft.com/office/drawing/2014/main" id="{BBA15C55-BDB2-4707-8B10-2518C93C6AC3}"/>
              </a:ext>
            </a:extLst>
          </p:cNvPr>
          <p:cNvSpPr>
            <a:spLocks noGrp="1" noRot="1" noChangeAspect="1" noChangeArrowheads="1" noTextEdit="1"/>
          </p:cNvSpPr>
          <p:nvPr>
            <p:ph type="sldImg"/>
          </p:nvPr>
        </p:nvSpPr>
        <p:spPr>
          <a:xfrm>
            <a:off x="1192213" y="1243013"/>
            <a:ext cx="4475162" cy="33575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2CA00EE-411E-42FE-9C89-380F75994ACE}"/>
              </a:ext>
            </a:extLst>
          </p:cNvPr>
          <p:cNvSpPr>
            <a:spLocks noGrp="1" noChangeArrowheads="1"/>
          </p:cNvSpPr>
          <p:nvPr>
            <p:ph type="body" idx="1"/>
          </p:nvPr>
        </p:nvSpPr>
        <p:spPr>
          <a:xfrm>
            <a:off x="685188" y="4785408"/>
            <a:ext cx="5489159" cy="3916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extLst>
      <p:ext uri="{BB962C8B-B14F-4D97-AF65-F5344CB8AC3E}">
        <p14:creationId xmlns:p14="http://schemas.microsoft.com/office/powerpoint/2010/main" val="304490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9693FFF1-D82B-4FB0-8CD3-1CBB8E8033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5pPr>
            <a:lvl6pPr marL="2437150"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6pPr>
            <a:lvl7pPr marL="2880269"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7pPr>
            <a:lvl8pPr marL="3323387"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8pPr>
            <a:lvl9pPr marL="3766505" indent="-221559" defTabSz="435426" eaLnBrk="0" fontAlgn="base" hangingPunct="0">
              <a:spcBef>
                <a:spcPct val="30000"/>
              </a:spcBef>
              <a:spcAft>
                <a:spcPct val="0"/>
              </a:spcAft>
              <a:buClr>
                <a:srgbClr val="000000"/>
              </a:buClr>
              <a:buSzPct val="100000"/>
              <a:buFont typeface="Times New Roman" panose="02020603050405020304" pitchFamily="18" charset="0"/>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fld id="{C9CC9853-9451-4DC4-8FCD-2EB0DD00C06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8"/>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33887" algn="l"/>
                  <a:tab pos="869312" algn="l"/>
                  <a:tab pos="1304737" algn="l"/>
                  <a:tab pos="1740163" algn="l"/>
                  <a:tab pos="2175587" algn="l"/>
                  <a:tab pos="2611013" algn="l"/>
                  <a:tab pos="3046438" algn="l"/>
                  <a:tab pos="3481864" algn="l"/>
                  <a:tab pos="3917288" algn="l"/>
                  <a:tab pos="4352714" algn="l"/>
                  <a:tab pos="4788139" algn="l"/>
                  <a:tab pos="5223564" algn="l"/>
                  <a:tab pos="5658989" algn="l"/>
                  <a:tab pos="6094415" algn="l"/>
                  <a:tab pos="6529840" algn="l"/>
                  <a:tab pos="6965265" algn="l"/>
                  <a:tab pos="7400690" algn="l"/>
                  <a:tab pos="7836116" algn="l"/>
                  <a:tab pos="8271540" algn="l"/>
                  <a:tab pos="8706966" algn="l"/>
                </a:tabLst>
                <a:defRPr/>
              </a:pPr>
              <a:t>16</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mn-cs"/>
            </a:endParaRPr>
          </a:p>
        </p:txBody>
      </p:sp>
      <p:sp>
        <p:nvSpPr>
          <p:cNvPr id="6147" name="Rectangle 1">
            <a:extLst>
              <a:ext uri="{FF2B5EF4-FFF2-40B4-BE49-F238E27FC236}">
                <a16:creationId xmlns:a16="http://schemas.microsoft.com/office/drawing/2014/main" id="{BBA15C55-BDB2-4707-8B10-2518C93C6AC3}"/>
              </a:ext>
            </a:extLst>
          </p:cNvPr>
          <p:cNvSpPr>
            <a:spLocks noGrp="1" noRot="1" noChangeAspect="1" noChangeArrowheads="1" noTextEdit="1"/>
          </p:cNvSpPr>
          <p:nvPr>
            <p:ph type="sldImg"/>
          </p:nvPr>
        </p:nvSpPr>
        <p:spPr>
          <a:xfrm>
            <a:off x="1192213" y="1243013"/>
            <a:ext cx="4475162" cy="33575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2CA00EE-411E-42FE-9C89-380F75994ACE}"/>
              </a:ext>
            </a:extLst>
          </p:cNvPr>
          <p:cNvSpPr>
            <a:spLocks noGrp="1" noChangeArrowheads="1"/>
          </p:cNvSpPr>
          <p:nvPr>
            <p:ph type="body" idx="1"/>
          </p:nvPr>
        </p:nvSpPr>
        <p:spPr>
          <a:xfrm>
            <a:off x="685188" y="4785408"/>
            <a:ext cx="5489159" cy="3916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extLst>
      <p:ext uri="{BB962C8B-B14F-4D97-AF65-F5344CB8AC3E}">
        <p14:creationId xmlns:p14="http://schemas.microsoft.com/office/powerpoint/2010/main" val="140186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63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924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85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90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06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81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9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7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9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4600" y="1277938"/>
            <a:ext cx="4608513" cy="3455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75397" rtl="0" eaLnBrk="1" fontAlgn="auto" latinLnBrk="0" hangingPunct="1">
              <a:lnSpc>
                <a:spcPct val="100000"/>
              </a:lnSpc>
              <a:spcBef>
                <a:spcPts val="0"/>
              </a:spcBef>
              <a:spcAft>
                <a:spcPts val="0"/>
              </a:spcAft>
              <a:buClrTx/>
              <a:buSzTx/>
              <a:buFontTx/>
              <a:buNone/>
              <a:tabLst/>
              <a:defRPr/>
            </a:pPr>
            <a:fld id="{B0048760-E838-3F48-8DC2-25C0987E59EB}"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397"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96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36DD072-5765-AA4A-9D24-EB87AAFEE0F2}"/>
              </a:ext>
            </a:extLst>
          </p:cNvPr>
          <p:cNvPicPr>
            <a:picLocks noChangeAspect="1"/>
          </p:cNvPicPr>
          <p:nvPr userDrawn="1"/>
        </p:nvPicPr>
        <p:blipFill>
          <a:blip r:embed="rId2"/>
          <a:stretch>
            <a:fillRect/>
          </a:stretch>
        </p:blipFill>
        <p:spPr>
          <a:xfrm>
            <a:off x="-129654" y="5604909"/>
            <a:ext cx="9273654" cy="1469844"/>
          </a:xfrm>
          <a:prstGeom prst="rect">
            <a:avLst/>
          </a:prstGeom>
        </p:spPr>
      </p:pic>
      <p:grpSp>
        <p:nvGrpSpPr>
          <p:cNvPr id="6" name="Gruppo 5">
            <a:extLst>
              <a:ext uri="{FF2B5EF4-FFF2-40B4-BE49-F238E27FC236}">
                <a16:creationId xmlns:a16="http://schemas.microsoft.com/office/drawing/2014/main" id="{B244F600-ABA3-E742-8481-3614F9091CB7}"/>
              </a:ext>
            </a:extLst>
          </p:cNvPr>
          <p:cNvGrpSpPr/>
          <p:nvPr userDrawn="1"/>
        </p:nvGrpSpPr>
        <p:grpSpPr>
          <a:xfrm>
            <a:off x="563820" y="5684808"/>
            <a:ext cx="7886706" cy="544839"/>
            <a:chOff x="628650" y="5614406"/>
            <a:chExt cx="8089335" cy="558837"/>
          </a:xfrm>
        </p:grpSpPr>
        <p:pic>
          <p:nvPicPr>
            <p:cNvPr id="8" name="Immagine 7">
              <a:extLst>
                <a:ext uri="{FF2B5EF4-FFF2-40B4-BE49-F238E27FC236}">
                  <a16:creationId xmlns:a16="http://schemas.microsoft.com/office/drawing/2014/main" id="{32A5BF37-A917-814A-9584-9FD78CEF8FAD}"/>
                </a:ext>
              </a:extLst>
            </p:cNvPr>
            <p:cNvPicPr>
              <a:picLocks noChangeAspect="1"/>
            </p:cNvPicPr>
            <p:nvPr/>
          </p:nvPicPr>
          <p:blipFill>
            <a:blip r:embed="rId3"/>
            <a:stretch>
              <a:fillRect/>
            </a:stretch>
          </p:blipFill>
          <p:spPr>
            <a:xfrm>
              <a:off x="6054996" y="5641806"/>
              <a:ext cx="448000" cy="504000"/>
            </a:xfrm>
            <a:prstGeom prst="rect">
              <a:avLst/>
            </a:prstGeom>
          </p:spPr>
        </p:pic>
        <p:pic>
          <p:nvPicPr>
            <p:cNvPr id="9" name="Immagine 8">
              <a:extLst>
                <a:ext uri="{FF2B5EF4-FFF2-40B4-BE49-F238E27FC236}">
                  <a16:creationId xmlns:a16="http://schemas.microsoft.com/office/drawing/2014/main" id="{A0F9C973-FC33-C947-AAEF-0F058CF3E298}"/>
                </a:ext>
              </a:extLst>
            </p:cNvPr>
            <p:cNvPicPr>
              <a:picLocks noChangeAspect="1"/>
            </p:cNvPicPr>
            <p:nvPr/>
          </p:nvPicPr>
          <p:blipFill>
            <a:blip r:embed="rId4"/>
            <a:stretch>
              <a:fillRect/>
            </a:stretch>
          </p:blipFill>
          <p:spPr>
            <a:xfrm>
              <a:off x="6801327" y="5757623"/>
              <a:ext cx="1916658" cy="272367"/>
            </a:xfrm>
            <a:prstGeom prst="rect">
              <a:avLst/>
            </a:prstGeom>
          </p:spPr>
        </p:pic>
        <p:pic>
          <p:nvPicPr>
            <p:cNvPr id="10" name="Immagine 9">
              <a:extLst>
                <a:ext uri="{FF2B5EF4-FFF2-40B4-BE49-F238E27FC236}">
                  <a16:creationId xmlns:a16="http://schemas.microsoft.com/office/drawing/2014/main" id="{FB3DB948-DD44-F548-8144-6E551C4D2C73}"/>
                </a:ext>
              </a:extLst>
            </p:cNvPr>
            <p:cNvPicPr>
              <a:picLocks noChangeAspect="1"/>
            </p:cNvPicPr>
            <p:nvPr/>
          </p:nvPicPr>
          <p:blipFill>
            <a:blip r:embed="rId5"/>
            <a:stretch>
              <a:fillRect/>
            </a:stretch>
          </p:blipFill>
          <p:spPr>
            <a:xfrm>
              <a:off x="628650" y="5677943"/>
              <a:ext cx="1511300" cy="495300"/>
            </a:xfrm>
            <a:prstGeom prst="rect">
              <a:avLst/>
            </a:prstGeom>
          </p:spPr>
        </p:pic>
        <p:pic>
          <p:nvPicPr>
            <p:cNvPr id="11" name="Immagine 10">
              <a:extLst>
                <a:ext uri="{FF2B5EF4-FFF2-40B4-BE49-F238E27FC236}">
                  <a16:creationId xmlns:a16="http://schemas.microsoft.com/office/drawing/2014/main" id="{698B04E0-69E9-DA4B-9DB6-CEC482E6BE30}"/>
                </a:ext>
              </a:extLst>
            </p:cNvPr>
            <p:cNvPicPr>
              <a:picLocks noChangeAspect="1"/>
            </p:cNvPicPr>
            <p:nvPr/>
          </p:nvPicPr>
          <p:blipFill>
            <a:blip r:embed="rId6"/>
            <a:stretch>
              <a:fillRect/>
            </a:stretch>
          </p:blipFill>
          <p:spPr>
            <a:xfrm>
              <a:off x="4766064" y="5614406"/>
              <a:ext cx="990600" cy="558800"/>
            </a:xfrm>
            <a:prstGeom prst="rect">
              <a:avLst/>
            </a:prstGeom>
          </p:spPr>
        </p:pic>
      </p:grpSp>
      <p:pic>
        <p:nvPicPr>
          <p:cNvPr id="12" name="Immagine 11">
            <a:extLst>
              <a:ext uri="{FF2B5EF4-FFF2-40B4-BE49-F238E27FC236}">
                <a16:creationId xmlns:a16="http://schemas.microsoft.com/office/drawing/2014/main" id="{73519619-57C5-4DF0-93EE-4AD6126EA7B8}"/>
              </a:ext>
            </a:extLst>
          </p:cNvPr>
          <p:cNvPicPr>
            <a:picLocks noChangeAspect="1"/>
          </p:cNvPicPr>
          <p:nvPr userDrawn="1"/>
        </p:nvPicPr>
        <p:blipFill>
          <a:blip r:embed="rId7"/>
          <a:stretch>
            <a:fillRect/>
          </a:stretch>
        </p:blipFill>
        <p:spPr>
          <a:xfrm>
            <a:off x="-6132711" y="-3245187"/>
            <a:ext cx="21743527" cy="1044122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7DFA8-9D04-44BD-8D0D-E719309920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916B59-39F7-4E97-AB11-625CD9C2BB7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7CF94D-DF4B-4CD4-8BC6-0A8D7593718B}"/>
              </a:ext>
            </a:extLst>
          </p:cNvPr>
          <p:cNvSpPr>
            <a:spLocks noGrp="1"/>
          </p:cNvSpPr>
          <p:nvPr>
            <p:ph type="dt" sz="half" idx="10"/>
          </p:nvPr>
        </p:nvSpPr>
        <p:spPr/>
        <p:txBody>
          <a:bodyPr/>
          <a:lstStyle/>
          <a:p>
            <a:fld id="{5CB83C25-0533-4A1F-8512-31B0B751C1B0}" type="datetimeFigureOut">
              <a:rPr lang="it-IT" smtClean="0"/>
              <a:t>22/06/2022</a:t>
            </a:fld>
            <a:endParaRPr lang="it-IT"/>
          </a:p>
        </p:txBody>
      </p:sp>
      <p:sp>
        <p:nvSpPr>
          <p:cNvPr id="5" name="Segnaposto piè di pagina 4">
            <a:extLst>
              <a:ext uri="{FF2B5EF4-FFF2-40B4-BE49-F238E27FC236}">
                <a16:creationId xmlns:a16="http://schemas.microsoft.com/office/drawing/2014/main" id="{443E2E1B-52AA-4A11-8D9D-69472E9890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76E9C1-4C21-4175-A0BB-FEB761F7E148}"/>
              </a:ext>
            </a:extLst>
          </p:cNvPr>
          <p:cNvSpPr>
            <a:spLocks noGrp="1"/>
          </p:cNvSpPr>
          <p:nvPr>
            <p:ph type="sldNum" sz="quarter" idx="12"/>
          </p:nvPr>
        </p:nvSpPr>
        <p:spPr/>
        <p:txBody>
          <a:bodyPr/>
          <a:lstStyle/>
          <a:p>
            <a:fld id="{483FCA8A-2CC5-4226-AFDF-5335C3DF1FF1}" type="slidenum">
              <a:rPr lang="it-IT" smtClean="0"/>
              <a:t>‹N›</a:t>
            </a:fld>
            <a:endParaRPr lang="it-IT"/>
          </a:p>
        </p:txBody>
      </p:sp>
    </p:spTree>
    <p:extLst>
      <p:ext uri="{BB962C8B-B14F-4D97-AF65-F5344CB8AC3E}">
        <p14:creationId xmlns:p14="http://schemas.microsoft.com/office/powerpoint/2010/main" val="411703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36DD072-5765-AA4A-9D24-EB87AAFEE0F2}"/>
              </a:ext>
            </a:extLst>
          </p:cNvPr>
          <p:cNvPicPr>
            <a:picLocks noChangeAspect="1"/>
          </p:cNvPicPr>
          <p:nvPr userDrawn="1"/>
        </p:nvPicPr>
        <p:blipFill>
          <a:blip r:embed="rId2"/>
          <a:stretch>
            <a:fillRect/>
          </a:stretch>
        </p:blipFill>
        <p:spPr>
          <a:xfrm>
            <a:off x="-129654" y="5604909"/>
            <a:ext cx="9273654" cy="1469844"/>
          </a:xfrm>
          <a:prstGeom prst="rect">
            <a:avLst/>
          </a:prstGeom>
        </p:spPr>
      </p:pic>
      <p:grpSp>
        <p:nvGrpSpPr>
          <p:cNvPr id="6" name="Gruppo 5">
            <a:extLst>
              <a:ext uri="{FF2B5EF4-FFF2-40B4-BE49-F238E27FC236}">
                <a16:creationId xmlns:a16="http://schemas.microsoft.com/office/drawing/2014/main" id="{B244F600-ABA3-E742-8481-3614F9091CB7}"/>
              </a:ext>
            </a:extLst>
          </p:cNvPr>
          <p:cNvGrpSpPr/>
          <p:nvPr userDrawn="1"/>
        </p:nvGrpSpPr>
        <p:grpSpPr>
          <a:xfrm>
            <a:off x="563820" y="5684814"/>
            <a:ext cx="7886706" cy="544839"/>
            <a:chOff x="628650" y="5614406"/>
            <a:chExt cx="8089335" cy="558837"/>
          </a:xfrm>
        </p:grpSpPr>
        <p:pic>
          <p:nvPicPr>
            <p:cNvPr id="8" name="Immagine 7">
              <a:extLst>
                <a:ext uri="{FF2B5EF4-FFF2-40B4-BE49-F238E27FC236}">
                  <a16:creationId xmlns:a16="http://schemas.microsoft.com/office/drawing/2014/main" id="{32A5BF37-A917-814A-9584-9FD78CEF8FAD}"/>
                </a:ext>
              </a:extLst>
            </p:cNvPr>
            <p:cNvPicPr>
              <a:picLocks noChangeAspect="1"/>
            </p:cNvPicPr>
            <p:nvPr/>
          </p:nvPicPr>
          <p:blipFill>
            <a:blip r:embed="rId3"/>
            <a:stretch>
              <a:fillRect/>
            </a:stretch>
          </p:blipFill>
          <p:spPr>
            <a:xfrm>
              <a:off x="6054996" y="5641806"/>
              <a:ext cx="448000" cy="504000"/>
            </a:xfrm>
            <a:prstGeom prst="rect">
              <a:avLst/>
            </a:prstGeom>
          </p:spPr>
        </p:pic>
        <p:pic>
          <p:nvPicPr>
            <p:cNvPr id="9" name="Immagine 8">
              <a:extLst>
                <a:ext uri="{FF2B5EF4-FFF2-40B4-BE49-F238E27FC236}">
                  <a16:creationId xmlns:a16="http://schemas.microsoft.com/office/drawing/2014/main" id="{A0F9C973-FC33-C947-AAEF-0F058CF3E298}"/>
                </a:ext>
              </a:extLst>
            </p:cNvPr>
            <p:cNvPicPr>
              <a:picLocks noChangeAspect="1"/>
            </p:cNvPicPr>
            <p:nvPr/>
          </p:nvPicPr>
          <p:blipFill>
            <a:blip r:embed="rId4"/>
            <a:stretch>
              <a:fillRect/>
            </a:stretch>
          </p:blipFill>
          <p:spPr>
            <a:xfrm>
              <a:off x="6801327" y="5757623"/>
              <a:ext cx="1916658" cy="272367"/>
            </a:xfrm>
            <a:prstGeom prst="rect">
              <a:avLst/>
            </a:prstGeom>
          </p:spPr>
        </p:pic>
        <p:pic>
          <p:nvPicPr>
            <p:cNvPr id="10" name="Immagine 9">
              <a:extLst>
                <a:ext uri="{FF2B5EF4-FFF2-40B4-BE49-F238E27FC236}">
                  <a16:creationId xmlns:a16="http://schemas.microsoft.com/office/drawing/2014/main" id="{FB3DB948-DD44-F548-8144-6E551C4D2C73}"/>
                </a:ext>
              </a:extLst>
            </p:cNvPr>
            <p:cNvPicPr>
              <a:picLocks noChangeAspect="1"/>
            </p:cNvPicPr>
            <p:nvPr/>
          </p:nvPicPr>
          <p:blipFill>
            <a:blip r:embed="rId5"/>
            <a:stretch>
              <a:fillRect/>
            </a:stretch>
          </p:blipFill>
          <p:spPr>
            <a:xfrm>
              <a:off x="628650" y="5677943"/>
              <a:ext cx="1511300" cy="495300"/>
            </a:xfrm>
            <a:prstGeom prst="rect">
              <a:avLst/>
            </a:prstGeom>
          </p:spPr>
        </p:pic>
        <p:pic>
          <p:nvPicPr>
            <p:cNvPr id="11" name="Immagine 10">
              <a:extLst>
                <a:ext uri="{FF2B5EF4-FFF2-40B4-BE49-F238E27FC236}">
                  <a16:creationId xmlns:a16="http://schemas.microsoft.com/office/drawing/2014/main" id="{698B04E0-69E9-DA4B-9DB6-CEC482E6BE30}"/>
                </a:ext>
              </a:extLst>
            </p:cNvPr>
            <p:cNvPicPr>
              <a:picLocks noChangeAspect="1"/>
            </p:cNvPicPr>
            <p:nvPr/>
          </p:nvPicPr>
          <p:blipFill>
            <a:blip r:embed="rId6"/>
            <a:stretch>
              <a:fillRect/>
            </a:stretch>
          </p:blipFill>
          <p:spPr>
            <a:xfrm>
              <a:off x="4766064" y="5614406"/>
              <a:ext cx="990600" cy="558800"/>
            </a:xfrm>
            <a:prstGeom prst="rect">
              <a:avLst/>
            </a:prstGeom>
          </p:spPr>
        </p:pic>
      </p:grpSp>
      <p:pic>
        <p:nvPicPr>
          <p:cNvPr id="12" name="Immagine 11">
            <a:extLst>
              <a:ext uri="{FF2B5EF4-FFF2-40B4-BE49-F238E27FC236}">
                <a16:creationId xmlns:a16="http://schemas.microsoft.com/office/drawing/2014/main" id="{73519619-57C5-4DF0-93EE-4AD6126EA7B8}"/>
              </a:ext>
            </a:extLst>
          </p:cNvPr>
          <p:cNvPicPr>
            <a:picLocks noChangeAspect="1"/>
          </p:cNvPicPr>
          <p:nvPr userDrawn="1"/>
        </p:nvPicPr>
        <p:blipFill>
          <a:blip r:embed="rId7"/>
          <a:stretch>
            <a:fillRect/>
          </a:stretch>
        </p:blipFill>
        <p:spPr>
          <a:xfrm>
            <a:off x="-6132709" y="-3245187"/>
            <a:ext cx="21743527" cy="10441222"/>
          </a:xfrm>
          <a:prstGeom prst="rect">
            <a:avLst/>
          </a:prstGeom>
        </p:spPr>
      </p:pic>
    </p:spTree>
    <p:extLst>
      <p:ext uri="{BB962C8B-B14F-4D97-AF65-F5344CB8AC3E}">
        <p14:creationId xmlns:p14="http://schemas.microsoft.com/office/powerpoint/2010/main" val="7584905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Layout personalizzato">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 y="5553456"/>
            <a:ext cx="9058656" cy="1304544"/>
          </a:xfrm>
          <a:prstGeom prst="rect">
            <a:avLst/>
          </a:prstGeom>
        </p:spPr>
      </p:pic>
      <p:pic>
        <p:nvPicPr>
          <p:cNvPr id="4" name="Immagine 3">
            <a:extLst>
              <a:ext uri="{FF2B5EF4-FFF2-40B4-BE49-F238E27FC236}">
                <a16:creationId xmlns:a16="http://schemas.microsoft.com/office/drawing/2014/main" id="{40019299-A1F0-4D00-95A1-2E088B5A87FF}"/>
              </a:ext>
            </a:extLst>
          </p:cNvPr>
          <p:cNvPicPr>
            <a:picLocks noChangeAspect="1"/>
          </p:cNvPicPr>
          <p:nvPr userDrawn="1"/>
        </p:nvPicPr>
        <p:blipFill>
          <a:blip r:embed="rId3"/>
          <a:stretch>
            <a:fillRect/>
          </a:stretch>
        </p:blipFill>
        <p:spPr>
          <a:xfrm>
            <a:off x="-6167878" y="-2946249"/>
            <a:ext cx="21743527" cy="10441222"/>
          </a:xfrm>
          <a:prstGeom prst="rect">
            <a:avLst/>
          </a:prstGeom>
        </p:spPr>
      </p:pic>
    </p:spTree>
    <p:extLst>
      <p:ext uri="{BB962C8B-B14F-4D97-AF65-F5344CB8AC3E}">
        <p14:creationId xmlns:p14="http://schemas.microsoft.com/office/powerpoint/2010/main" val="226419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2700">
                <a:solidFill>
                  <a:srgbClr val="D50A30"/>
                </a:solidFill>
                <a:latin typeface="Calibri"/>
                <a:cs typeface="Calibri"/>
              </a:defRPr>
            </a:lvl1pPr>
          </a:lstStyle>
          <a:p>
            <a:r>
              <a:rPr lang="it-IT"/>
              <a:t>Fare clic per modificare stile</a:t>
            </a:r>
          </a:p>
        </p:txBody>
      </p:sp>
      <p:sp>
        <p:nvSpPr>
          <p:cNvPr id="9" name="Segnaposto testo 8"/>
          <p:cNvSpPr>
            <a:spLocks noGrp="1"/>
          </p:cNvSpPr>
          <p:nvPr>
            <p:ph type="body" sz="quarter" idx="10"/>
          </p:nvPr>
        </p:nvSpPr>
        <p:spPr>
          <a:xfrm>
            <a:off x="457629" y="1579569"/>
            <a:ext cx="8335534" cy="4095629"/>
          </a:xfrm>
          <a:prstGeom prst="rect">
            <a:avLst/>
          </a:prstGeom>
        </p:spPr>
        <p:txBody>
          <a:bodyPr vert="horz"/>
          <a:lstStyle>
            <a:lvl1pPr marL="0" indent="202401">
              <a:lnSpc>
                <a:spcPct val="100000"/>
              </a:lnSpc>
              <a:spcBef>
                <a:spcPts val="0"/>
              </a:spcBef>
              <a:buClr>
                <a:srgbClr val="D50A30"/>
              </a:buClr>
              <a:buFont typeface="Wingdings" charset="2"/>
              <a:buChar char="§"/>
              <a:defRPr sz="1200">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grpSp>
        <p:nvGrpSpPr>
          <p:cNvPr id="17" name="Gruppo 16">
            <a:extLst>
              <a:ext uri="{FF2B5EF4-FFF2-40B4-BE49-F238E27FC236}">
                <a16:creationId xmlns:a16="http://schemas.microsoft.com/office/drawing/2014/main" id="{4EBA346D-12D7-43AC-A13B-012425DE618F}"/>
              </a:ext>
            </a:extLst>
          </p:cNvPr>
          <p:cNvGrpSpPr/>
          <p:nvPr userDrawn="1"/>
        </p:nvGrpSpPr>
        <p:grpSpPr>
          <a:xfrm>
            <a:off x="-129654" y="5356424"/>
            <a:ext cx="9273654" cy="1710508"/>
            <a:chOff x="-129654" y="3777241"/>
            <a:chExt cx="9273654" cy="1710508"/>
          </a:xfrm>
        </p:grpSpPr>
        <p:pic>
          <p:nvPicPr>
            <p:cNvPr id="18" name="Immagine 17">
              <a:extLst>
                <a:ext uri="{FF2B5EF4-FFF2-40B4-BE49-F238E27FC236}">
                  <a16:creationId xmlns:a16="http://schemas.microsoft.com/office/drawing/2014/main" id="{DFDB2A3D-03C8-44E5-8320-5AF2111C9B12}"/>
                </a:ext>
              </a:extLst>
            </p:cNvPr>
            <p:cNvPicPr>
              <a:picLocks noChangeAspect="1"/>
            </p:cNvPicPr>
            <p:nvPr/>
          </p:nvPicPr>
          <p:blipFill>
            <a:blip r:embed="rId2"/>
            <a:stretch>
              <a:fillRect/>
            </a:stretch>
          </p:blipFill>
          <p:spPr>
            <a:xfrm>
              <a:off x="-129654" y="4017905"/>
              <a:ext cx="9273654" cy="1469844"/>
            </a:xfrm>
            <a:prstGeom prst="rect">
              <a:avLst/>
            </a:prstGeom>
          </p:spPr>
        </p:pic>
        <p:sp>
          <p:nvSpPr>
            <p:cNvPr id="19" name="CasellaDiTesto 18">
              <a:extLst>
                <a:ext uri="{FF2B5EF4-FFF2-40B4-BE49-F238E27FC236}">
                  <a16:creationId xmlns:a16="http://schemas.microsoft.com/office/drawing/2014/main" id="{1A5F5A6A-09FB-4745-8B77-47DEF4A31EAE}"/>
                </a:ext>
              </a:extLst>
            </p:cNvPr>
            <p:cNvSpPr txBox="1"/>
            <p:nvPr/>
          </p:nvSpPr>
          <p:spPr>
            <a:xfrm>
              <a:off x="628650" y="4447978"/>
              <a:ext cx="7886700" cy="126958"/>
            </a:xfrm>
            <a:prstGeom prst="rect">
              <a:avLst/>
            </a:prstGeom>
            <a:noFill/>
          </p:spPr>
          <p:txBody>
            <a:bodyPr wrap="square" lIns="0" tIns="0" rIns="0" bIns="0" rtlCol="0">
              <a:spAutoFit/>
            </a:bodyPr>
            <a:lstStyle/>
            <a:p>
              <a:pPr algn="ctr"/>
              <a:r>
                <a:rPr lang="it-IT" sz="825" err="1">
                  <a:solidFill>
                    <a:schemeClr val="accent3">
                      <a:lumMod val="75000"/>
                    </a:schemeClr>
                  </a:solidFill>
                </a:rPr>
                <a:t>fesr.regione.emilia-romagna.</a:t>
              </a:r>
              <a:r>
                <a:rPr lang="it-IT" sz="825">
                  <a:solidFill>
                    <a:schemeClr val="accent3">
                      <a:lumMod val="75000"/>
                    </a:schemeClr>
                  </a:solidFill>
                </a:rPr>
                <a:t>it</a:t>
              </a:r>
            </a:p>
          </p:txBody>
        </p:sp>
        <p:cxnSp>
          <p:nvCxnSpPr>
            <p:cNvPr id="20" name="Connettore 1 9">
              <a:extLst>
                <a:ext uri="{FF2B5EF4-FFF2-40B4-BE49-F238E27FC236}">
                  <a16:creationId xmlns:a16="http://schemas.microsoft.com/office/drawing/2014/main" id="{131E4234-9559-4EDB-BA71-9183CCB676ED}"/>
                </a:ext>
              </a:extLst>
            </p:cNvPr>
            <p:cNvCxnSpPr>
              <a:cxnSpLocks/>
            </p:cNvCxnSpPr>
            <p:nvPr/>
          </p:nvCxnSpPr>
          <p:spPr>
            <a:xfrm>
              <a:off x="628650" y="4410219"/>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o 20">
              <a:extLst>
                <a:ext uri="{FF2B5EF4-FFF2-40B4-BE49-F238E27FC236}">
                  <a16:creationId xmlns:a16="http://schemas.microsoft.com/office/drawing/2014/main" id="{3FA68CC4-FBEC-44B2-A20F-C8B924BAF061}"/>
                </a:ext>
              </a:extLst>
            </p:cNvPr>
            <p:cNvGrpSpPr/>
            <p:nvPr/>
          </p:nvGrpSpPr>
          <p:grpSpPr>
            <a:xfrm>
              <a:off x="628651" y="3777241"/>
              <a:ext cx="7886700" cy="544838"/>
              <a:chOff x="628650" y="5614406"/>
              <a:chExt cx="8089335" cy="558837"/>
            </a:xfrm>
          </p:grpSpPr>
          <p:pic>
            <p:nvPicPr>
              <p:cNvPr id="22" name="Immagine 21">
                <a:extLst>
                  <a:ext uri="{FF2B5EF4-FFF2-40B4-BE49-F238E27FC236}">
                    <a16:creationId xmlns:a16="http://schemas.microsoft.com/office/drawing/2014/main" id="{1B4BDE1F-5915-4E1D-A508-506D925F63BD}"/>
                  </a:ext>
                </a:extLst>
              </p:cNvPr>
              <p:cNvPicPr>
                <a:picLocks noChangeAspect="1"/>
              </p:cNvPicPr>
              <p:nvPr/>
            </p:nvPicPr>
            <p:blipFill>
              <a:blip r:embed="rId3"/>
              <a:stretch>
                <a:fillRect/>
              </a:stretch>
            </p:blipFill>
            <p:spPr>
              <a:xfrm>
                <a:off x="6054996" y="5641806"/>
                <a:ext cx="448000" cy="504000"/>
              </a:xfrm>
              <a:prstGeom prst="rect">
                <a:avLst/>
              </a:prstGeom>
            </p:spPr>
          </p:pic>
          <p:pic>
            <p:nvPicPr>
              <p:cNvPr id="23" name="Immagine 22">
                <a:extLst>
                  <a:ext uri="{FF2B5EF4-FFF2-40B4-BE49-F238E27FC236}">
                    <a16:creationId xmlns:a16="http://schemas.microsoft.com/office/drawing/2014/main" id="{778C26F4-E442-42D3-8BA3-8B6D8A590711}"/>
                  </a:ext>
                </a:extLst>
              </p:cNvPr>
              <p:cNvPicPr>
                <a:picLocks noChangeAspect="1"/>
              </p:cNvPicPr>
              <p:nvPr/>
            </p:nvPicPr>
            <p:blipFill>
              <a:blip r:embed="rId4"/>
              <a:stretch>
                <a:fillRect/>
              </a:stretch>
            </p:blipFill>
            <p:spPr>
              <a:xfrm>
                <a:off x="6801327" y="5757623"/>
                <a:ext cx="1916658" cy="272367"/>
              </a:xfrm>
              <a:prstGeom prst="rect">
                <a:avLst/>
              </a:prstGeom>
            </p:spPr>
          </p:pic>
          <p:pic>
            <p:nvPicPr>
              <p:cNvPr id="24" name="Immagine 23">
                <a:extLst>
                  <a:ext uri="{FF2B5EF4-FFF2-40B4-BE49-F238E27FC236}">
                    <a16:creationId xmlns:a16="http://schemas.microsoft.com/office/drawing/2014/main" id="{6A323D00-BB20-4F51-ABA7-D92B17886DBF}"/>
                  </a:ext>
                </a:extLst>
              </p:cNvPr>
              <p:cNvPicPr>
                <a:picLocks noChangeAspect="1"/>
              </p:cNvPicPr>
              <p:nvPr/>
            </p:nvPicPr>
            <p:blipFill>
              <a:blip r:embed="rId5"/>
              <a:stretch>
                <a:fillRect/>
              </a:stretch>
            </p:blipFill>
            <p:spPr>
              <a:xfrm>
                <a:off x="628650" y="5677943"/>
                <a:ext cx="1511300" cy="495300"/>
              </a:xfrm>
              <a:prstGeom prst="rect">
                <a:avLst/>
              </a:prstGeom>
            </p:spPr>
          </p:pic>
          <p:pic>
            <p:nvPicPr>
              <p:cNvPr id="25" name="Immagine 24">
                <a:extLst>
                  <a:ext uri="{FF2B5EF4-FFF2-40B4-BE49-F238E27FC236}">
                    <a16:creationId xmlns:a16="http://schemas.microsoft.com/office/drawing/2014/main" id="{8938AB07-AB4E-44F7-B969-A6FE52479CCE}"/>
                  </a:ext>
                </a:extLst>
              </p:cNvPr>
              <p:cNvPicPr>
                <a:picLocks noChangeAspect="1"/>
              </p:cNvPicPr>
              <p:nvPr/>
            </p:nvPicPr>
            <p:blipFill>
              <a:blip r:embed="rId6"/>
              <a:stretch>
                <a:fillRect/>
              </a:stretch>
            </p:blipFill>
            <p:spPr>
              <a:xfrm>
                <a:off x="4766064" y="5614406"/>
                <a:ext cx="990600" cy="558800"/>
              </a:xfrm>
              <a:prstGeom prst="rect">
                <a:avLst/>
              </a:prstGeom>
            </p:spPr>
          </p:pic>
        </p:grpSp>
      </p:grpSp>
    </p:spTree>
    <p:extLst>
      <p:ext uri="{BB962C8B-B14F-4D97-AF65-F5344CB8AC3E}">
        <p14:creationId xmlns:p14="http://schemas.microsoft.com/office/powerpoint/2010/main" val="184140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3" y="5940431"/>
            <a:ext cx="9144001" cy="917575"/>
          </a:xfrm>
          <a:prstGeom prst="rect">
            <a:avLst/>
          </a:prstGeom>
        </p:spPr>
      </p:pic>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375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3"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87293" y="6308731"/>
            <a:ext cx="311304" cy="207749"/>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750">
                <a:latin typeface="Calibri"/>
                <a:ea typeface="Arial" charset="0"/>
                <a:cs typeface="Calibri"/>
              </a:rPr>
              <a:pPr algn="r">
                <a:defRPr/>
              </a:pPr>
              <a:t>‹N›</a:t>
            </a:fld>
            <a:endParaRPr lang="it-IT" sz="750">
              <a:latin typeface="Calibri"/>
              <a:ea typeface="Arial" charset="0"/>
              <a:cs typeface="Calibri"/>
            </a:endParaRPr>
          </a:p>
        </p:txBody>
      </p:sp>
      <p:sp>
        <p:nvSpPr>
          <p:cNvPr id="12" name="Segnaposto testo 11"/>
          <p:cNvSpPr>
            <a:spLocks noGrp="1"/>
          </p:cNvSpPr>
          <p:nvPr>
            <p:ph type="body" sz="quarter" idx="11"/>
          </p:nvPr>
        </p:nvSpPr>
        <p:spPr>
          <a:xfrm>
            <a:off x="468315" y="5479149"/>
            <a:ext cx="8324851" cy="192995"/>
          </a:xfrm>
          <a:prstGeom prst="rect">
            <a:avLst/>
          </a:prstGeom>
        </p:spPr>
        <p:txBody>
          <a:bodyPr vert="horz"/>
          <a:lstStyle>
            <a:lvl1pPr marL="0" indent="0">
              <a:spcBef>
                <a:spcPts val="0"/>
              </a:spcBef>
              <a:buNone/>
              <a:defRPr sz="788">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sp>
        <p:nvSpPr>
          <p:cNvPr id="9" name="Segnaposto immagine 8"/>
          <p:cNvSpPr>
            <a:spLocks noGrp="1"/>
          </p:cNvSpPr>
          <p:nvPr>
            <p:ph type="pic" sz="quarter" idx="12"/>
          </p:nvPr>
        </p:nvSpPr>
        <p:spPr>
          <a:xfrm>
            <a:off x="533044" y="1560513"/>
            <a:ext cx="8260121" cy="3833812"/>
          </a:xfrm>
          <a:prstGeom prst="rect">
            <a:avLst/>
          </a:prstGeom>
        </p:spPr>
        <p:txBody>
          <a:bodyPr vert="horz"/>
          <a:lstStyle/>
          <a:p>
            <a:endParaRPr lang="it-IT"/>
          </a:p>
        </p:txBody>
      </p:sp>
    </p:spTree>
    <p:extLst>
      <p:ext uri="{BB962C8B-B14F-4D97-AF65-F5344CB8AC3E}">
        <p14:creationId xmlns:p14="http://schemas.microsoft.com/office/powerpoint/2010/main" val="2322684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3" y="5940431"/>
            <a:ext cx="9144001" cy="917575"/>
          </a:xfrm>
          <a:prstGeom prst="rect">
            <a:avLst/>
          </a:prstGeom>
        </p:spPr>
      </p:pic>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375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3"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87293" y="6308731"/>
            <a:ext cx="311304" cy="207749"/>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750">
                <a:latin typeface="Calibri"/>
                <a:ea typeface="Arial" charset="0"/>
                <a:cs typeface="Calibri"/>
              </a:rPr>
              <a:pPr algn="r">
                <a:defRPr/>
              </a:pPr>
              <a:t>‹N›</a:t>
            </a:fld>
            <a:endParaRPr lang="it-IT" sz="750">
              <a:latin typeface="Calibri"/>
              <a:ea typeface="Arial" charset="0"/>
              <a:cs typeface="Calibri"/>
            </a:endParaRPr>
          </a:p>
        </p:txBody>
      </p:sp>
      <p:sp>
        <p:nvSpPr>
          <p:cNvPr id="12" name="Segnaposto testo 11"/>
          <p:cNvSpPr>
            <a:spLocks noGrp="1"/>
          </p:cNvSpPr>
          <p:nvPr>
            <p:ph type="body" sz="quarter" idx="11"/>
          </p:nvPr>
        </p:nvSpPr>
        <p:spPr>
          <a:xfrm>
            <a:off x="468316" y="1578989"/>
            <a:ext cx="5349497" cy="4093153"/>
          </a:xfrm>
          <a:prstGeom prst="rect">
            <a:avLst/>
          </a:prstGeom>
        </p:spPr>
        <p:txBody>
          <a:bodyPr vert="horz"/>
          <a:lstStyle>
            <a:lvl1pPr marL="0" indent="0">
              <a:lnSpc>
                <a:spcPct val="100000"/>
              </a:lnSpc>
              <a:spcBef>
                <a:spcPts val="0"/>
              </a:spcBef>
              <a:buNone/>
              <a:defRPr sz="1050">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5926139" y="1567991"/>
            <a:ext cx="2867025" cy="4104147"/>
          </a:xfrm>
          <a:prstGeom prst="rect">
            <a:avLst/>
          </a:prstGeom>
        </p:spPr>
        <p:txBody>
          <a:bodyPr vert="horz"/>
          <a:lstStyle/>
          <a:p>
            <a:endParaRPr lang="it-IT"/>
          </a:p>
        </p:txBody>
      </p:sp>
    </p:spTree>
    <p:extLst>
      <p:ext uri="{BB962C8B-B14F-4D97-AF65-F5344CB8AC3E}">
        <p14:creationId xmlns:p14="http://schemas.microsoft.com/office/powerpoint/2010/main" val="138168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3" y="5940431"/>
            <a:ext cx="9144001" cy="917575"/>
          </a:xfrm>
          <a:prstGeom prst="rect">
            <a:avLst/>
          </a:prstGeom>
        </p:spPr>
      </p:pic>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375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3"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87293" y="6308731"/>
            <a:ext cx="311304" cy="207749"/>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750">
                <a:latin typeface="Calibri"/>
                <a:ea typeface="Arial" charset="0"/>
                <a:cs typeface="Calibri"/>
              </a:rPr>
              <a:pPr algn="r">
                <a:defRPr/>
              </a:pPr>
              <a:t>‹N›</a:t>
            </a:fld>
            <a:endParaRPr lang="it-IT" sz="750">
              <a:latin typeface="Calibri"/>
              <a:ea typeface="Arial" charset="0"/>
              <a:cs typeface="Calibri"/>
            </a:endParaRPr>
          </a:p>
        </p:txBody>
      </p:sp>
      <p:sp>
        <p:nvSpPr>
          <p:cNvPr id="12" name="Segnaposto testo 11"/>
          <p:cNvSpPr>
            <a:spLocks noGrp="1"/>
          </p:cNvSpPr>
          <p:nvPr>
            <p:ph type="body" sz="quarter" idx="11"/>
          </p:nvPr>
        </p:nvSpPr>
        <p:spPr>
          <a:xfrm>
            <a:off x="468316" y="1578989"/>
            <a:ext cx="5349497" cy="4093153"/>
          </a:xfrm>
          <a:prstGeom prst="rect">
            <a:avLst/>
          </a:prstGeom>
        </p:spPr>
        <p:txBody>
          <a:bodyPr vert="horz"/>
          <a:lstStyle>
            <a:lvl1pPr marL="134538" indent="-134538">
              <a:lnSpc>
                <a:spcPct val="100000"/>
              </a:lnSpc>
              <a:spcBef>
                <a:spcPts val="0"/>
              </a:spcBef>
              <a:buClr>
                <a:schemeClr val="tx1">
                  <a:lumMod val="65000"/>
                  <a:lumOff val="35000"/>
                </a:schemeClr>
              </a:buClr>
              <a:buFont typeface="Wingdings" charset="2"/>
              <a:buChar char="§"/>
              <a:defRPr sz="1050">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5926139" y="1567991"/>
            <a:ext cx="2867025" cy="4104147"/>
          </a:xfrm>
          <a:prstGeom prst="rect">
            <a:avLst/>
          </a:prstGeom>
        </p:spPr>
        <p:txBody>
          <a:bodyPr vert="horz"/>
          <a:lstStyle/>
          <a:p>
            <a:endParaRPr lang="it-IT"/>
          </a:p>
        </p:txBody>
      </p:sp>
    </p:spTree>
    <p:extLst>
      <p:ext uri="{BB962C8B-B14F-4D97-AF65-F5344CB8AC3E}">
        <p14:creationId xmlns:p14="http://schemas.microsoft.com/office/powerpoint/2010/main" val="2795298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3" y="5940431"/>
            <a:ext cx="9144001" cy="917575"/>
          </a:xfrm>
          <a:prstGeom prst="rect">
            <a:avLst/>
          </a:prstGeom>
        </p:spPr>
      </p:pic>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375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3"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87293" y="6308731"/>
            <a:ext cx="311304" cy="207749"/>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750">
                <a:latin typeface="Calibri"/>
                <a:ea typeface="Arial" charset="0"/>
                <a:cs typeface="Calibri"/>
              </a:rPr>
              <a:pPr algn="r">
                <a:defRPr/>
              </a:pPr>
              <a:t>‹N›</a:t>
            </a:fld>
            <a:endParaRPr lang="it-IT" sz="750">
              <a:latin typeface="Calibri"/>
              <a:ea typeface="Arial" charset="0"/>
              <a:cs typeface="Calibri"/>
            </a:endParaRPr>
          </a:p>
        </p:txBody>
      </p:sp>
      <p:sp>
        <p:nvSpPr>
          <p:cNvPr id="12" name="Segnaposto testo 11"/>
          <p:cNvSpPr>
            <a:spLocks noGrp="1"/>
          </p:cNvSpPr>
          <p:nvPr>
            <p:ph type="body" sz="quarter" idx="11"/>
          </p:nvPr>
        </p:nvSpPr>
        <p:spPr>
          <a:xfrm>
            <a:off x="468315" y="1578989"/>
            <a:ext cx="2736925" cy="4093153"/>
          </a:xfrm>
          <a:prstGeom prst="rect">
            <a:avLst/>
          </a:prstGeom>
        </p:spPr>
        <p:txBody>
          <a:bodyPr vert="horz"/>
          <a:lstStyle>
            <a:lvl1pPr marL="0" indent="0">
              <a:spcBef>
                <a:spcPts val="0"/>
              </a:spcBef>
              <a:buNone/>
              <a:defRPr sz="1050">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3292477" y="1583673"/>
            <a:ext cx="5500688" cy="4088467"/>
          </a:xfrm>
          <a:prstGeom prst="rect">
            <a:avLst/>
          </a:prstGeom>
        </p:spPr>
        <p:txBody>
          <a:bodyPr vert="horz"/>
          <a:lstStyle/>
          <a:p>
            <a:endParaRPr lang="it-IT"/>
          </a:p>
        </p:txBody>
      </p:sp>
    </p:spTree>
    <p:extLst>
      <p:ext uri="{BB962C8B-B14F-4D97-AF65-F5344CB8AC3E}">
        <p14:creationId xmlns:p14="http://schemas.microsoft.com/office/powerpoint/2010/main" val="311066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3" y="5940431"/>
            <a:ext cx="9144001" cy="917575"/>
          </a:xfrm>
          <a:prstGeom prst="rect">
            <a:avLst/>
          </a:prstGeom>
        </p:spPr>
      </p:pic>
      <p:sp>
        <p:nvSpPr>
          <p:cNvPr id="2" name="Titolo 1"/>
          <p:cNvSpPr>
            <a:spLocks noGrp="1"/>
          </p:cNvSpPr>
          <p:nvPr>
            <p:ph type="title"/>
          </p:nvPr>
        </p:nvSpPr>
        <p:spPr>
          <a:xfrm>
            <a:off x="457202" y="274638"/>
            <a:ext cx="8335963" cy="1143000"/>
          </a:xfrm>
          <a:prstGeom prst="rect">
            <a:avLst/>
          </a:prstGeom>
        </p:spPr>
        <p:txBody>
          <a:bodyPr vert="horz"/>
          <a:lstStyle>
            <a:lvl1pPr algn="l">
              <a:lnSpc>
                <a:spcPts val="3000"/>
              </a:lnSpc>
              <a:defRPr sz="375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3"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87293" y="6308731"/>
            <a:ext cx="311304" cy="207749"/>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750">
                <a:latin typeface="Calibri"/>
                <a:ea typeface="Arial" charset="0"/>
                <a:cs typeface="Calibri"/>
              </a:rPr>
              <a:pPr algn="r">
                <a:defRPr/>
              </a:pPr>
              <a:t>‹N›</a:t>
            </a:fld>
            <a:endParaRPr lang="it-IT" sz="750">
              <a:latin typeface="Calibri"/>
              <a:ea typeface="Arial" charset="0"/>
              <a:cs typeface="Calibri"/>
            </a:endParaRPr>
          </a:p>
        </p:txBody>
      </p:sp>
      <p:sp>
        <p:nvSpPr>
          <p:cNvPr id="12" name="Segnaposto testo 11"/>
          <p:cNvSpPr>
            <a:spLocks noGrp="1"/>
          </p:cNvSpPr>
          <p:nvPr>
            <p:ph type="body" sz="quarter" idx="11"/>
          </p:nvPr>
        </p:nvSpPr>
        <p:spPr>
          <a:xfrm>
            <a:off x="6056241" y="1578989"/>
            <a:ext cx="2736925" cy="4093153"/>
          </a:xfrm>
          <a:prstGeom prst="rect">
            <a:avLst/>
          </a:prstGeom>
        </p:spPr>
        <p:txBody>
          <a:bodyPr vert="horz"/>
          <a:lstStyle>
            <a:lvl1pPr marL="0" indent="0">
              <a:spcBef>
                <a:spcPts val="0"/>
              </a:spcBef>
              <a:buNone/>
              <a:defRPr sz="1050">
                <a:solidFill>
                  <a:schemeClr val="tx1">
                    <a:lumMod val="65000"/>
                    <a:lumOff val="35000"/>
                  </a:schemeClr>
                </a:solidFill>
                <a:latin typeface="Calibri"/>
                <a:cs typeface="Calibri"/>
              </a:defRPr>
            </a:lvl1pPr>
            <a:lvl2pPr>
              <a:defRPr sz="1050">
                <a:latin typeface="Arial"/>
                <a:cs typeface="Arial"/>
              </a:defRPr>
            </a:lvl2pPr>
            <a:lvl3pPr>
              <a:defRPr sz="1050">
                <a:latin typeface="Arial"/>
                <a:cs typeface="Arial"/>
              </a:defRPr>
            </a:lvl3pPr>
            <a:lvl4pPr>
              <a:defRPr sz="1050">
                <a:latin typeface="Arial"/>
                <a:cs typeface="Arial"/>
              </a:defRPr>
            </a:lvl4pPr>
            <a:lvl5pPr>
              <a:defRPr sz="105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451129" y="1583673"/>
            <a:ext cx="5500688" cy="4088467"/>
          </a:xfrm>
          <a:prstGeom prst="rect">
            <a:avLst/>
          </a:prstGeom>
        </p:spPr>
        <p:txBody>
          <a:bodyPr vert="horz"/>
          <a:lstStyle/>
          <a:p>
            <a:endParaRPr lang="it-IT"/>
          </a:p>
        </p:txBody>
      </p:sp>
    </p:spTree>
    <p:extLst>
      <p:ext uri="{BB962C8B-B14F-4D97-AF65-F5344CB8AC3E}">
        <p14:creationId xmlns:p14="http://schemas.microsoft.com/office/powerpoint/2010/main" val="355092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450504" y="5419430"/>
            <a:ext cx="8239126" cy="253477"/>
          </a:xfrm>
          <a:prstGeom prst="rect">
            <a:avLst/>
          </a:prstGeom>
        </p:spPr>
        <p:txBody>
          <a:bodyPr lIns="45719" tIns="45719" rIns="45719" bIns="45719"/>
          <a:lstStyle>
            <a:lvl1pPr defTabSz="239204">
              <a:defRPr sz="1015"/>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50496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Layout personalizzato">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 y="5553456"/>
            <a:ext cx="9058656" cy="1304544"/>
          </a:xfrm>
          <a:prstGeom prst="rect">
            <a:avLst/>
          </a:prstGeom>
        </p:spPr>
      </p:pic>
      <p:pic>
        <p:nvPicPr>
          <p:cNvPr id="4" name="Immagine 3">
            <a:extLst>
              <a:ext uri="{FF2B5EF4-FFF2-40B4-BE49-F238E27FC236}">
                <a16:creationId xmlns:a16="http://schemas.microsoft.com/office/drawing/2014/main" id="{40019299-A1F0-4D00-95A1-2E088B5A87FF}"/>
              </a:ext>
            </a:extLst>
          </p:cNvPr>
          <p:cNvPicPr>
            <a:picLocks noChangeAspect="1"/>
          </p:cNvPicPr>
          <p:nvPr userDrawn="1"/>
        </p:nvPicPr>
        <p:blipFill>
          <a:blip r:embed="rId3"/>
          <a:stretch>
            <a:fillRect/>
          </a:stretch>
        </p:blipFill>
        <p:spPr>
          <a:xfrm>
            <a:off x="-6167880" y="-2946249"/>
            <a:ext cx="21743527" cy="1044122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E8920-9855-46C0-9F8A-857C59C7BD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7C88221-B53D-4467-8C24-C91219624928}"/>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81613435-E161-45FD-B4F1-E250C7C852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C748AC8-B3F0-42D1-A544-72CB3A5C3E87}"/>
              </a:ext>
            </a:extLst>
          </p:cNvPr>
          <p:cNvSpPr>
            <a:spLocks noGrp="1"/>
          </p:cNvSpPr>
          <p:nvPr>
            <p:ph type="sldNum" sz="quarter" idx="12"/>
          </p:nvPr>
        </p:nvSpPr>
        <p:spPr/>
        <p:txBody>
          <a:bodyPr/>
          <a:lstStyle/>
          <a:p>
            <a:fld id="{D504EF78-FD4E-4D5B-8C9E-C62CC37538F5}" type="slidenum">
              <a:rPr lang="it-IT" smtClean="0"/>
              <a:t>‹N›</a:t>
            </a:fld>
            <a:endParaRPr lang="it-IT"/>
          </a:p>
        </p:txBody>
      </p:sp>
    </p:spTree>
    <p:extLst>
      <p:ext uri="{BB962C8B-B14F-4D97-AF65-F5344CB8AC3E}">
        <p14:creationId xmlns:p14="http://schemas.microsoft.com/office/powerpoint/2010/main" val="389137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6F2AC2D-DE84-47AF-A168-560E56537308}"/>
              </a:ext>
            </a:extLst>
          </p:cNvPr>
          <p:cNvSpPr>
            <a:spLocks noGrp="1"/>
          </p:cNvSpPr>
          <p:nvPr>
            <p:ph type="dt" sz="half" idx="10"/>
          </p:nvPr>
        </p:nvSpPr>
        <p:spPr/>
        <p:txBody>
          <a:bodyPr/>
          <a:lstStyle/>
          <a:p>
            <a:pPr>
              <a:defRPr/>
            </a:pPr>
            <a:r>
              <a:rPr lang="it-IT" altLang="it-IT"/>
              <a:t>25/03/19</a:t>
            </a:r>
          </a:p>
        </p:txBody>
      </p:sp>
      <p:sp>
        <p:nvSpPr>
          <p:cNvPr id="3" name="Segnaposto piè di pagina 2">
            <a:extLst>
              <a:ext uri="{FF2B5EF4-FFF2-40B4-BE49-F238E27FC236}">
                <a16:creationId xmlns:a16="http://schemas.microsoft.com/office/drawing/2014/main" id="{44C021DE-7CA1-4D8A-952E-0F5D7BE85DC4}"/>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E48E987E-5C35-413E-AA19-BC0C92C9B719}"/>
              </a:ext>
            </a:extLst>
          </p:cNvPr>
          <p:cNvSpPr>
            <a:spLocks noGrp="1"/>
          </p:cNvSpPr>
          <p:nvPr>
            <p:ph type="sldNum" sz="quarter" idx="12"/>
          </p:nvPr>
        </p:nvSpPr>
        <p:spPr/>
        <p:txBody>
          <a:bodyPr/>
          <a:lstStyle/>
          <a:p>
            <a:pPr>
              <a:defRPr/>
            </a:pPr>
            <a:fld id="{DDEDAD21-57CE-4A61-BC20-2F0BDF436407}" type="slidenum">
              <a:rPr lang="it-IT" altLang="it-IT" smtClean="0"/>
              <a:pPr>
                <a:defRPr/>
              </a:pPr>
              <a:t>‹N›</a:t>
            </a:fld>
            <a:endParaRPr lang="it-IT" altLang="it-IT"/>
          </a:p>
        </p:txBody>
      </p:sp>
    </p:spTree>
    <p:extLst>
      <p:ext uri="{BB962C8B-B14F-4D97-AF65-F5344CB8AC3E}">
        <p14:creationId xmlns:p14="http://schemas.microsoft.com/office/powerpoint/2010/main" val="2127306754"/>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3600">
                <a:solidFill>
                  <a:srgbClr val="D50A30"/>
                </a:solidFill>
                <a:latin typeface="Calibri"/>
                <a:cs typeface="Calibri"/>
              </a:defRPr>
            </a:lvl1pPr>
          </a:lstStyle>
          <a:p>
            <a:r>
              <a:rPr lang="it-IT"/>
              <a:t>Fare clic per modificare stile</a:t>
            </a:r>
          </a:p>
        </p:txBody>
      </p:sp>
      <p:sp>
        <p:nvSpPr>
          <p:cNvPr id="9" name="Segnaposto testo 8"/>
          <p:cNvSpPr>
            <a:spLocks noGrp="1"/>
          </p:cNvSpPr>
          <p:nvPr>
            <p:ph type="body" sz="quarter" idx="10"/>
          </p:nvPr>
        </p:nvSpPr>
        <p:spPr>
          <a:xfrm>
            <a:off x="457629" y="1579563"/>
            <a:ext cx="8335534" cy="4095629"/>
          </a:xfrm>
          <a:prstGeom prst="rect">
            <a:avLst/>
          </a:prstGeom>
        </p:spPr>
        <p:txBody>
          <a:bodyPr vert="horz"/>
          <a:lstStyle>
            <a:lvl1pPr marL="0" indent="269875">
              <a:lnSpc>
                <a:spcPct val="100000"/>
              </a:lnSpc>
              <a:spcBef>
                <a:spcPts val="0"/>
              </a:spcBef>
              <a:buClr>
                <a:srgbClr val="D50A30"/>
              </a:buClr>
              <a:buFont typeface="Wingdings" charset="2"/>
              <a:buChar char="§"/>
              <a:defRPr sz="160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grpSp>
        <p:nvGrpSpPr>
          <p:cNvPr id="17" name="Gruppo 16">
            <a:extLst>
              <a:ext uri="{FF2B5EF4-FFF2-40B4-BE49-F238E27FC236}">
                <a16:creationId xmlns:a16="http://schemas.microsoft.com/office/drawing/2014/main" id="{4EBA346D-12D7-43AC-A13B-012425DE618F}"/>
              </a:ext>
            </a:extLst>
          </p:cNvPr>
          <p:cNvGrpSpPr/>
          <p:nvPr userDrawn="1"/>
        </p:nvGrpSpPr>
        <p:grpSpPr>
          <a:xfrm>
            <a:off x="-129654" y="5356424"/>
            <a:ext cx="9273654" cy="1710508"/>
            <a:chOff x="-129654" y="3777241"/>
            <a:chExt cx="9273654" cy="1710508"/>
          </a:xfrm>
        </p:grpSpPr>
        <p:pic>
          <p:nvPicPr>
            <p:cNvPr id="18" name="Immagine 17">
              <a:extLst>
                <a:ext uri="{FF2B5EF4-FFF2-40B4-BE49-F238E27FC236}">
                  <a16:creationId xmlns:a16="http://schemas.microsoft.com/office/drawing/2014/main" id="{DFDB2A3D-03C8-44E5-8320-5AF2111C9B12}"/>
                </a:ext>
              </a:extLst>
            </p:cNvPr>
            <p:cNvPicPr>
              <a:picLocks noChangeAspect="1"/>
            </p:cNvPicPr>
            <p:nvPr/>
          </p:nvPicPr>
          <p:blipFill>
            <a:blip r:embed="rId2"/>
            <a:stretch>
              <a:fillRect/>
            </a:stretch>
          </p:blipFill>
          <p:spPr>
            <a:xfrm>
              <a:off x="-129654" y="4017905"/>
              <a:ext cx="9273654" cy="1469844"/>
            </a:xfrm>
            <a:prstGeom prst="rect">
              <a:avLst/>
            </a:prstGeom>
          </p:spPr>
        </p:pic>
        <p:sp>
          <p:nvSpPr>
            <p:cNvPr id="19" name="CasellaDiTesto 18">
              <a:extLst>
                <a:ext uri="{FF2B5EF4-FFF2-40B4-BE49-F238E27FC236}">
                  <a16:creationId xmlns:a16="http://schemas.microsoft.com/office/drawing/2014/main" id="{1A5F5A6A-09FB-4745-8B77-47DEF4A31EAE}"/>
                </a:ext>
              </a:extLst>
            </p:cNvPr>
            <p:cNvSpPr txBox="1"/>
            <p:nvPr/>
          </p:nvSpPr>
          <p:spPr>
            <a:xfrm>
              <a:off x="628650" y="4447978"/>
              <a:ext cx="7886700" cy="169277"/>
            </a:xfrm>
            <a:prstGeom prst="rect">
              <a:avLst/>
            </a:prstGeom>
            <a:noFill/>
          </p:spPr>
          <p:txBody>
            <a:bodyPr wrap="square" lIns="0" tIns="0" rIns="0" bIns="0" rtlCol="0">
              <a:spAutoFit/>
            </a:bodyPr>
            <a:lstStyle/>
            <a:p>
              <a:pPr algn="ctr"/>
              <a:r>
                <a:rPr lang="it-IT" sz="1100" err="1">
                  <a:solidFill>
                    <a:schemeClr val="accent3">
                      <a:lumMod val="75000"/>
                    </a:schemeClr>
                  </a:solidFill>
                </a:rPr>
                <a:t>fesr.regione.emilia-romagna.</a:t>
              </a:r>
              <a:r>
                <a:rPr lang="it-IT" sz="1100">
                  <a:solidFill>
                    <a:schemeClr val="accent3">
                      <a:lumMod val="75000"/>
                    </a:schemeClr>
                  </a:solidFill>
                </a:rPr>
                <a:t>it</a:t>
              </a:r>
            </a:p>
          </p:txBody>
        </p:sp>
        <p:cxnSp>
          <p:nvCxnSpPr>
            <p:cNvPr id="20" name="Connettore 1 9">
              <a:extLst>
                <a:ext uri="{FF2B5EF4-FFF2-40B4-BE49-F238E27FC236}">
                  <a16:creationId xmlns:a16="http://schemas.microsoft.com/office/drawing/2014/main" id="{131E4234-9559-4EDB-BA71-9183CCB676ED}"/>
                </a:ext>
              </a:extLst>
            </p:cNvPr>
            <p:cNvCxnSpPr>
              <a:cxnSpLocks/>
            </p:cNvCxnSpPr>
            <p:nvPr/>
          </p:nvCxnSpPr>
          <p:spPr>
            <a:xfrm>
              <a:off x="628650" y="4410219"/>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o 20">
              <a:extLst>
                <a:ext uri="{FF2B5EF4-FFF2-40B4-BE49-F238E27FC236}">
                  <a16:creationId xmlns:a16="http://schemas.microsoft.com/office/drawing/2014/main" id="{3FA68CC4-FBEC-44B2-A20F-C8B924BAF061}"/>
                </a:ext>
              </a:extLst>
            </p:cNvPr>
            <p:cNvGrpSpPr/>
            <p:nvPr/>
          </p:nvGrpSpPr>
          <p:grpSpPr>
            <a:xfrm>
              <a:off x="628651" y="3777241"/>
              <a:ext cx="7886700" cy="544838"/>
              <a:chOff x="628650" y="5614406"/>
              <a:chExt cx="8089335" cy="558837"/>
            </a:xfrm>
          </p:grpSpPr>
          <p:pic>
            <p:nvPicPr>
              <p:cNvPr id="22" name="Immagine 21">
                <a:extLst>
                  <a:ext uri="{FF2B5EF4-FFF2-40B4-BE49-F238E27FC236}">
                    <a16:creationId xmlns:a16="http://schemas.microsoft.com/office/drawing/2014/main" id="{1B4BDE1F-5915-4E1D-A508-506D925F63BD}"/>
                  </a:ext>
                </a:extLst>
              </p:cNvPr>
              <p:cNvPicPr>
                <a:picLocks noChangeAspect="1"/>
              </p:cNvPicPr>
              <p:nvPr/>
            </p:nvPicPr>
            <p:blipFill>
              <a:blip r:embed="rId3"/>
              <a:stretch>
                <a:fillRect/>
              </a:stretch>
            </p:blipFill>
            <p:spPr>
              <a:xfrm>
                <a:off x="6054996" y="5641806"/>
                <a:ext cx="448000" cy="504000"/>
              </a:xfrm>
              <a:prstGeom prst="rect">
                <a:avLst/>
              </a:prstGeom>
            </p:spPr>
          </p:pic>
          <p:pic>
            <p:nvPicPr>
              <p:cNvPr id="23" name="Immagine 22">
                <a:extLst>
                  <a:ext uri="{FF2B5EF4-FFF2-40B4-BE49-F238E27FC236}">
                    <a16:creationId xmlns:a16="http://schemas.microsoft.com/office/drawing/2014/main" id="{778C26F4-E442-42D3-8BA3-8B6D8A590711}"/>
                  </a:ext>
                </a:extLst>
              </p:cNvPr>
              <p:cNvPicPr>
                <a:picLocks noChangeAspect="1"/>
              </p:cNvPicPr>
              <p:nvPr/>
            </p:nvPicPr>
            <p:blipFill>
              <a:blip r:embed="rId4"/>
              <a:stretch>
                <a:fillRect/>
              </a:stretch>
            </p:blipFill>
            <p:spPr>
              <a:xfrm>
                <a:off x="6801327" y="5757623"/>
                <a:ext cx="1916658" cy="272367"/>
              </a:xfrm>
              <a:prstGeom prst="rect">
                <a:avLst/>
              </a:prstGeom>
            </p:spPr>
          </p:pic>
          <p:pic>
            <p:nvPicPr>
              <p:cNvPr id="24" name="Immagine 23">
                <a:extLst>
                  <a:ext uri="{FF2B5EF4-FFF2-40B4-BE49-F238E27FC236}">
                    <a16:creationId xmlns:a16="http://schemas.microsoft.com/office/drawing/2014/main" id="{6A323D00-BB20-4F51-ABA7-D92B17886DBF}"/>
                  </a:ext>
                </a:extLst>
              </p:cNvPr>
              <p:cNvPicPr>
                <a:picLocks noChangeAspect="1"/>
              </p:cNvPicPr>
              <p:nvPr/>
            </p:nvPicPr>
            <p:blipFill>
              <a:blip r:embed="rId5"/>
              <a:stretch>
                <a:fillRect/>
              </a:stretch>
            </p:blipFill>
            <p:spPr>
              <a:xfrm>
                <a:off x="628650" y="5677943"/>
                <a:ext cx="1511300" cy="495300"/>
              </a:xfrm>
              <a:prstGeom prst="rect">
                <a:avLst/>
              </a:prstGeom>
            </p:spPr>
          </p:pic>
          <p:pic>
            <p:nvPicPr>
              <p:cNvPr id="25" name="Immagine 24">
                <a:extLst>
                  <a:ext uri="{FF2B5EF4-FFF2-40B4-BE49-F238E27FC236}">
                    <a16:creationId xmlns:a16="http://schemas.microsoft.com/office/drawing/2014/main" id="{8938AB07-AB4E-44F7-B969-A6FE52479CCE}"/>
                  </a:ext>
                </a:extLst>
              </p:cNvPr>
              <p:cNvPicPr>
                <a:picLocks noChangeAspect="1"/>
              </p:cNvPicPr>
              <p:nvPr/>
            </p:nvPicPr>
            <p:blipFill>
              <a:blip r:embed="rId6"/>
              <a:stretch>
                <a:fillRect/>
              </a:stretch>
            </p:blipFill>
            <p:spPr>
              <a:xfrm>
                <a:off x="4766064" y="5614406"/>
                <a:ext cx="990600" cy="558800"/>
              </a:xfrm>
              <a:prstGeom prst="rect">
                <a:avLst/>
              </a:prstGeom>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0" y="5940425"/>
            <a:ext cx="9144001" cy="917575"/>
          </a:xfrm>
          <a:prstGeom prst="rect">
            <a:avLst/>
          </a:prstGeom>
        </p:spPr>
      </p:pic>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500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0"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21569" y="6308725"/>
            <a:ext cx="377026" cy="246221"/>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1000">
                <a:latin typeface="Calibri"/>
                <a:ea typeface="Arial" charset="0"/>
                <a:cs typeface="Calibri"/>
              </a:rPr>
              <a:pPr algn="r">
                <a:defRPr/>
              </a:pPr>
              <a:t>‹N›</a:t>
            </a:fld>
            <a:endParaRPr lang="it-IT" sz="1000">
              <a:latin typeface="Calibri"/>
              <a:ea typeface="Arial" charset="0"/>
              <a:cs typeface="Calibri"/>
            </a:endParaRPr>
          </a:p>
        </p:txBody>
      </p:sp>
      <p:sp>
        <p:nvSpPr>
          <p:cNvPr id="12" name="Segnaposto testo 11"/>
          <p:cNvSpPr>
            <a:spLocks noGrp="1"/>
          </p:cNvSpPr>
          <p:nvPr>
            <p:ph type="body" sz="quarter" idx="11"/>
          </p:nvPr>
        </p:nvSpPr>
        <p:spPr>
          <a:xfrm>
            <a:off x="468312" y="5479143"/>
            <a:ext cx="8324851" cy="192995"/>
          </a:xfrm>
          <a:prstGeom prst="rect">
            <a:avLst/>
          </a:prstGeom>
        </p:spPr>
        <p:txBody>
          <a:bodyPr vert="horz"/>
          <a:lstStyle>
            <a:lvl1pPr marL="0" indent="0">
              <a:spcBef>
                <a:spcPts val="0"/>
              </a:spcBef>
              <a:buNone/>
              <a:defRPr sz="105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sp>
        <p:nvSpPr>
          <p:cNvPr id="9" name="Segnaposto immagine 8"/>
          <p:cNvSpPr>
            <a:spLocks noGrp="1"/>
          </p:cNvSpPr>
          <p:nvPr>
            <p:ph type="pic" sz="quarter" idx="12"/>
          </p:nvPr>
        </p:nvSpPr>
        <p:spPr>
          <a:xfrm>
            <a:off x="533041" y="1560513"/>
            <a:ext cx="8260121" cy="3833812"/>
          </a:xfrm>
          <a:prstGeom prst="rect">
            <a:avLst/>
          </a:prstGeom>
        </p:spPr>
        <p:txBody>
          <a:bodyPr vert="horz"/>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0" y="5940425"/>
            <a:ext cx="9144001" cy="917575"/>
          </a:xfrm>
          <a:prstGeom prst="rect">
            <a:avLst/>
          </a:prstGeom>
        </p:spPr>
      </p:pic>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500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0"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21569" y="6308725"/>
            <a:ext cx="377026" cy="246221"/>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1000">
                <a:latin typeface="Calibri"/>
                <a:ea typeface="Arial" charset="0"/>
                <a:cs typeface="Calibri"/>
              </a:rPr>
              <a:pPr algn="r">
                <a:defRPr/>
              </a:pPr>
              <a:t>‹N›</a:t>
            </a:fld>
            <a:endParaRPr lang="it-IT" sz="1000">
              <a:latin typeface="Calibri"/>
              <a:ea typeface="Arial" charset="0"/>
              <a:cs typeface="Calibri"/>
            </a:endParaRPr>
          </a:p>
        </p:txBody>
      </p:sp>
      <p:sp>
        <p:nvSpPr>
          <p:cNvPr id="12" name="Segnaposto testo 11"/>
          <p:cNvSpPr>
            <a:spLocks noGrp="1"/>
          </p:cNvSpPr>
          <p:nvPr>
            <p:ph type="body" sz="quarter" idx="11"/>
          </p:nvPr>
        </p:nvSpPr>
        <p:spPr>
          <a:xfrm>
            <a:off x="468313" y="1578985"/>
            <a:ext cx="5349497" cy="4093153"/>
          </a:xfrm>
          <a:prstGeom prst="rect">
            <a:avLst/>
          </a:prstGeom>
        </p:spPr>
        <p:txBody>
          <a:bodyPr vert="horz"/>
          <a:lstStyle>
            <a:lvl1pPr marL="0" indent="0">
              <a:lnSpc>
                <a:spcPct val="100000"/>
              </a:lnSpc>
              <a:spcBef>
                <a:spcPts val="0"/>
              </a:spcBef>
              <a:buNone/>
              <a:defRPr sz="140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5926138" y="1567991"/>
            <a:ext cx="2867025" cy="4104147"/>
          </a:xfrm>
          <a:prstGeom prst="rect">
            <a:avLst/>
          </a:prstGeom>
        </p:spPr>
        <p:txBody>
          <a:bodyPr vert="horz"/>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0" y="5940425"/>
            <a:ext cx="9144001" cy="917575"/>
          </a:xfrm>
          <a:prstGeom prst="rect">
            <a:avLst/>
          </a:prstGeom>
        </p:spPr>
      </p:pic>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500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0"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21569" y="6308725"/>
            <a:ext cx="377026" cy="246221"/>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1000">
                <a:latin typeface="Calibri"/>
                <a:ea typeface="Arial" charset="0"/>
                <a:cs typeface="Calibri"/>
              </a:rPr>
              <a:pPr algn="r">
                <a:defRPr/>
              </a:pPr>
              <a:t>‹N›</a:t>
            </a:fld>
            <a:endParaRPr lang="it-IT" sz="1000">
              <a:latin typeface="Calibri"/>
              <a:ea typeface="Arial" charset="0"/>
              <a:cs typeface="Calibri"/>
            </a:endParaRPr>
          </a:p>
        </p:txBody>
      </p:sp>
      <p:sp>
        <p:nvSpPr>
          <p:cNvPr id="12" name="Segnaposto testo 11"/>
          <p:cNvSpPr>
            <a:spLocks noGrp="1"/>
          </p:cNvSpPr>
          <p:nvPr>
            <p:ph type="body" sz="quarter" idx="11"/>
          </p:nvPr>
        </p:nvSpPr>
        <p:spPr>
          <a:xfrm>
            <a:off x="468313" y="1578985"/>
            <a:ext cx="5349497" cy="4093153"/>
          </a:xfrm>
          <a:prstGeom prst="rect">
            <a:avLst/>
          </a:prstGeom>
        </p:spPr>
        <p:txBody>
          <a:bodyPr vert="horz"/>
          <a:lstStyle>
            <a:lvl1pPr marL="179388" indent="-179388">
              <a:lnSpc>
                <a:spcPct val="100000"/>
              </a:lnSpc>
              <a:spcBef>
                <a:spcPts val="0"/>
              </a:spcBef>
              <a:buClr>
                <a:schemeClr val="tx1">
                  <a:lumMod val="65000"/>
                  <a:lumOff val="35000"/>
                </a:schemeClr>
              </a:buClr>
              <a:buFont typeface="Wingdings" charset="2"/>
              <a:buChar char="§"/>
              <a:defRPr sz="140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5926138" y="1567991"/>
            <a:ext cx="2867025" cy="4104147"/>
          </a:xfrm>
          <a:prstGeom prst="rect">
            <a:avLst/>
          </a:prstGeom>
        </p:spPr>
        <p:txBody>
          <a:bodyPr vert="horz"/>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0" y="5940425"/>
            <a:ext cx="9144001" cy="917575"/>
          </a:xfrm>
          <a:prstGeom prst="rect">
            <a:avLst/>
          </a:prstGeom>
        </p:spPr>
      </p:pic>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500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0"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21569" y="6308725"/>
            <a:ext cx="377026" cy="246221"/>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1000">
                <a:latin typeface="Calibri"/>
                <a:ea typeface="Arial" charset="0"/>
                <a:cs typeface="Calibri"/>
              </a:rPr>
              <a:pPr algn="r">
                <a:defRPr/>
              </a:pPr>
              <a:t>‹N›</a:t>
            </a:fld>
            <a:endParaRPr lang="it-IT" sz="1000">
              <a:latin typeface="Calibri"/>
              <a:ea typeface="Arial" charset="0"/>
              <a:cs typeface="Calibri"/>
            </a:endParaRPr>
          </a:p>
        </p:txBody>
      </p:sp>
      <p:sp>
        <p:nvSpPr>
          <p:cNvPr id="12" name="Segnaposto testo 11"/>
          <p:cNvSpPr>
            <a:spLocks noGrp="1"/>
          </p:cNvSpPr>
          <p:nvPr>
            <p:ph type="body" sz="quarter" idx="11"/>
          </p:nvPr>
        </p:nvSpPr>
        <p:spPr>
          <a:xfrm>
            <a:off x="468312" y="1578985"/>
            <a:ext cx="2736925" cy="4093153"/>
          </a:xfrm>
          <a:prstGeom prst="rect">
            <a:avLst/>
          </a:prstGeom>
        </p:spPr>
        <p:txBody>
          <a:bodyPr vert="horz"/>
          <a:lstStyle>
            <a:lvl1pPr marL="0" indent="0">
              <a:spcBef>
                <a:spcPts val="0"/>
              </a:spcBef>
              <a:buNone/>
              <a:defRPr sz="140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3292475" y="1583671"/>
            <a:ext cx="5500688" cy="4088467"/>
          </a:xfrm>
          <a:prstGeom prst="rect">
            <a:avLst/>
          </a:prstGeom>
        </p:spPr>
        <p:txBody>
          <a:bodyPr vert="horz"/>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Layout personalizzato">
    <p:spTree>
      <p:nvGrpSpPr>
        <p:cNvPr id="1" name=""/>
        <p:cNvGrpSpPr/>
        <p:nvPr/>
      </p:nvGrpSpPr>
      <p:grpSpPr>
        <a:xfrm>
          <a:off x="0" y="0"/>
          <a:ext cx="0" cy="0"/>
          <a:chOff x="0" y="0"/>
          <a:chExt cx="0" cy="0"/>
        </a:xfrm>
      </p:grpSpPr>
      <p:pic>
        <p:nvPicPr>
          <p:cNvPr id="3" name="Immagine 2" descr="Template semplificato_PPT_4.3_Por_piedino.jpg"/>
          <p:cNvPicPr>
            <a:picLocks noChangeAspect="1"/>
          </p:cNvPicPr>
          <p:nvPr userDrawn="1"/>
        </p:nvPicPr>
        <p:blipFill>
          <a:blip r:embed="rId2"/>
          <a:stretch>
            <a:fillRect/>
          </a:stretch>
        </p:blipFill>
        <p:spPr>
          <a:xfrm>
            <a:off x="0" y="5940425"/>
            <a:ext cx="9144001" cy="917575"/>
          </a:xfrm>
          <a:prstGeom prst="rect">
            <a:avLst/>
          </a:prstGeom>
        </p:spPr>
      </p:pic>
      <p:sp>
        <p:nvSpPr>
          <p:cNvPr id="2" name="Titolo 1"/>
          <p:cNvSpPr>
            <a:spLocks noGrp="1"/>
          </p:cNvSpPr>
          <p:nvPr>
            <p:ph type="title"/>
          </p:nvPr>
        </p:nvSpPr>
        <p:spPr>
          <a:xfrm>
            <a:off x="457199" y="274638"/>
            <a:ext cx="8335963" cy="1143000"/>
          </a:xfrm>
          <a:prstGeom prst="rect">
            <a:avLst/>
          </a:prstGeom>
        </p:spPr>
        <p:txBody>
          <a:bodyPr vert="horz"/>
          <a:lstStyle>
            <a:lvl1pPr algn="l">
              <a:lnSpc>
                <a:spcPts val="4000"/>
              </a:lnSpc>
              <a:defRPr sz="5000">
                <a:solidFill>
                  <a:srgbClr val="D50A30"/>
                </a:solidFill>
                <a:latin typeface="Calibri"/>
                <a:cs typeface="Calibri"/>
              </a:defRPr>
            </a:lvl1pPr>
          </a:lstStyle>
          <a:p>
            <a:r>
              <a:rPr lang="it-IT"/>
              <a:t>Fare clic per modificare stile</a:t>
            </a:r>
          </a:p>
        </p:txBody>
      </p:sp>
      <p:cxnSp>
        <p:nvCxnSpPr>
          <p:cNvPr id="5" name="Connettore 1 4"/>
          <p:cNvCxnSpPr/>
          <p:nvPr userDrawn="1"/>
        </p:nvCxnSpPr>
        <p:spPr>
          <a:xfrm>
            <a:off x="349250" y="5949798"/>
            <a:ext cx="8443913" cy="0"/>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ttangolo 7"/>
          <p:cNvSpPr>
            <a:spLocks noChangeArrowheads="1"/>
          </p:cNvSpPr>
          <p:nvPr userDrawn="1"/>
        </p:nvSpPr>
        <p:spPr bwMode="auto">
          <a:xfrm>
            <a:off x="8521569" y="6308725"/>
            <a:ext cx="377026" cy="246221"/>
          </a:xfrm>
          <a:prstGeom prst="rect">
            <a:avLst/>
          </a:prstGeom>
          <a:noFill/>
          <a:ln w="9525">
            <a:noFill/>
            <a:miter lim="800000"/>
            <a:headEnd/>
            <a:tailEnd/>
          </a:ln>
        </p:spPr>
        <p:txBody>
          <a:bodyPr wrap="none">
            <a:prstTxWarp prst="textNoShape">
              <a:avLst/>
            </a:prstTxWarp>
            <a:spAutoFit/>
          </a:bodyPr>
          <a:lstStyle/>
          <a:p>
            <a:pPr algn="r">
              <a:defRPr/>
            </a:pPr>
            <a:fld id="{BF62DAD6-95DC-7341-A8B0-5F1AFA90A9A5}" type="slidenum">
              <a:rPr lang="it-IT" sz="1000">
                <a:latin typeface="Calibri"/>
                <a:ea typeface="Arial" charset="0"/>
                <a:cs typeface="Calibri"/>
              </a:rPr>
              <a:pPr algn="r">
                <a:defRPr/>
              </a:pPr>
              <a:t>‹N›</a:t>
            </a:fld>
            <a:endParaRPr lang="it-IT" sz="1000">
              <a:latin typeface="Calibri"/>
              <a:ea typeface="Arial" charset="0"/>
              <a:cs typeface="Calibri"/>
            </a:endParaRPr>
          </a:p>
        </p:txBody>
      </p:sp>
      <p:sp>
        <p:nvSpPr>
          <p:cNvPr id="12" name="Segnaposto testo 11"/>
          <p:cNvSpPr>
            <a:spLocks noGrp="1"/>
          </p:cNvSpPr>
          <p:nvPr>
            <p:ph type="body" sz="quarter" idx="11"/>
          </p:nvPr>
        </p:nvSpPr>
        <p:spPr>
          <a:xfrm>
            <a:off x="6056238" y="1578985"/>
            <a:ext cx="2736925" cy="4093153"/>
          </a:xfrm>
          <a:prstGeom prst="rect">
            <a:avLst/>
          </a:prstGeom>
        </p:spPr>
        <p:txBody>
          <a:bodyPr vert="horz"/>
          <a:lstStyle>
            <a:lvl1pPr marL="0" indent="0">
              <a:spcBef>
                <a:spcPts val="0"/>
              </a:spcBef>
              <a:buNone/>
              <a:defRPr sz="1400">
                <a:solidFill>
                  <a:schemeClr val="tx1">
                    <a:lumMod val="65000"/>
                    <a:lumOff val="35000"/>
                  </a:schemeClr>
                </a:solidFill>
                <a:latin typeface="Calibri"/>
                <a:cs typeface="Calibri"/>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it-IT"/>
              <a:t>Fare clic per modificare gli stili del testo dello schema</a:t>
            </a:r>
          </a:p>
        </p:txBody>
      </p:sp>
      <p:sp>
        <p:nvSpPr>
          <p:cNvPr id="6" name="Segnaposto immagine 5"/>
          <p:cNvSpPr>
            <a:spLocks noGrp="1"/>
          </p:cNvSpPr>
          <p:nvPr>
            <p:ph type="pic" sz="quarter" idx="12"/>
          </p:nvPr>
        </p:nvSpPr>
        <p:spPr>
          <a:xfrm>
            <a:off x="451129" y="1583671"/>
            <a:ext cx="5500688" cy="4088467"/>
          </a:xfrm>
          <a:prstGeom prst="rect">
            <a:avLst/>
          </a:prstGeom>
        </p:spPr>
        <p:txBody>
          <a:bodyPr vert="horz"/>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450503" y="5419424"/>
            <a:ext cx="8239126" cy="253477"/>
          </a:xfrm>
          <a:prstGeom prst="rect">
            <a:avLst/>
          </a:prstGeom>
        </p:spPr>
        <p:txBody>
          <a:bodyPr lIns="45719" tIns="45719" rIns="45719" bIns="45719"/>
          <a:lstStyle>
            <a:lvl1pPr defTabSz="318947">
              <a:defRPr sz="1353"/>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4607569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4" r:id="rId4"/>
    <p:sldLayoutId id="2147483652" r:id="rId5"/>
    <p:sldLayoutId id="2147483658" r:id="rId6"/>
    <p:sldLayoutId id="2147483653" r:id="rId7"/>
    <p:sldLayoutId id="2147483659" r:id="rId8"/>
    <p:sldLayoutId id="2147483660" r:id="rId9"/>
    <p:sldLayoutId id="2147483732" r:id="rId1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8525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3" r:id="rId11"/>
  </p:sldLayoutIdLst>
  <p:hf sldNum="0"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fesr.regione.emilia-romagna.it/opportunita/2016/progetti-qualificazione-ambientale-cultural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fesr.regione.emilia-romagna.it/opportunita/2016/progetti-qualificazione-ambientale-culturale/rendicontazione/documentazione/vie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esr.regione.emilia-romagna.it/opportunita/2017/check-list-di-autovalutazione-delle-procedure-per-l2019affidamento-dei-contratti-pubblici-ai-sensi-del-codice-dei-contratti-vigente/check-lis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regional_policy/sources/docgener/informat/2014/GL_corrections_pp_irregularities_annex_IT.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ec.europa.eu/regional_policy/sources/docoffic/cocof/2013/cocof_13_9527_annexe_it.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porfesr@regione.emilia-romagna.it" TargetMode="External"/><Relationship Id="rId2" Type="http://schemas.openxmlformats.org/officeDocument/2006/relationships/hyperlink" Target="tel:+39-848800258" TargetMode="External"/><Relationship Id="rId1" Type="http://schemas.openxmlformats.org/officeDocument/2006/relationships/slideLayout" Target="../slideLayouts/slideLayout13.xml"/><Relationship Id="rId4" Type="http://schemas.openxmlformats.org/officeDocument/2006/relationships/hyperlink" Target="https://imprese.regione.emilia-romagna.it/richieste-rendicontazione-bandi-porfes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fesr.regione.emilia-romagna.it/por-fesr/comunicazione/disposizioni/beneficiari"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erchio"/>
          <p:cNvSpPr/>
          <p:nvPr/>
        </p:nvSpPr>
        <p:spPr>
          <a:xfrm>
            <a:off x="-2612989" y="-4371443"/>
            <a:ext cx="6358520" cy="6358520"/>
          </a:xfrm>
          <a:prstGeom prst="ellipse">
            <a:avLst/>
          </a:prstGeom>
          <a:ln w="114300">
            <a:solidFill>
              <a:srgbClr val="EFAB55"/>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3" name="Triangolo"/>
          <p:cNvSpPr/>
          <p:nvPr/>
        </p:nvSpPr>
        <p:spPr>
          <a:xfrm rot="2335252">
            <a:off x="-5604694" y="3183330"/>
            <a:ext cx="10212512" cy="83075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4" name="Rettangolo"/>
          <p:cNvSpPr/>
          <p:nvPr/>
        </p:nvSpPr>
        <p:spPr>
          <a:xfrm rot="16951298">
            <a:off x="9087896" y="3134986"/>
            <a:ext cx="4305300" cy="5238750"/>
          </a:xfrm>
          <a:prstGeom prst="rect">
            <a:avLst/>
          </a:prstGeom>
          <a:ln w="114300">
            <a:solidFill>
              <a:srgbClr val="E54646"/>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5" name="Forma"/>
          <p:cNvSpPr/>
          <p:nvPr/>
        </p:nvSpPr>
        <p:spPr>
          <a:xfrm rot="732001">
            <a:off x="4979279" y="-5036959"/>
            <a:ext cx="8115300" cy="7027991"/>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114300">
            <a:solidFill>
              <a:srgbClr val="2E598C"/>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11" name="CasellaDiTesto 10">
            <a:extLst>
              <a:ext uri="{FF2B5EF4-FFF2-40B4-BE49-F238E27FC236}">
                <a16:creationId xmlns:a16="http://schemas.microsoft.com/office/drawing/2014/main" id="{2FF9F61A-299D-48F6-8D35-6E8CE5161F16}"/>
              </a:ext>
            </a:extLst>
          </p:cNvPr>
          <p:cNvSpPr txBox="1"/>
          <p:nvPr/>
        </p:nvSpPr>
        <p:spPr>
          <a:xfrm>
            <a:off x="54074" y="1482731"/>
            <a:ext cx="9144000" cy="2523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3F3F3F"/>
              </a:buClr>
              <a:buSzPts val="2400"/>
            </a:pPr>
            <a:r>
              <a:rPr lang="it-IT" sz="3400" b="1" dirty="0">
                <a:solidFill>
                  <a:srgbClr val="E54646"/>
                </a:solidFill>
                <a:latin typeface="Raleway" pitchFamily="2" charset="0"/>
                <a:cs typeface="Calibri" panose="020F0502020204030204" pitchFamily="34" charset="0"/>
              </a:rPr>
              <a:t>POR FESR 2014/2020</a:t>
            </a:r>
          </a:p>
          <a:p>
            <a:pPr algn="ctr">
              <a:buClr>
                <a:srgbClr val="3F3F3F"/>
              </a:buClr>
              <a:buSzPts val="2400"/>
            </a:pPr>
            <a:r>
              <a:rPr lang="it-IT" sz="3400" b="1" dirty="0">
                <a:solidFill>
                  <a:srgbClr val="E54646"/>
                </a:solidFill>
                <a:latin typeface="Raleway" pitchFamily="2" charset="0"/>
                <a:cs typeface="Calibri" panose="020F0502020204030204" pitchFamily="34" charset="0"/>
              </a:rPr>
              <a:t>Asse 5, Azioni 6.6.1 e 6.7.1</a:t>
            </a:r>
          </a:p>
          <a:p>
            <a:pPr algn="ctr">
              <a:buClr>
                <a:srgbClr val="3F3F3F"/>
              </a:buClr>
              <a:buSzPts val="2400"/>
            </a:pPr>
            <a:r>
              <a:rPr lang="it-IT" sz="3400" b="1" dirty="0">
                <a:solidFill>
                  <a:srgbClr val="E54646"/>
                </a:solidFill>
                <a:latin typeface="Raleway" pitchFamily="2" charset="0"/>
                <a:cs typeface="Calibri" panose="020F0502020204030204" pitchFamily="34" charset="0"/>
              </a:rPr>
              <a:t>FSC 2014/2020</a:t>
            </a:r>
          </a:p>
          <a:p>
            <a:pPr algn="ctr"/>
            <a:r>
              <a:rPr lang="it-IT" sz="2800" b="0" i="0" u="none" strike="noStrike" baseline="0" dirty="0">
                <a:latin typeface="Arial" panose="020B0604020202020204" pitchFamily="34" charset="0"/>
              </a:rPr>
              <a:t>Bando per progetti di valorizzazione delle risorse artistiche, culturali e ambientali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51" y="5611254"/>
            <a:ext cx="564564" cy="507344"/>
          </a:xfrm>
          <a:prstGeom prst="rect">
            <a:avLst/>
          </a:prstGeom>
        </p:spPr>
      </p:pic>
      <p:pic>
        <p:nvPicPr>
          <p:cNvPr id="4" name="Immagine 3">
            <a:extLst>
              <a:ext uri="{FF2B5EF4-FFF2-40B4-BE49-F238E27FC236}">
                <a16:creationId xmlns:a16="http://schemas.microsoft.com/office/drawing/2014/main" id="{9071EFE9-15C8-3B51-8176-1BBF2D8F340B}"/>
              </a:ext>
            </a:extLst>
          </p:cNvPr>
          <p:cNvPicPr>
            <a:picLocks noChangeAspect="1"/>
          </p:cNvPicPr>
          <p:nvPr/>
        </p:nvPicPr>
        <p:blipFill>
          <a:blip r:embed="rId3"/>
          <a:stretch>
            <a:fillRect/>
          </a:stretch>
        </p:blipFill>
        <p:spPr>
          <a:xfrm>
            <a:off x="2053271" y="5659446"/>
            <a:ext cx="6277856" cy="410960"/>
          </a:xfrm>
          <a:prstGeom prst="rect">
            <a:avLst/>
          </a:prstGeom>
        </p:spPr>
      </p:pic>
      <p:sp>
        <p:nvSpPr>
          <p:cNvPr id="2" name="CasellaDiTesto 1">
            <a:extLst>
              <a:ext uri="{FF2B5EF4-FFF2-40B4-BE49-F238E27FC236}">
                <a16:creationId xmlns:a16="http://schemas.microsoft.com/office/drawing/2014/main" id="{5A522D45-E003-1010-8C24-1561AD5A6C12}"/>
              </a:ext>
            </a:extLst>
          </p:cNvPr>
          <p:cNvSpPr txBox="1"/>
          <p:nvPr/>
        </p:nvSpPr>
        <p:spPr>
          <a:xfrm>
            <a:off x="1861853" y="4126104"/>
            <a:ext cx="5528441" cy="523220"/>
          </a:xfrm>
          <a:prstGeom prst="rect">
            <a:avLst/>
          </a:prstGeom>
          <a:noFill/>
        </p:spPr>
        <p:txBody>
          <a:bodyPr wrap="square" rtlCol="0">
            <a:spAutoFit/>
          </a:bodyPr>
          <a:lstStyle/>
          <a:p>
            <a:pPr algn="ctr"/>
            <a:r>
              <a:rPr lang="it-IT" sz="2800" b="1" i="0" u="none" strike="noStrike" baseline="0" dirty="0">
                <a:latin typeface="Arial" panose="020B0604020202020204" pitchFamily="34" charset="0"/>
              </a:rPr>
              <a:t>Regole di rendicontazione</a:t>
            </a:r>
            <a:endParaRPr lang="it-IT" sz="2800" b="1" i="1" dirty="0">
              <a:latin typeface="Calibri" panose="020F0502020204030204" pitchFamily="34" charset="0"/>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61880B0B-8794-F991-EE8B-39DC844845B4}"/>
              </a:ext>
            </a:extLst>
          </p:cNvPr>
          <p:cNvSpPr txBox="1"/>
          <p:nvPr/>
        </p:nvSpPr>
        <p:spPr>
          <a:xfrm>
            <a:off x="2913364" y="4711423"/>
            <a:ext cx="5688946" cy="923330"/>
          </a:xfrm>
          <a:prstGeom prst="rect">
            <a:avLst/>
          </a:prstGeom>
          <a:noFill/>
        </p:spPr>
        <p:txBody>
          <a:bodyPr wrap="square" rtlCol="0">
            <a:spAutoFit/>
          </a:bodyPr>
          <a:lstStyle/>
          <a:p>
            <a:r>
              <a:rPr lang="it-IT" dirty="0"/>
              <a:t>a cura dell’Area Liquidazione dei programmi per lo sviluppo economico e supporto all’Autorità di Gestione FESR</a:t>
            </a:r>
          </a:p>
          <a:p>
            <a:pPr algn="r"/>
            <a:r>
              <a:rPr lang="it-IT" dirty="0"/>
              <a:t>Giugno 2022</a:t>
            </a:r>
          </a:p>
        </p:txBody>
      </p:sp>
    </p:spTree>
    <p:extLst>
      <p:ext uri="{BB962C8B-B14F-4D97-AF65-F5344CB8AC3E}">
        <p14:creationId xmlns:p14="http://schemas.microsoft.com/office/powerpoint/2010/main" val="38875967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Il Manuale di rendicontazione e la modulistica</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63632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Qui il link alla pagina dedicata ad Asse 5 POR FESR Emilia-Romagna,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hlinkClick r:id="rId3"/>
              </a:rPr>
              <a:t>https://fesr.regione.emilia-romagna.it/opportunita/2016/progetti-qualificazione-ambientale-culturale</a:t>
            </a: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Il manuale di rendicontazione è disponibile al link:</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hlinkClick r:id="rId4"/>
              </a:rPr>
              <a:t>https://fesr.regione.emilia-romagna.it/opportunita/2016/progetti-qualificazione-ambientale-culturale/rendicontazione/documentazione/view</a:t>
            </a: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Nella stessa pagina sono disponibili i Modelli per le varie dichiarazioni </a:t>
            </a:r>
            <a:r>
              <a:rPr lang="it-IT" dirty="0">
                <a:solidFill>
                  <a:schemeClr val="tx1">
                    <a:lumMod val="85000"/>
                    <a:lumOff val="15000"/>
                  </a:schemeClr>
                </a:solidFill>
                <a:latin typeface="Raleway" pitchFamily="2" charset="0"/>
                <a:cs typeface="Calibri" panose="020F0502020204030204" pitchFamily="34" charset="0"/>
              </a:rPr>
              <a:t>(es. assenza di cumulo, autocertificazione relativa a pagamento oneri con F24, dichiarazione giustificativa mancanza CUP o riferimenti alla Misura/bando, modello di relazione illustrativa,…), </a:t>
            </a:r>
            <a:r>
              <a:rPr lang="it-IT" sz="2000" dirty="0">
                <a:solidFill>
                  <a:schemeClr val="tx1">
                    <a:lumMod val="85000"/>
                    <a:lumOff val="15000"/>
                  </a:schemeClr>
                </a:solidFill>
                <a:latin typeface="Raleway" pitchFamily="2" charset="0"/>
                <a:cs typeface="Calibri" panose="020F0502020204030204" pitchFamily="34" charset="0"/>
              </a:rPr>
              <a:t>il link alle check list, slides illustrative </a:t>
            </a:r>
            <a:r>
              <a:rPr lang="it-IT" dirty="0">
                <a:solidFill>
                  <a:schemeClr val="tx1">
                    <a:lumMod val="85000"/>
                    <a:lumOff val="15000"/>
                  </a:schemeClr>
                </a:solidFill>
                <a:latin typeface="Raleway" pitchFamily="2" charset="0"/>
                <a:cs typeface="Calibri" panose="020F0502020204030204" pitchFamily="34" charset="0"/>
              </a:rPr>
              <a:t>(anche queste) </a:t>
            </a:r>
            <a:r>
              <a:rPr lang="it-IT" sz="2000" dirty="0">
                <a:solidFill>
                  <a:schemeClr val="tx1">
                    <a:lumMod val="85000"/>
                    <a:lumOff val="15000"/>
                  </a:schemeClr>
                </a:solidFill>
                <a:latin typeface="Raleway" pitchFamily="2" charset="0"/>
                <a:cs typeface="Calibri" panose="020F0502020204030204" pitchFamily="34" charset="0"/>
              </a:rPr>
              <a:t>e altra documentazione. </a:t>
            </a:r>
          </a:p>
        </p:txBody>
      </p:sp>
    </p:spTree>
    <p:extLst>
      <p:ext uri="{BB962C8B-B14F-4D97-AF65-F5344CB8AC3E}">
        <p14:creationId xmlns:p14="http://schemas.microsoft.com/office/powerpoint/2010/main" val="163770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Le check list e il Codice dei contratti pubblici</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84355" y="1386953"/>
            <a:ext cx="8879258"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RACCOMANDA L’UTILIZZO DELLE CHECK LIST AGGIORNATE, disponibili al seguente link (accessibile dalla pagina Asse 5 del portale FESR):</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hlinkClick r:id="rId3"/>
              </a:rPr>
              <a:t>https://fesr.regione.emilia-romagna.it/opportunita/2017/check-list-di-autovalutazione-delle-procedure-per-l2019affidamento-dei-contratti-pubblici-ai-sensi-del-codice-dei-contratti-vigente/check-list</a:t>
            </a: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presti attenzione a SCEGLIERE LA CHECK LIST COERENTE ALLA PROCEDURA DI EVIDENZA PUBBLICA ATTIVATA, e ATTINENTE al VIGENTE Codice dei contratti pubblici.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Le check list vanno compilate, come esercizio di autovalutazione della proceduta attivata ai sensi del codice dei contratti, specificando eventuali scelte effettuate dal RUP o dalla Commissione di gara o dall’Amministrazione in merito al progetto. </a:t>
            </a:r>
          </a:p>
          <a:p>
            <a:pPr>
              <a:buClr>
                <a:srgbClr val="3F3F3F"/>
              </a:buClr>
              <a:buSzPts val="2400"/>
            </a:pPr>
            <a:r>
              <a:rPr lang="it-IT" sz="2000" b="1" dirty="0">
                <a:solidFill>
                  <a:schemeClr val="tx1">
                    <a:lumMod val="85000"/>
                    <a:lumOff val="15000"/>
                  </a:schemeClr>
                </a:solidFill>
                <a:latin typeface="Raleway" pitchFamily="2" charset="0"/>
                <a:cs typeface="Calibri" panose="020F0502020204030204" pitchFamily="34" charset="0"/>
              </a:rPr>
              <a:t>Va allegata tutta la documentazione a supporto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p:txBody>
      </p:sp>
    </p:spTree>
    <p:extLst>
      <p:ext uri="{BB962C8B-B14F-4D97-AF65-F5344CB8AC3E}">
        <p14:creationId xmlns:p14="http://schemas.microsoft.com/office/powerpoint/2010/main" val="685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895964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La documentazione a supporto delle check list</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981768" cy="428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Nella stessa pagina delle check list, è presente un documento contente l’elenco esemplificativo dei documenti da caricare a supporto delle check list (AGGIORNATO, rispetto alle tabelle contenute nel Manuale di rendicontazione), denominato:</a:t>
            </a:r>
          </a:p>
          <a:p>
            <a:pPr>
              <a:buClr>
                <a:srgbClr val="3F3F3F"/>
              </a:buClr>
              <a:buSzPts val="2400"/>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«Documentazione riepilogativa da presentare in sede di rendicontazione da parte del beneficiario, in relazione alle procedure espletate a partire dal D.lgs. 163/2006 (in vigore fino al 18/04/2016)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Aggiornamento del 9 </a:t>
            </a:r>
            <a:r>
              <a:rPr lang="it-IT" dirty="0">
                <a:latin typeface="Calibri" panose="020F0502020204030204" pitchFamily="34" charset="0"/>
                <a:ea typeface="Calibri" panose="020F0502020204030204" pitchFamily="34" charset="0"/>
                <a:cs typeface="Times New Roman" panose="02020603050405020304" pitchFamily="18" charset="0"/>
              </a:rPr>
              <a:t>febbraio 2022»</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sz="2000" dirty="0">
              <a:solidFill>
                <a:schemeClr val="tx1">
                  <a:lumMod val="85000"/>
                  <a:lumOff val="15000"/>
                </a:schemeClr>
              </a:solidFill>
              <a:latin typeface="Raleway" pitchFamily="2" charset="0"/>
              <a:cs typeface="Calibri" panose="020F0502020204030204" pitchFamily="34" charset="0"/>
            </a:endParaRP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95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715999D8-BC7C-427B-B1FA-01EEE9DB4D1B}"/>
              </a:ext>
            </a:extLst>
          </p:cNvPr>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9C56C5B-A6D9-489C-9576-77CE7B021758}" type="slidenum">
              <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123" name="Text Box 3">
            <a:extLst>
              <a:ext uri="{FF2B5EF4-FFF2-40B4-BE49-F238E27FC236}">
                <a16:creationId xmlns:a16="http://schemas.microsoft.com/office/drawing/2014/main" id="{E99A6B5F-684A-47B0-ABCB-6224D265B31F}"/>
              </a:ext>
            </a:extLst>
          </p:cNvPr>
          <p:cNvSpPr txBox="1">
            <a:spLocks noChangeArrowheads="1"/>
          </p:cNvSpPr>
          <p:nvPr/>
        </p:nvSpPr>
        <p:spPr bwMode="auto">
          <a:xfrm>
            <a:off x="255264" y="433148"/>
            <a:ext cx="8229600" cy="728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3000" b="1" dirty="0">
                <a:solidFill>
                  <a:srgbClr val="E54646"/>
                </a:solidFill>
                <a:latin typeface="Raleway" pitchFamily="2" charset="0"/>
                <a:ea typeface="+mn-ea"/>
                <a:cs typeface="Calibri" panose="020F0502020204030204" pitchFamily="34" charset="0"/>
              </a:rPr>
              <a:t>Appalti</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3000" b="1" dirty="0">
                <a:solidFill>
                  <a:srgbClr val="E54646"/>
                </a:solidFill>
                <a:latin typeface="Raleway" pitchFamily="2" charset="0"/>
                <a:ea typeface="+mn-ea"/>
                <a:cs typeface="Calibri" panose="020F0502020204030204" pitchFamily="34" charset="0"/>
              </a:rPr>
              <a:t>Leggi di riferimento</a:t>
            </a:r>
          </a:p>
        </p:txBody>
      </p:sp>
      <p:sp>
        <p:nvSpPr>
          <p:cNvPr id="5127" name="Rectangle 7">
            <a:extLst>
              <a:ext uri="{FF2B5EF4-FFF2-40B4-BE49-F238E27FC236}">
                <a16:creationId xmlns:a16="http://schemas.microsoft.com/office/drawing/2014/main" id="{CC7D2565-3ACE-4A37-9C95-DBB41A67DD39}"/>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it-IT" alt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015539BE-F7DD-0E2E-F97D-82FBA8B0C1FD}"/>
              </a:ext>
            </a:extLst>
          </p:cNvPr>
          <p:cNvSpPr txBox="1"/>
          <p:nvPr/>
        </p:nvSpPr>
        <p:spPr>
          <a:xfrm>
            <a:off x="250825" y="1494049"/>
            <a:ext cx="8604751" cy="3447098"/>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Direttive UE 2014 n. 23 (concessioni), n. 24 (settori ordinari), n. 25 (settori speciali)</a:t>
            </a:r>
          </a:p>
          <a:p>
            <a:pPr marL="285750" indent="-285750">
              <a:buFont typeface="Arial" panose="020B0604020202020204" pitchFamily="34" charset="0"/>
              <a:buChar char="•"/>
            </a:pPr>
            <a:endParaRPr lang="it-IT" sz="2000" dirty="0">
              <a:solidFill>
                <a:schemeClr val="tx1">
                  <a:lumMod val="85000"/>
                  <a:lumOff val="15000"/>
                </a:schemeClr>
              </a:solidFill>
              <a:latin typeface="Raleway" pitchFamily="2" charset="0"/>
              <a:cs typeface="Calibri" panose="020F0502020204030204" pitchFamily="34" charset="0"/>
            </a:endParaRPr>
          </a:p>
          <a:p>
            <a:pPr marL="285750" indent="-285750">
              <a:buFont typeface="Arial" panose="020B0604020202020204" pitchFamily="34" charset="0"/>
              <a:buChar char="•"/>
            </a:pPr>
            <a:endParaRPr lang="it-IT" sz="2000" dirty="0">
              <a:solidFill>
                <a:schemeClr val="tx1">
                  <a:lumMod val="85000"/>
                  <a:lumOff val="15000"/>
                </a:schemeClr>
              </a:solidFill>
              <a:latin typeface="Raleway" pitchFamily="2" charset="0"/>
              <a:cs typeface="Calibri" panose="020F050202020403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Codice dei contratti pubblici (D. Lgs n. 50/2016, D. Lgs n. 56/2017 «correttivo», D.L. n. 32/2019 «sblocca-cantieri», D.L n. 76/2020 «semplificazioni» e D.L n. 77/2021 «semplificazioni bis»)</a:t>
            </a:r>
          </a:p>
          <a:p>
            <a:endParaRPr lang="it-IT" sz="2000" dirty="0">
              <a:solidFill>
                <a:schemeClr val="tx1">
                  <a:lumMod val="85000"/>
                  <a:lumOff val="15000"/>
                </a:schemeClr>
              </a:solidFill>
              <a:latin typeface="Raleway" pitchFamily="2" charset="0"/>
              <a:cs typeface="Calibri" panose="020F0502020204030204" pitchFamily="34" charset="0"/>
            </a:endParaRPr>
          </a:p>
          <a:p>
            <a:endParaRPr lang="it-IT" sz="2000" dirty="0">
              <a:solidFill>
                <a:schemeClr val="tx1">
                  <a:lumMod val="85000"/>
                  <a:lumOff val="15000"/>
                </a:schemeClr>
              </a:solidFill>
              <a:latin typeface="Raleway" pitchFamily="2" charset="0"/>
              <a:cs typeface="Calibri" panose="020F050202020403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Linee guida ANAC </a:t>
            </a:r>
          </a:p>
        </p:txBody>
      </p:sp>
    </p:spTree>
    <p:extLst>
      <p:ext uri="{BB962C8B-B14F-4D97-AF65-F5344CB8AC3E}">
        <p14:creationId xmlns:p14="http://schemas.microsoft.com/office/powerpoint/2010/main" val="2727440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715999D8-BC7C-427B-B1FA-01EEE9DB4D1B}"/>
              </a:ext>
            </a:extLst>
          </p:cNvPr>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9C56C5B-A6D9-489C-9576-77CE7B021758}" type="slidenum">
              <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123" name="Text Box 3">
            <a:extLst>
              <a:ext uri="{FF2B5EF4-FFF2-40B4-BE49-F238E27FC236}">
                <a16:creationId xmlns:a16="http://schemas.microsoft.com/office/drawing/2014/main" id="{E99A6B5F-684A-47B0-ABCB-6224D265B31F}"/>
              </a:ext>
            </a:extLst>
          </p:cNvPr>
          <p:cNvSpPr txBox="1">
            <a:spLocks noChangeArrowheads="1"/>
          </p:cNvSpPr>
          <p:nvPr/>
        </p:nvSpPr>
        <p:spPr bwMode="auto">
          <a:xfrm>
            <a:off x="96849" y="788191"/>
            <a:ext cx="8589951" cy="728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defTabSz="914400">
              <a:spcBef>
                <a:spcPct val="0"/>
              </a:spcBef>
              <a:buClrTx/>
              <a:defRPr/>
            </a:pPr>
            <a:r>
              <a:rPr lang="it-IT" altLang="it-IT" sz="3000" b="1" dirty="0">
                <a:solidFill>
                  <a:srgbClr val="E54646"/>
                </a:solidFill>
                <a:latin typeface="Raleway" pitchFamily="2" charset="0"/>
                <a:ea typeface="+mn-ea"/>
                <a:cs typeface="Calibri" panose="020F0502020204030204" pitchFamily="34" charset="0"/>
              </a:rPr>
              <a:t>Appalti </a:t>
            </a:r>
            <a:r>
              <a:rPr lang="it-IT" sz="2000" b="1" dirty="0">
                <a:solidFill>
                  <a:srgbClr val="E54646"/>
                </a:solidFill>
                <a:latin typeface="Raleway" pitchFamily="2" charset="0"/>
                <a:ea typeface="+mn-ea"/>
                <a:cs typeface="Calibri" panose="020F0502020204030204" pitchFamily="34" charset="0"/>
              </a:rPr>
              <a:t>Misure compensative nazionali straordinarie in relazione all’aumento dei prezzi delle materie prime (legislazione con vigenza 2021/2023)</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2400" b="1" i="0" u="none" strike="noStrike" kern="1200" cap="none" spc="0" normalizeH="0" baseline="0" noProof="0" dirty="0">
              <a:ln>
                <a:noFill/>
              </a:ln>
              <a:solidFill>
                <a:srgbClr val="FF0000"/>
              </a:solidFill>
              <a:effectLst/>
              <a:uLnTx/>
              <a:uFillTx/>
              <a:latin typeface="Calibri" panose="020F0502020204030204"/>
              <a:ea typeface="Microsoft YaHei" panose="020B0503020204020204" pitchFamily="34" charset="-122"/>
              <a:cs typeface="Arial" panose="020B0604020202020204" pitchFamily="34" charset="0"/>
            </a:endParaRPr>
          </a:p>
        </p:txBody>
      </p:sp>
      <p:sp>
        <p:nvSpPr>
          <p:cNvPr id="5126" name="Text Box 6">
            <a:extLst>
              <a:ext uri="{FF2B5EF4-FFF2-40B4-BE49-F238E27FC236}">
                <a16:creationId xmlns:a16="http://schemas.microsoft.com/office/drawing/2014/main" id="{FD5C6B4B-BF76-44F6-BFF3-2CB0FB63ACFB}"/>
              </a:ext>
            </a:extLst>
          </p:cNvPr>
          <p:cNvSpPr txBox="1">
            <a:spLocks noChangeArrowheads="1"/>
          </p:cNvSpPr>
          <p:nvPr/>
        </p:nvSpPr>
        <p:spPr bwMode="auto">
          <a:xfrm>
            <a:off x="5292725" y="6381750"/>
            <a:ext cx="36004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ts val="75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dirty="0">
                <a:ln>
                  <a:noFill/>
                </a:ln>
                <a:solidFill>
                  <a:srgbClr val="808080"/>
                </a:solidFill>
                <a:effectLst/>
                <a:uLnTx/>
                <a:uFillTx/>
                <a:latin typeface="Arial" panose="020B0604020202020204" pitchFamily="34" charset="0"/>
                <a:ea typeface="Microsoft YaHei" panose="020B0503020204020204" pitchFamily="34" charset="-122"/>
                <a:cs typeface="+mn-cs"/>
              </a:rPr>
              <a:t>www.regione.emilia-romagna.it/fesr</a:t>
            </a:r>
          </a:p>
        </p:txBody>
      </p:sp>
      <p:sp>
        <p:nvSpPr>
          <p:cNvPr id="5127" name="Rectangle 7">
            <a:extLst>
              <a:ext uri="{FF2B5EF4-FFF2-40B4-BE49-F238E27FC236}">
                <a16:creationId xmlns:a16="http://schemas.microsoft.com/office/drawing/2014/main" id="{CC7D2565-3ACE-4A37-9C95-DBB41A67DD39}"/>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it-IT" alt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015539BE-F7DD-0E2E-F97D-82FBA8B0C1FD}"/>
              </a:ext>
            </a:extLst>
          </p:cNvPr>
          <p:cNvSpPr txBox="1"/>
          <p:nvPr/>
        </p:nvSpPr>
        <p:spPr>
          <a:xfrm>
            <a:off x="250825" y="963408"/>
            <a:ext cx="8263199" cy="6771084"/>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it-IT" dirty="0">
              <a:solidFill>
                <a:srgbClr val="000000"/>
              </a:solidFill>
              <a:latin typeface="Arial" panose="020B060402020202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COMPENSAZIONE PREZZI 2021 </a:t>
            </a:r>
            <a:r>
              <a:rPr lang="it-IT" sz="2000" dirty="0" err="1">
                <a:solidFill>
                  <a:schemeClr val="tx1">
                    <a:lumMod val="85000"/>
                    <a:lumOff val="15000"/>
                  </a:schemeClr>
                </a:solidFill>
                <a:latin typeface="Raleway" pitchFamily="2" charset="0"/>
                <a:cs typeface="Calibri" panose="020F0502020204030204" pitchFamily="34" charset="0"/>
              </a:rPr>
              <a:t>rif.</a:t>
            </a:r>
            <a:r>
              <a:rPr lang="it-IT" sz="2000" dirty="0">
                <a:solidFill>
                  <a:schemeClr val="tx1">
                    <a:lumMod val="85000"/>
                    <a:lumOff val="15000"/>
                  </a:schemeClr>
                </a:solidFill>
                <a:latin typeface="Raleway" pitchFamily="2" charset="0"/>
                <a:cs typeface="Calibri" panose="020F0502020204030204" pitchFamily="34" charset="0"/>
              </a:rPr>
              <a:t> DL 73/21 previsione per il I semestre poi estesa al II semestre</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Circolare ministeriale + decreto correlato per accedere ai fondi </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N.B RISPETTO A SEMESTRE, QUANTITA’, MATERIALI SU CUI EFFETTUARE LA COMPENSAZIONE (Tar Lazio 2021 sottostima per alcuni prezzi rilevati in relazione al I semestre)</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Per lavorazioni contabilizzate tra l’1/1 e il 31/12 2021</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Per contratti in corso al 25/7/2021 (anche in riferimento a opere e lavori con CRE/collaudi provvisori) </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Solo per lavori (no servizi e forniture)</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Applicazione di % diverse a seconda che l’offerta sia stata presentata nel 2020 o prima</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Presentazione dell’istanza di compensazione entro il 9/12/21 per il I semestre</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Presentazione dell’istanza di compensazione entro il 27/5/22 per il II semestre</a:t>
            </a:r>
          </a:p>
          <a:p>
            <a:pPr marL="285750" indent="-285750">
              <a:buFont typeface="Arial" panose="020B0604020202020204" pitchFamily="34" charset="0"/>
              <a:buChar char="•"/>
            </a:pPr>
            <a:endParaRPr lang="it-IT" dirty="0">
              <a:solidFill>
                <a:srgbClr val="000000"/>
              </a:solidFill>
              <a:latin typeface="Arial" panose="020B0604020202020204" pitchFamily="34" charset="0"/>
            </a:endParaRPr>
          </a:p>
          <a:p>
            <a:pPr marL="285750" indent="-285750">
              <a:buFont typeface="Arial" panose="020B0604020202020204" pitchFamily="34" charset="0"/>
              <a:buChar char="•"/>
            </a:pPr>
            <a:endParaRPr lang="it-IT" dirty="0">
              <a:solidFill>
                <a:srgbClr val="000000"/>
              </a:solidFill>
              <a:latin typeface="Arial" panose="020B0604020202020204" pitchFamily="34" charset="0"/>
            </a:endParaRPr>
          </a:p>
          <a:p>
            <a:pPr marL="285750" indent="-285750">
              <a:buFont typeface="Arial" panose="020B0604020202020204" pitchFamily="34" charset="0"/>
              <a:buChar char="•"/>
            </a:pPr>
            <a:endParaRPr lang="it-IT"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it-IT" sz="24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528711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715999D8-BC7C-427B-B1FA-01EEE9DB4D1B}"/>
              </a:ext>
            </a:extLst>
          </p:cNvPr>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9C56C5B-A6D9-489C-9576-77CE7B021758}" type="slidenum">
              <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127" name="Rectangle 7">
            <a:extLst>
              <a:ext uri="{FF2B5EF4-FFF2-40B4-BE49-F238E27FC236}">
                <a16:creationId xmlns:a16="http://schemas.microsoft.com/office/drawing/2014/main" id="{CC7D2565-3ACE-4A37-9C95-DBB41A67DD39}"/>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it-IT" alt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015539BE-F7DD-0E2E-F97D-82FBA8B0C1FD}"/>
              </a:ext>
            </a:extLst>
          </p:cNvPr>
          <p:cNvSpPr txBox="1"/>
          <p:nvPr/>
        </p:nvSpPr>
        <p:spPr>
          <a:xfrm>
            <a:off x="229173" y="1298544"/>
            <a:ext cx="8604751" cy="4001095"/>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it-IT" dirty="0">
              <a:solidFill>
                <a:srgbClr val="000000"/>
              </a:solidFill>
              <a:latin typeface="Arial" panose="020B060402020202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REVISIONE PREZZI 2022 – DL n. 4/2022 «Decreto sostegni ter» </a:t>
            </a:r>
            <a:r>
              <a:rPr lang="it-IT" sz="2000" dirty="0" err="1">
                <a:solidFill>
                  <a:schemeClr val="tx1">
                    <a:lumMod val="85000"/>
                    <a:lumOff val="15000"/>
                  </a:schemeClr>
                </a:solidFill>
                <a:latin typeface="Raleway" pitchFamily="2" charset="0"/>
                <a:cs typeface="Calibri" panose="020F0502020204030204" pitchFamily="34" charset="0"/>
              </a:rPr>
              <a:t>rif.</a:t>
            </a:r>
            <a:r>
              <a:rPr lang="it-IT" sz="2000" dirty="0">
                <a:solidFill>
                  <a:schemeClr val="tx1">
                    <a:lumMod val="85000"/>
                    <a:lumOff val="15000"/>
                  </a:schemeClr>
                </a:solidFill>
                <a:latin typeface="Raleway" pitchFamily="2" charset="0"/>
                <a:cs typeface="Calibri" panose="020F0502020204030204" pitchFamily="34" charset="0"/>
              </a:rPr>
              <a:t> art. 29 in vigore fino al 31/12/2023</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Clausola di revisione prezzi obbligatoria per appalti di servizi e forniture (declinata dalle SA ai sensi dell’art. 106 c. 1 del codice dei contratti – v. aggiornamento «bando tipo» ANAC) e lavori (le cui modalità attuative si rifanno a DM sulla base di rilevazioni ISTAT)</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obbligo generalizzato di prevedere, su base negoziale, meccanismi volti a tutela di fenomeni inflativi di particolare intensità</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Per gare post 27/1/22 - Esclusi i contratti ad esecuzione immediata</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No incidenza su importo complessivo appalto</a:t>
            </a:r>
          </a:p>
          <a:p>
            <a:endParaRPr lang="it-IT" dirty="0">
              <a:solidFill>
                <a:srgbClr val="000000"/>
              </a:solidFill>
              <a:latin typeface="Arial" panose="020B0604020202020204" pitchFamily="34" charset="0"/>
            </a:endParaRPr>
          </a:p>
        </p:txBody>
      </p:sp>
      <p:sp>
        <p:nvSpPr>
          <p:cNvPr id="11" name="Text Box 3">
            <a:extLst>
              <a:ext uri="{FF2B5EF4-FFF2-40B4-BE49-F238E27FC236}">
                <a16:creationId xmlns:a16="http://schemas.microsoft.com/office/drawing/2014/main" id="{118C9E4D-5C12-7381-836D-9EEE388349B3}"/>
              </a:ext>
            </a:extLst>
          </p:cNvPr>
          <p:cNvSpPr txBox="1">
            <a:spLocks noChangeArrowheads="1"/>
          </p:cNvSpPr>
          <p:nvPr/>
        </p:nvSpPr>
        <p:spPr bwMode="auto">
          <a:xfrm>
            <a:off x="96849" y="788191"/>
            <a:ext cx="8589951" cy="728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defTabSz="914400">
              <a:spcBef>
                <a:spcPct val="0"/>
              </a:spcBef>
              <a:buClrTx/>
              <a:defRPr/>
            </a:pPr>
            <a:r>
              <a:rPr lang="it-IT" altLang="it-IT" sz="3000" b="1" dirty="0">
                <a:solidFill>
                  <a:srgbClr val="E54646"/>
                </a:solidFill>
                <a:latin typeface="Raleway" pitchFamily="2" charset="0"/>
                <a:ea typeface="+mn-ea"/>
                <a:cs typeface="Calibri" panose="020F0502020204030204" pitchFamily="34" charset="0"/>
              </a:rPr>
              <a:t>Appalti </a:t>
            </a:r>
            <a:r>
              <a:rPr lang="it-IT" sz="2000" b="1" dirty="0">
                <a:solidFill>
                  <a:srgbClr val="E54646"/>
                </a:solidFill>
                <a:latin typeface="Raleway" pitchFamily="2" charset="0"/>
                <a:ea typeface="+mn-ea"/>
                <a:cs typeface="Calibri" panose="020F0502020204030204" pitchFamily="34" charset="0"/>
              </a:rPr>
              <a:t>Misure compensative nazionali straordinarie in relazione all’aumento dei prezzi delle materie prime (legislazione con vigenza 2021/2023)</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2400" b="1" i="0" u="none" strike="noStrike" kern="1200" cap="none" spc="0" normalizeH="0" baseline="0" noProof="0" dirty="0">
              <a:ln>
                <a:noFill/>
              </a:ln>
              <a:solidFill>
                <a:srgbClr val="FF0000"/>
              </a:solidFill>
              <a:effectLst/>
              <a:uLnTx/>
              <a:uFillTx/>
              <a:latin typeface="Calibri" panose="020F0502020204030204"/>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37267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715999D8-BC7C-427B-B1FA-01EEE9DB4D1B}"/>
              </a:ext>
            </a:extLst>
          </p:cNvPr>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9C56C5B-A6D9-489C-9576-77CE7B021758}" type="slidenum">
              <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127" name="Rectangle 7">
            <a:extLst>
              <a:ext uri="{FF2B5EF4-FFF2-40B4-BE49-F238E27FC236}">
                <a16:creationId xmlns:a16="http://schemas.microsoft.com/office/drawing/2014/main" id="{CC7D2565-3ACE-4A37-9C95-DBB41A67DD39}"/>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it-IT" alt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015539BE-F7DD-0E2E-F97D-82FBA8B0C1FD}"/>
              </a:ext>
            </a:extLst>
          </p:cNvPr>
          <p:cNvSpPr txBox="1"/>
          <p:nvPr/>
        </p:nvSpPr>
        <p:spPr>
          <a:xfrm>
            <a:off x="229173" y="1298544"/>
            <a:ext cx="8604751" cy="3877985"/>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endParaRPr lang="it-IT" sz="2000" dirty="0">
              <a:solidFill>
                <a:schemeClr val="tx1">
                  <a:lumMod val="85000"/>
                  <a:lumOff val="15000"/>
                </a:schemeClr>
              </a:solidFill>
              <a:latin typeface="Raleway" pitchFamily="2" charset="0"/>
              <a:cs typeface="Calibri" panose="020F0502020204030204" pitchFamily="34" charset="0"/>
            </a:endParaRP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COMPENSAZIONE PREZZI 2022 – DL n. 50/2022 «decreto aiuti» in vigore dal 18/5/22 </a:t>
            </a:r>
            <a:r>
              <a:rPr lang="it-IT" sz="2000" dirty="0" err="1">
                <a:solidFill>
                  <a:schemeClr val="tx1">
                    <a:lumMod val="85000"/>
                    <a:lumOff val="15000"/>
                  </a:schemeClr>
                </a:solidFill>
                <a:latin typeface="Raleway" pitchFamily="2" charset="0"/>
                <a:cs typeface="Calibri" panose="020F0502020204030204" pitchFamily="34" charset="0"/>
              </a:rPr>
              <a:t>rif.</a:t>
            </a:r>
            <a:r>
              <a:rPr lang="it-IT" sz="2000" dirty="0">
                <a:solidFill>
                  <a:schemeClr val="tx1">
                    <a:lumMod val="85000"/>
                    <a:lumOff val="15000"/>
                  </a:schemeClr>
                </a:solidFill>
                <a:latin typeface="Raleway" pitchFamily="2" charset="0"/>
                <a:cs typeface="Calibri" panose="020F0502020204030204" pitchFamily="34" charset="0"/>
              </a:rPr>
              <a:t> art. 26</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Per offerte presentate entro il 31/12/21</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Solo per contabilizzazioni di lavori tra il 1/1 e il 31/12 2022</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Solo per lavori</a:t>
            </a:r>
          </a:p>
          <a:p>
            <a:pPr marL="285750" indent="-28575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Extra costo riconosciuto alle imprese appaltatrici rispetto ai prezziari regionali tramite un meccanismo di aggiornamento dei prezzari utilizzati nei contratti di lavori</a:t>
            </a:r>
          </a:p>
          <a:p>
            <a:pPr marL="285750" indent="-285750">
              <a:buFont typeface="Arial" panose="020B0604020202020204" pitchFamily="34" charset="0"/>
              <a:buChar char="•"/>
            </a:pPr>
            <a:endParaRPr lang="it-IT" sz="24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it-IT" sz="2400" b="0" i="0" u="none" strike="noStrike" baseline="0" dirty="0">
              <a:solidFill>
                <a:srgbClr val="000000"/>
              </a:solidFill>
              <a:latin typeface="Arial" panose="020B0604020202020204" pitchFamily="34" charset="0"/>
            </a:endParaRPr>
          </a:p>
        </p:txBody>
      </p:sp>
      <p:sp>
        <p:nvSpPr>
          <p:cNvPr id="11" name="Text Box 3">
            <a:extLst>
              <a:ext uri="{FF2B5EF4-FFF2-40B4-BE49-F238E27FC236}">
                <a16:creationId xmlns:a16="http://schemas.microsoft.com/office/drawing/2014/main" id="{8759C29F-FAC4-5D92-D970-FA0FFAFE504E}"/>
              </a:ext>
            </a:extLst>
          </p:cNvPr>
          <p:cNvSpPr txBox="1">
            <a:spLocks noChangeArrowheads="1"/>
          </p:cNvSpPr>
          <p:nvPr/>
        </p:nvSpPr>
        <p:spPr bwMode="auto">
          <a:xfrm>
            <a:off x="96849" y="788191"/>
            <a:ext cx="8589951" cy="728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defTabSz="914400">
              <a:spcBef>
                <a:spcPct val="0"/>
              </a:spcBef>
              <a:buClrTx/>
              <a:defRPr/>
            </a:pPr>
            <a:r>
              <a:rPr lang="it-IT" altLang="it-IT" sz="3000" b="1" dirty="0">
                <a:solidFill>
                  <a:srgbClr val="E54646"/>
                </a:solidFill>
                <a:latin typeface="Raleway" pitchFamily="2" charset="0"/>
                <a:ea typeface="+mn-ea"/>
                <a:cs typeface="Calibri" panose="020F0502020204030204" pitchFamily="34" charset="0"/>
              </a:rPr>
              <a:t>Appalti </a:t>
            </a:r>
            <a:r>
              <a:rPr lang="it-IT" sz="2000" b="1" dirty="0">
                <a:solidFill>
                  <a:srgbClr val="E54646"/>
                </a:solidFill>
                <a:latin typeface="Raleway" pitchFamily="2" charset="0"/>
                <a:ea typeface="+mn-ea"/>
                <a:cs typeface="Calibri" panose="020F0502020204030204" pitchFamily="34" charset="0"/>
              </a:rPr>
              <a:t>Misure compensative nazionali straordinarie in relazione all’aumento dei prezzi delle materie prime (legislazione con vigenza 2021/2023)</a:t>
            </a:r>
          </a:p>
          <a:p>
            <a:pPr marL="0" marR="0" lvl="0" indent="0" algn="l"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000" dirty="0">
              <a:solidFill>
                <a:schemeClr val="tx1">
                  <a:lumMod val="85000"/>
                  <a:lumOff val="15000"/>
                </a:schemeClr>
              </a:solidFill>
              <a:latin typeface="Raleway" pitchFamily="2" charset="0"/>
              <a:ea typeface="+mn-ea"/>
              <a:cs typeface="Calibri" panose="020F0502020204030204" pitchFamily="34" charset="0"/>
            </a:endParaRPr>
          </a:p>
        </p:txBody>
      </p:sp>
    </p:spTree>
    <p:extLst>
      <p:ext uri="{BB962C8B-B14F-4D97-AF65-F5344CB8AC3E}">
        <p14:creationId xmlns:p14="http://schemas.microsoft.com/office/powerpoint/2010/main" val="3583280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a stati di avanzamento e saldo</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981768"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Le rendicontazione possono essere a Stati di avanzamento della spesa e saldo finale oppure a Saldo in unica soluzione.</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La rendicontazione è a «data aperta», come previsto con DGR 773 del 29/06/2020.</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consiglia, tuttavia:</a:t>
            </a:r>
          </a:p>
          <a:p>
            <a:pPr marL="342900" indent="-342900">
              <a:buClr>
                <a:srgbClr val="3F3F3F"/>
              </a:buClr>
              <a:buSzPts val="240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di presentare rendicontazioni di spese consistenti, corrispondenti almeno ad un SAL/certificato di pagamento;</a:t>
            </a:r>
          </a:p>
          <a:p>
            <a:pPr marL="342900" indent="-342900">
              <a:buClr>
                <a:srgbClr val="3F3F3F"/>
              </a:buClr>
              <a:buSzPts val="240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di presentare una rendicontazione delle spese sostenute nell’anno precedente, indicativamente entro il 15 febbraio, per l’armonizzazione dei bilanci. Se le spese fossero esigue o assenti, inviare una comunicazione al Responsabile di Asse e all’Area liquidazione, perché si possa procedere al riaccertamento delle poste di bilancio. </a:t>
            </a:r>
          </a:p>
          <a:p>
            <a:pPr marL="342900" indent="-342900">
              <a:buClr>
                <a:srgbClr val="3F3F3F"/>
              </a:buClr>
              <a:buSzPts val="2400"/>
              <a:buFont typeface="Arial" panose="020B0604020202020204" pitchFamily="34" charset="0"/>
              <a:buChar char="•"/>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p:txBody>
      </p:sp>
    </p:spTree>
    <p:extLst>
      <p:ext uri="{BB962C8B-B14F-4D97-AF65-F5344CB8AC3E}">
        <p14:creationId xmlns:p14="http://schemas.microsoft.com/office/powerpoint/2010/main" val="68395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873612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conclusione dei progetti</a:t>
            </a:r>
          </a:p>
          <a:p>
            <a:pPr>
              <a:buClr>
                <a:srgbClr val="3F3F3F"/>
              </a:buClr>
              <a:buSzPts val="2400"/>
            </a:pPr>
            <a:r>
              <a:rPr lang="it-IT" sz="3000" b="1" dirty="0">
                <a:solidFill>
                  <a:srgbClr val="E54646"/>
                </a:solidFill>
                <a:latin typeface="Raleway" pitchFamily="2" charset="0"/>
                <a:cs typeface="Calibri" panose="020F0502020204030204" pitchFamily="34" charset="0"/>
              </a:rPr>
              <a:t>e nel caso di progetti </a:t>
            </a:r>
            <a:r>
              <a:rPr lang="it-IT" sz="3000" b="1" dirty="0" err="1">
                <a:solidFill>
                  <a:srgbClr val="E54646"/>
                </a:solidFill>
                <a:latin typeface="Raleway" pitchFamily="2" charset="0"/>
                <a:cs typeface="Calibri" panose="020F0502020204030204" pitchFamily="34" charset="0"/>
              </a:rPr>
              <a:t>multipartner</a:t>
            </a:r>
            <a:endParaRPr lang="it-IT" sz="3000" b="1" dirty="0">
              <a:solidFill>
                <a:srgbClr val="E54646"/>
              </a:solidFill>
              <a:latin typeface="Raleway" pitchFamily="2" charset="0"/>
              <a:cs typeface="Calibri" panose="020F0502020204030204" pitchFamily="34"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284894"/>
            <a:ext cx="8758248"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Ogni intervento ha ormai una specifica data di conclusione prevista, che coinciderà con la data dell’ultimo pagamento effettuato: si presti attenzione a tale data anche per il rispetto delle relative tempistiche di rendicontazione a saldo.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Con </a:t>
            </a:r>
            <a:r>
              <a:rPr lang="it-IT" sz="2000" b="1" dirty="0">
                <a:solidFill>
                  <a:schemeClr val="tx1">
                    <a:lumMod val="85000"/>
                    <a:lumOff val="15000"/>
                  </a:schemeClr>
                </a:solidFill>
                <a:latin typeface="Raleway" pitchFamily="2" charset="0"/>
                <a:cs typeface="Calibri" panose="020F0502020204030204" pitchFamily="34" charset="0"/>
              </a:rPr>
              <a:t>DGR 803 del 23/05/2022 </a:t>
            </a:r>
            <a:r>
              <a:rPr lang="it-IT" sz="2000" dirty="0">
                <a:solidFill>
                  <a:schemeClr val="tx1">
                    <a:lumMod val="85000"/>
                    <a:lumOff val="15000"/>
                  </a:schemeClr>
                </a:solidFill>
                <a:latin typeface="Raleway" pitchFamily="2" charset="0"/>
                <a:cs typeface="Calibri" panose="020F0502020204030204" pitchFamily="34" charset="0"/>
              </a:rPr>
              <a:t>è stata data la possibilità di chiedere ulteriori proroghe per la conclusione dei progetti, stabilendo la data del 31 dicembre 2023 quale termine massimo entro il quale devono essere stati effettuati, nei casi previsti dalla normativa vigente, i collaudi e/o</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le verifiche di conformità e/o di regolare esecuzione nonché tutti i pagamenti previsti;</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Nel caso di progetti </a:t>
            </a:r>
            <a:r>
              <a:rPr lang="it-IT" sz="2000" dirty="0" err="1">
                <a:solidFill>
                  <a:schemeClr val="tx1">
                    <a:lumMod val="85000"/>
                    <a:lumOff val="15000"/>
                  </a:schemeClr>
                </a:solidFill>
                <a:latin typeface="Raleway" pitchFamily="2" charset="0"/>
                <a:cs typeface="Calibri" panose="020F0502020204030204" pitchFamily="34" charset="0"/>
              </a:rPr>
              <a:t>multipartner</a:t>
            </a:r>
            <a:r>
              <a:rPr lang="it-IT" sz="2000" dirty="0">
                <a:solidFill>
                  <a:schemeClr val="tx1">
                    <a:lumMod val="85000"/>
                    <a:lumOff val="15000"/>
                  </a:schemeClr>
                </a:solidFill>
                <a:latin typeface="Raleway" pitchFamily="2" charset="0"/>
                <a:cs typeface="Calibri" panose="020F0502020204030204" pitchFamily="34" charset="0"/>
              </a:rPr>
              <a:t> la conclusione del progetto coincide con la conclusione dell’ultimo intervento facente parte del progetto integrato. Il soggetto capofila, presentando la rendicontazione a saldo, dovrà presentare una relazione sull’intervento concluso e anche una relazione finale illustrativa relativa al progetto integrato. </a:t>
            </a:r>
          </a:p>
        </p:txBody>
      </p:sp>
    </p:spTree>
    <p:extLst>
      <p:ext uri="{BB962C8B-B14F-4D97-AF65-F5344CB8AC3E}">
        <p14:creationId xmlns:p14="http://schemas.microsoft.com/office/powerpoint/2010/main" val="58410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FF80CA-B75F-C674-FEEF-A38978C7690C}"/>
              </a:ext>
            </a:extLst>
          </p:cNvPr>
          <p:cNvSpPr>
            <a:spLocks noGrp="1"/>
          </p:cNvSpPr>
          <p:nvPr>
            <p:ph type="title"/>
          </p:nvPr>
        </p:nvSpPr>
        <p:spPr>
          <a:xfrm>
            <a:off x="457202" y="274638"/>
            <a:ext cx="8335963" cy="908164"/>
          </a:xfrm>
        </p:spPr>
        <p:txBody>
          <a:bodyPr/>
          <a:lstStyle/>
          <a:p>
            <a:r>
              <a:rPr lang="it-IT" sz="3000" b="1" dirty="0">
                <a:solidFill>
                  <a:srgbClr val="E54646"/>
                </a:solidFill>
                <a:latin typeface="Raleway" pitchFamily="2" charset="0"/>
                <a:ea typeface="+mn-ea"/>
                <a:cs typeface="Calibri" panose="020F0502020204030204" pitchFamily="34" charset="0"/>
              </a:rPr>
              <a:t>Focus: la DGR 803 del 23/05/2022 </a:t>
            </a:r>
          </a:p>
        </p:txBody>
      </p:sp>
      <p:sp>
        <p:nvSpPr>
          <p:cNvPr id="3" name="Segnaposto testo 2">
            <a:extLst>
              <a:ext uri="{FF2B5EF4-FFF2-40B4-BE49-F238E27FC236}">
                <a16:creationId xmlns:a16="http://schemas.microsoft.com/office/drawing/2014/main" id="{68ABE758-A91A-2897-DE77-BA13E3B2A81B}"/>
              </a:ext>
            </a:extLst>
          </p:cNvPr>
          <p:cNvSpPr>
            <a:spLocks noGrp="1"/>
          </p:cNvSpPr>
          <p:nvPr>
            <p:ph type="body" sz="quarter" idx="10"/>
          </p:nvPr>
        </p:nvSpPr>
        <p:spPr>
          <a:xfrm>
            <a:off x="457631" y="745066"/>
            <a:ext cx="8335534" cy="4095629"/>
          </a:xfrm>
        </p:spPr>
        <p:txBody>
          <a:bodyPr/>
          <a:lstStyle/>
          <a:p>
            <a:r>
              <a:rPr lang="it-IT" sz="2000" dirty="0">
                <a:solidFill>
                  <a:schemeClr val="tx1">
                    <a:lumMod val="85000"/>
                    <a:lumOff val="15000"/>
                  </a:schemeClr>
                </a:solidFill>
                <a:latin typeface="Raleway" pitchFamily="2" charset="0"/>
                <a:cs typeface="Calibri" panose="020F0502020204030204" pitchFamily="34" charset="0"/>
              </a:rPr>
              <a:t>31 dicembre 2023 termine massimo per la conclusione dei progetti finanziati ai sensi delle azioni 6.6.1. e 6.7.1. dell’Asse 5 del POR FESR 2014-2020, anche oggetto di riprogrammazione su risorse FSC, termine entro il quale devono essere stati effettuati, nei casi previsti dalla normativa vigente, i collaudi e/o le verifiche di conformità e/o di regolare esecuzione nonché tutti i pagamenti previsti; 2</a:t>
            </a:r>
          </a:p>
          <a:p>
            <a:r>
              <a:rPr lang="it-IT" sz="2000" dirty="0">
                <a:solidFill>
                  <a:schemeClr val="tx1">
                    <a:lumMod val="85000"/>
                    <a:lumOff val="15000"/>
                  </a:schemeClr>
                </a:solidFill>
                <a:latin typeface="Raleway" pitchFamily="2" charset="0"/>
                <a:cs typeface="Calibri" panose="020F0502020204030204" pitchFamily="34" charset="0"/>
              </a:rPr>
              <a:t>aggiudicazione degli appalti dei lavori, ai sensi della normativa vigente, entro il termine massimo del 31 dicembre 2022 pena la revoca del contributo concesso, ove tale termine non venga rispettato; </a:t>
            </a:r>
          </a:p>
          <a:p>
            <a:r>
              <a:rPr lang="it-IT" sz="2000" dirty="0">
                <a:solidFill>
                  <a:schemeClr val="tx1">
                    <a:lumMod val="85000"/>
                    <a:lumOff val="15000"/>
                  </a:schemeClr>
                </a:solidFill>
                <a:latin typeface="Raleway" pitchFamily="2" charset="0"/>
                <a:cs typeface="Calibri" panose="020F0502020204030204" pitchFamily="34" charset="0"/>
              </a:rPr>
              <a:t>presentazione della rendicontazione a saldo mediante l’applicativo Sfinge 2020, entro un mese a decorrere dalla data di conclusione del progetto (ossia dalla data dell’ultimo mandato di pagamento effettuato)</a:t>
            </a:r>
          </a:p>
          <a:p>
            <a:r>
              <a:rPr lang="it-IT" sz="2000" dirty="0">
                <a:solidFill>
                  <a:schemeClr val="tx1">
                    <a:lumMod val="85000"/>
                    <a:lumOff val="15000"/>
                  </a:schemeClr>
                </a:solidFill>
                <a:latin typeface="Raleway" pitchFamily="2" charset="0"/>
                <a:cs typeface="Calibri" panose="020F0502020204030204" pitchFamily="34" charset="0"/>
              </a:rPr>
              <a:t>Proroghe in via di concessione a cura dell’Area Turismo</a:t>
            </a:r>
          </a:p>
        </p:txBody>
      </p:sp>
      <p:pic>
        <p:nvPicPr>
          <p:cNvPr id="4" name="Immagine 3">
            <a:extLst>
              <a:ext uri="{FF2B5EF4-FFF2-40B4-BE49-F238E27FC236}">
                <a16:creationId xmlns:a16="http://schemas.microsoft.com/office/drawing/2014/main" id="{F2911531-82F8-0154-3CB8-3BDCE5E6F83A}"/>
              </a:ext>
            </a:extLst>
          </p:cNvPr>
          <p:cNvPicPr>
            <a:picLocks noChangeAspect="1"/>
          </p:cNvPicPr>
          <p:nvPr/>
        </p:nvPicPr>
        <p:blipFill>
          <a:blip r:embed="rId2"/>
          <a:stretch>
            <a:fillRect/>
          </a:stretch>
        </p:blipFill>
        <p:spPr>
          <a:xfrm>
            <a:off x="506026" y="5353232"/>
            <a:ext cx="8087557" cy="541538"/>
          </a:xfrm>
          <a:prstGeom prst="rect">
            <a:avLst/>
          </a:prstGeom>
        </p:spPr>
      </p:pic>
    </p:spTree>
    <p:extLst>
      <p:ext uri="{BB962C8B-B14F-4D97-AF65-F5344CB8AC3E}">
        <p14:creationId xmlns:p14="http://schemas.microsoft.com/office/powerpoint/2010/main" val="230095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883772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Area liquidazione</a:t>
            </a: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285217" y="1070186"/>
            <a:ext cx="8573566"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Dirigente ad interim: Marco Borioni</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P.O: Giulia Potena</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Referente di bando: Annalisa Filippi</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Staff di rendicontazione: Katia Garavelli, Daniela </a:t>
            </a:r>
            <a:r>
              <a:rPr lang="it-IT" sz="2000" dirty="0" err="1">
                <a:solidFill>
                  <a:schemeClr val="tx1">
                    <a:lumMod val="85000"/>
                    <a:lumOff val="15000"/>
                  </a:schemeClr>
                </a:solidFill>
                <a:latin typeface="Raleway" pitchFamily="2" charset="0"/>
                <a:cs typeface="Calibri" panose="020F0502020204030204" pitchFamily="34" charset="0"/>
              </a:rPr>
              <a:t>Iaci</a:t>
            </a:r>
            <a:r>
              <a:rPr lang="it-IT" sz="2000" dirty="0">
                <a:solidFill>
                  <a:schemeClr val="tx1">
                    <a:lumMod val="85000"/>
                    <a:lumOff val="15000"/>
                  </a:schemeClr>
                </a:solidFill>
                <a:latin typeface="Raleway" pitchFamily="2" charset="0"/>
                <a:cs typeface="Calibri" panose="020F0502020204030204" pitchFamily="34" charset="0"/>
              </a:rPr>
              <a:t>, Barbara Oliverio</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Segreteria: Rita </a:t>
            </a:r>
            <a:r>
              <a:rPr lang="it-IT" sz="2000" dirty="0" err="1">
                <a:solidFill>
                  <a:schemeClr val="tx1">
                    <a:lumMod val="85000"/>
                    <a:lumOff val="15000"/>
                  </a:schemeClr>
                </a:solidFill>
                <a:latin typeface="Raleway" pitchFamily="2" charset="0"/>
                <a:cs typeface="Calibri" panose="020F0502020204030204" pitchFamily="34" charset="0"/>
              </a:rPr>
              <a:t>Savigni</a:t>
            </a:r>
            <a:r>
              <a:rPr lang="it-IT" sz="2000" dirty="0">
                <a:solidFill>
                  <a:schemeClr val="tx1">
                    <a:lumMod val="85000"/>
                    <a:lumOff val="15000"/>
                  </a:schemeClr>
                </a:solidFill>
                <a:latin typeface="Raleway" pitchFamily="2" charset="0"/>
                <a:cs typeface="Calibri" panose="020F0502020204030204" pitchFamily="34" charset="0"/>
              </a:rPr>
              <a:t>, Paola Ciranna</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PEC: liquidazioneprogrammi@postacert.regione.emilia-romagna.it</a:t>
            </a:r>
          </a:p>
        </p:txBody>
      </p:sp>
      <p:pic>
        <p:nvPicPr>
          <p:cNvPr id="4" name="Immagine 3">
            <a:extLst>
              <a:ext uri="{FF2B5EF4-FFF2-40B4-BE49-F238E27FC236}">
                <a16:creationId xmlns:a16="http://schemas.microsoft.com/office/drawing/2014/main" id="{37B82748-1553-D76B-4278-2727561EFD89}"/>
              </a:ext>
            </a:extLst>
          </p:cNvPr>
          <p:cNvPicPr>
            <a:picLocks noChangeAspect="1"/>
          </p:cNvPicPr>
          <p:nvPr/>
        </p:nvPicPr>
        <p:blipFill>
          <a:blip r:embed="rId3"/>
          <a:stretch>
            <a:fillRect/>
          </a:stretch>
        </p:blipFill>
        <p:spPr>
          <a:xfrm>
            <a:off x="506026" y="5353232"/>
            <a:ext cx="8087557" cy="541538"/>
          </a:xfrm>
          <a:prstGeom prst="rect">
            <a:avLst/>
          </a:prstGeom>
        </p:spPr>
      </p:pic>
    </p:spTree>
    <p:extLst>
      <p:ext uri="{BB962C8B-B14F-4D97-AF65-F5344CB8AC3E}">
        <p14:creationId xmlns:p14="http://schemas.microsoft.com/office/powerpoint/2010/main" val="27972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FF80CA-B75F-C674-FEEF-A38978C7690C}"/>
              </a:ext>
            </a:extLst>
          </p:cNvPr>
          <p:cNvSpPr>
            <a:spLocks noGrp="1"/>
          </p:cNvSpPr>
          <p:nvPr>
            <p:ph type="title"/>
          </p:nvPr>
        </p:nvSpPr>
        <p:spPr>
          <a:xfrm>
            <a:off x="457202" y="274638"/>
            <a:ext cx="8335963" cy="908164"/>
          </a:xfrm>
        </p:spPr>
        <p:txBody>
          <a:bodyPr/>
          <a:lstStyle/>
          <a:p>
            <a:r>
              <a:rPr lang="it-IT" sz="3000" b="1" dirty="0">
                <a:solidFill>
                  <a:srgbClr val="E54646"/>
                </a:solidFill>
                <a:latin typeface="Raleway" pitchFamily="2" charset="0"/>
                <a:ea typeface="+mn-ea"/>
                <a:cs typeface="Calibri" panose="020F0502020204030204" pitchFamily="34" charset="0"/>
              </a:rPr>
              <a:t>Focus: la DGR 803 del 23/05/2022 </a:t>
            </a:r>
          </a:p>
        </p:txBody>
      </p:sp>
      <p:sp>
        <p:nvSpPr>
          <p:cNvPr id="3" name="Segnaposto testo 2">
            <a:extLst>
              <a:ext uri="{FF2B5EF4-FFF2-40B4-BE49-F238E27FC236}">
                <a16:creationId xmlns:a16="http://schemas.microsoft.com/office/drawing/2014/main" id="{68ABE758-A91A-2897-DE77-BA13E3B2A81B}"/>
              </a:ext>
            </a:extLst>
          </p:cNvPr>
          <p:cNvSpPr>
            <a:spLocks noGrp="1"/>
          </p:cNvSpPr>
          <p:nvPr>
            <p:ph type="body" sz="quarter" idx="10"/>
          </p:nvPr>
        </p:nvSpPr>
        <p:spPr>
          <a:xfrm>
            <a:off x="404233" y="963230"/>
            <a:ext cx="8335534" cy="4095629"/>
          </a:xfrm>
        </p:spPr>
        <p:txBody>
          <a:bodyPr/>
          <a:lstStyle/>
          <a:p>
            <a:r>
              <a:rPr lang="it-IT" sz="2000" dirty="0">
                <a:solidFill>
                  <a:srgbClr val="C00000"/>
                </a:solidFill>
                <a:latin typeface="Raleway" pitchFamily="2" charset="0"/>
                <a:cs typeface="Calibri" panose="020F0502020204030204" pitchFamily="34" charset="0"/>
              </a:rPr>
              <a:t>N.B </a:t>
            </a:r>
            <a:r>
              <a:rPr lang="it-IT" sz="2000" dirty="0">
                <a:solidFill>
                  <a:schemeClr val="tx1">
                    <a:lumMod val="85000"/>
                    <a:lumOff val="15000"/>
                  </a:schemeClr>
                </a:solidFill>
                <a:latin typeface="Raleway" pitchFamily="2" charset="0"/>
                <a:cs typeface="Calibri" panose="020F0502020204030204" pitchFamily="34" charset="0"/>
              </a:rPr>
              <a:t>per quanto riguarda il conteggio dei 30 giorni per presentare la rendicontazione a saldo essi decorrono dall’ultimo pagamento effettuato, a prescindere dalla data di conclusione progetto:</a:t>
            </a:r>
          </a:p>
          <a:p>
            <a:r>
              <a:rPr lang="it-IT" sz="2000" dirty="0">
                <a:solidFill>
                  <a:schemeClr val="tx1">
                    <a:lumMod val="85000"/>
                    <a:lumOff val="15000"/>
                  </a:schemeClr>
                </a:solidFill>
                <a:latin typeface="Raleway" pitchFamily="2" charset="0"/>
                <a:cs typeface="Calibri" panose="020F0502020204030204" pitchFamily="34" charset="0"/>
              </a:rPr>
              <a:t>Es. data di fine progetto prorogata: 31/5/23; ultimo pagamento effettuato: 10/05/2023 la rendicontazione va presentata entro e non oltre il 10/06/2023</a:t>
            </a:r>
          </a:p>
          <a:p>
            <a:endParaRPr lang="it-IT" sz="2000" dirty="0">
              <a:solidFill>
                <a:schemeClr val="tx1">
                  <a:lumMod val="85000"/>
                  <a:lumOff val="15000"/>
                </a:schemeClr>
              </a:solidFill>
              <a:latin typeface="Raleway" pitchFamily="2" charset="0"/>
              <a:cs typeface="Calibri" panose="020F0502020204030204" pitchFamily="34" charset="0"/>
            </a:endParaRPr>
          </a:p>
          <a:p>
            <a:r>
              <a:rPr lang="it-IT" sz="2000" dirty="0">
                <a:solidFill>
                  <a:srgbClr val="C00000"/>
                </a:solidFill>
                <a:latin typeface="Raleway" pitchFamily="2" charset="0"/>
                <a:cs typeface="Calibri" panose="020F0502020204030204" pitchFamily="34" charset="0"/>
              </a:rPr>
              <a:t>N.B </a:t>
            </a:r>
            <a:r>
              <a:rPr lang="it-IT" sz="2000" dirty="0">
                <a:solidFill>
                  <a:schemeClr val="tx1">
                    <a:lumMod val="85000"/>
                    <a:lumOff val="15000"/>
                  </a:schemeClr>
                </a:solidFill>
                <a:latin typeface="Raleway" pitchFamily="2" charset="0"/>
                <a:cs typeface="Calibri" panose="020F0502020204030204" pitchFamily="34" charset="0"/>
              </a:rPr>
              <a:t>per quanto riguarda il termine di aggiudicazione degli appalti dei lavori, entro il 31 dicembre 2022 pena la revoca del contributo concesso, esso va letto in combinato disposto con quello del 31/12/23 per la conclusione del progetto (collaudo) e dei pagamenti </a:t>
            </a:r>
          </a:p>
        </p:txBody>
      </p:sp>
      <p:pic>
        <p:nvPicPr>
          <p:cNvPr id="4" name="Immagine 3">
            <a:extLst>
              <a:ext uri="{FF2B5EF4-FFF2-40B4-BE49-F238E27FC236}">
                <a16:creationId xmlns:a16="http://schemas.microsoft.com/office/drawing/2014/main" id="{F2911531-82F8-0154-3CB8-3BDCE5E6F83A}"/>
              </a:ext>
            </a:extLst>
          </p:cNvPr>
          <p:cNvPicPr>
            <a:picLocks noChangeAspect="1"/>
          </p:cNvPicPr>
          <p:nvPr/>
        </p:nvPicPr>
        <p:blipFill>
          <a:blip r:embed="rId2"/>
          <a:stretch>
            <a:fillRect/>
          </a:stretch>
        </p:blipFill>
        <p:spPr>
          <a:xfrm>
            <a:off x="506026" y="5353232"/>
            <a:ext cx="8087557" cy="541538"/>
          </a:xfrm>
          <a:prstGeom prst="rect">
            <a:avLst/>
          </a:prstGeom>
        </p:spPr>
      </p:pic>
    </p:spTree>
    <p:extLst>
      <p:ext uri="{BB962C8B-B14F-4D97-AF65-F5344CB8AC3E}">
        <p14:creationId xmlns:p14="http://schemas.microsoft.com/office/powerpoint/2010/main" val="414101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Irregolarità e tagli forfettari</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425177"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Con la Decisione C(2019) 3452 finale del 14/05/2019 (</a:t>
            </a:r>
            <a:r>
              <a:rPr lang="it-IT" sz="2000" dirty="0">
                <a:solidFill>
                  <a:schemeClr val="tx1">
                    <a:lumMod val="85000"/>
                    <a:lumOff val="15000"/>
                  </a:schemeClr>
                </a:solidFill>
                <a:latin typeface="Raleway" pitchFamily="2" charset="0"/>
                <a:cs typeface="Calibri" panose="020F0502020204030204" pitchFamily="34" charset="0"/>
                <a:hlinkClick r:id="rId3"/>
              </a:rPr>
              <a:t>https://ec.europa.eu/</a:t>
            </a:r>
            <a:r>
              <a:rPr lang="it-IT" sz="2000" dirty="0" err="1">
                <a:solidFill>
                  <a:schemeClr val="tx1">
                    <a:lumMod val="85000"/>
                    <a:lumOff val="15000"/>
                  </a:schemeClr>
                </a:solidFill>
                <a:latin typeface="Raleway" pitchFamily="2" charset="0"/>
                <a:cs typeface="Calibri" panose="020F0502020204030204" pitchFamily="34" charset="0"/>
                <a:hlinkClick r:id="rId3"/>
              </a:rPr>
              <a:t>regional_policy</a:t>
            </a:r>
            <a:r>
              <a:rPr lang="it-IT" sz="2000" dirty="0">
                <a:solidFill>
                  <a:schemeClr val="tx1">
                    <a:lumMod val="85000"/>
                    <a:lumOff val="15000"/>
                  </a:schemeClr>
                </a:solidFill>
                <a:latin typeface="Raleway" pitchFamily="2" charset="0"/>
                <a:cs typeface="Calibri" panose="020F0502020204030204" pitchFamily="34" charset="0"/>
                <a:hlinkClick r:id="rId3"/>
              </a:rPr>
              <a:t>/sources/</a:t>
            </a:r>
            <a:r>
              <a:rPr lang="it-IT" sz="2000" dirty="0" err="1">
                <a:solidFill>
                  <a:schemeClr val="tx1">
                    <a:lumMod val="85000"/>
                    <a:lumOff val="15000"/>
                  </a:schemeClr>
                </a:solidFill>
                <a:latin typeface="Raleway" pitchFamily="2" charset="0"/>
                <a:cs typeface="Calibri" panose="020F0502020204030204" pitchFamily="34" charset="0"/>
                <a:hlinkClick r:id="rId3"/>
              </a:rPr>
              <a:t>docgener</a:t>
            </a:r>
            <a:r>
              <a:rPr lang="it-IT" sz="2000" dirty="0">
                <a:solidFill>
                  <a:schemeClr val="tx1">
                    <a:lumMod val="85000"/>
                    <a:lumOff val="15000"/>
                  </a:schemeClr>
                </a:solidFill>
                <a:latin typeface="Raleway" pitchFamily="2" charset="0"/>
                <a:cs typeface="Calibri" panose="020F0502020204030204" pitchFamily="34" charset="0"/>
                <a:hlinkClick r:id="rId3"/>
              </a:rPr>
              <a:t>/</a:t>
            </a:r>
            <a:r>
              <a:rPr lang="it-IT" sz="2000" dirty="0" err="1">
                <a:solidFill>
                  <a:schemeClr val="tx1">
                    <a:lumMod val="85000"/>
                    <a:lumOff val="15000"/>
                  </a:schemeClr>
                </a:solidFill>
                <a:latin typeface="Raleway" pitchFamily="2" charset="0"/>
                <a:cs typeface="Calibri" panose="020F0502020204030204" pitchFamily="34" charset="0"/>
                <a:hlinkClick r:id="rId3"/>
              </a:rPr>
              <a:t>informat</a:t>
            </a:r>
            <a:r>
              <a:rPr lang="it-IT" sz="2000" dirty="0">
                <a:solidFill>
                  <a:schemeClr val="tx1">
                    <a:lumMod val="85000"/>
                    <a:lumOff val="15000"/>
                  </a:schemeClr>
                </a:solidFill>
                <a:latin typeface="Raleway" pitchFamily="2" charset="0"/>
                <a:cs typeface="Calibri" panose="020F0502020204030204" pitchFamily="34" charset="0"/>
                <a:hlinkClick r:id="rId3"/>
              </a:rPr>
              <a:t>/2014/GL_corrections_pp_irregularities_annex_IT.pdf</a:t>
            </a: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La Commissione riforma la precedente C(2013) 9527 del 19/12/2013 (</a:t>
            </a:r>
            <a:r>
              <a:rPr lang="it-IT" sz="2000" dirty="0">
                <a:solidFill>
                  <a:schemeClr val="tx1">
                    <a:lumMod val="85000"/>
                    <a:lumOff val="15000"/>
                  </a:schemeClr>
                </a:solidFill>
                <a:latin typeface="Raleway" pitchFamily="2" charset="0"/>
                <a:cs typeface="Calibri" panose="020F0502020204030204" pitchFamily="34" charset="0"/>
                <a:hlinkClick r:id="rId4"/>
              </a:rPr>
              <a:t>https://ec.europa.eu/</a:t>
            </a:r>
            <a:r>
              <a:rPr lang="it-IT" sz="2000" dirty="0" err="1">
                <a:solidFill>
                  <a:schemeClr val="tx1">
                    <a:lumMod val="85000"/>
                    <a:lumOff val="15000"/>
                  </a:schemeClr>
                </a:solidFill>
                <a:latin typeface="Raleway" pitchFamily="2" charset="0"/>
                <a:cs typeface="Calibri" panose="020F0502020204030204" pitchFamily="34" charset="0"/>
                <a:hlinkClick r:id="rId4"/>
              </a:rPr>
              <a:t>regional_policy</a:t>
            </a:r>
            <a:r>
              <a:rPr lang="it-IT" sz="2000" dirty="0">
                <a:solidFill>
                  <a:schemeClr val="tx1">
                    <a:lumMod val="85000"/>
                    <a:lumOff val="15000"/>
                  </a:schemeClr>
                </a:solidFill>
                <a:latin typeface="Raleway" pitchFamily="2" charset="0"/>
                <a:cs typeface="Calibri" panose="020F0502020204030204" pitchFamily="34" charset="0"/>
                <a:hlinkClick r:id="rId4"/>
              </a:rPr>
              <a:t>/sources/</a:t>
            </a:r>
            <a:r>
              <a:rPr lang="it-IT" sz="2000" dirty="0" err="1">
                <a:solidFill>
                  <a:schemeClr val="tx1">
                    <a:lumMod val="85000"/>
                    <a:lumOff val="15000"/>
                  </a:schemeClr>
                </a:solidFill>
                <a:latin typeface="Raleway" pitchFamily="2" charset="0"/>
                <a:cs typeface="Calibri" panose="020F0502020204030204" pitchFamily="34" charset="0"/>
                <a:hlinkClick r:id="rId4"/>
              </a:rPr>
              <a:t>docoffic</a:t>
            </a:r>
            <a:r>
              <a:rPr lang="it-IT" sz="2000" dirty="0">
                <a:solidFill>
                  <a:schemeClr val="tx1">
                    <a:lumMod val="85000"/>
                    <a:lumOff val="15000"/>
                  </a:schemeClr>
                </a:solidFill>
                <a:latin typeface="Raleway" pitchFamily="2" charset="0"/>
                <a:cs typeface="Calibri" panose="020F0502020204030204" pitchFamily="34" charset="0"/>
                <a:hlinkClick r:id="rId4"/>
              </a:rPr>
              <a:t>/</a:t>
            </a:r>
            <a:r>
              <a:rPr lang="it-IT" sz="2000" dirty="0" err="1">
                <a:solidFill>
                  <a:schemeClr val="tx1">
                    <a:lumMod val="85000"/>
                    <a:lumOff val="15000"/>
                  </a:schemeClr>
                </a:solidFill>
                <a:latin typeface="Raleway" pitchFamily="2" charset="0"/>
                <a:cs typeface="Calibri" panose="020F0502020204030204" pitchFamily="34" charset="0"/>
                <a:hlinkClick r:id="rId4"/>
              </a:rPr>
              <a:t>cocof</a:t>
            </a:r>
            <a:r>
              <a:rPr lang="it-IT" sz="2000" dirty="0">
                <a:solidFill>
                  <a:schemeClr val="tx1">
                    <a:lumMod val="85000"/>
                    <a:lumOff val="15000"/>
                  </a:schemeClr>
                </a:solidFill>
                <a:latin typeface="Raleway" pitchFamily="2" charset="0"/>
                <a:cs typeface="Calibri" panose="020F0502020204030204" pitchFamily="34" charset="0"/>
                <a:hlinkClick r:id="rId4"/>
              </a:rPr>
              <a:t>/2013/cocof_13_9527_annexe_it.pdf</a:t>
            </a: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Le nuove disposizioni sono applicabili alle procedure di rettifica finanziaria avviate dopo la data di adozione della Decisione e sono inerenti gli orientamenti per la determinazione delle rettifiche finanziarie da applicare alle spese finanziate in caso di mancato rispetto delle norme applicabili in materia di appalti pubblici.</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p:txBody>
      </p:sp>
    </p:spTree>
    <p:extLst>
      <p:ext uri="{BB962C8B-B14F-4D97-AF65-F5344CB8AC3E}">
        <p14:creationId xmlns:p14="http://schemas.microsoft.com/office/powerpoint/2010/main" val="231455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rendicontazione</a:t>
            </a:r>
          </a:p>
          <a:p>
            <a:pPr>
              <a:buClr>
                <a:srgbClr val="3F3F3F"/>
              </a:buClr>
              <a:buSzPts val="2400"/>
            </a:pPr>
            <a:r>
              <a:rPr lang="it-IT" sz="3000" b="1" dirty="0">
                <a:solidFill>
                  <a:srgbClr val="E54646"/>
                </a:solidFill>
                <a:latin typeface="Raleway" pitchFamily="2" charset="0"/>
                <a:cs typeface="Calibri" panose="020F0502020204030204" pitchFamily="34" charset="0"/>
              </a:rPr>
              <a:t>Le spese ammissibili – il piano dei costi</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325120" y="1487436"/>
            <a:ext cx="828040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2000" dirty="0">
                <a:solidFill>
                  <a:schemeClr val="tx1">
                    <a:lumMod val="85000"/>
                    <a:lumOff val="15000"/>
                  </a:schemeClr>
                </a:solidFill>
                <a:latin typeface="Raleway" pitchFamily="2" charset="0"/>
                <a:cs typeface="Calibri" panose="020F0502020204030204" pitchFamily="34" charset="0"/>
              </a:rPr>
              <a:t>A. Spese tecniche (progettazione, indagini, studi e analisi, rilievi, direzione lavori, studi di valutazione di impatto ambientale, collaudi, studi di fattibilità economico finanziaria, perizie e consulenze professionali) fino ad un massimo del 15% dell’importo dei lavori di cui alla lettera B;</a:t>
            </a:r>
          </a:p>
          <a:p>
            <a:pPr algn="just"/>
            <a:r>
              <a:rPr lang="it-IT" sz="2000" dirty="0">
                <a:solidFill>
                  <a:schemeClr val="tx1">
                    <a:lumMod val="85000"/>
                    <a:lumOff val="15000"/>
                  </a:schemeClr>
                </a:solidFill>
                <a:latin typeface="Raleway" pitchFamily="2" charset="0"/>
                <a:cs typeface="Calibri" panose="020F0502020204030204" pitchFamily="34" charset="0"/>
              </a:rPr>
              <a:t>B. opere di recupero, qualificazione e valorizzazione</a:t>
            </a:r>
          </a:p>
          <a:p>
            <a:pPr algn="just"/>
            <a:r>
              <a:rPr lang="it-IT" sz="2000" dirty="0">
                <a:solidFill>
                  <a:schemeClr val="tx1">
                    <a:lumMod val="85000"/>
                    <a:lumOff val="15000"/>
                  </a:schemeClr>
                </a:solidFill>
                <a:latin typeface="Raleway" pitchFamily="2" charset="0"/>
                <a:cs typeface="Calibri" panose="020F0502020204030204" pitchFamily="34" charset="0"/>
              </a:rPr>
              <a:t>C. oneri per la sicurezza; </a:t>
            </a:r>
          </a:p>
          <a:p>
            <a:pPr algn="just"/>
            <a:r>
              <a:rPr lang="it-IT" sz="2000" dirty="0">
                <a:solidFill>
                  <a:schemeClr val="tx1">
                    <a:lumMod val="85000"/>
                    <a:lumOff val="15000"/>
                  </a:schemeClr>
                </a:solidFill>
                <a:latin typeface="Raleway" pitchFamily="2" charset="0"/>
                <a:cs typeface="Calibri" panose="020F0502020204030204" pitchFamily="34" charset="0"/>
              </a:rPr>
              <a:t>D. Acquisto e installazione attrezzature, soluzioni tecnologiche e impianti, cablaggio;</a:t>
            </a:r>
          </a:p>
          <a:p>
            <a:pPr algn="just"/>
            <a:r>
              <a:rPr lang="it-IT" sz="2000" dirty="0">
                <a:solidFill>
                  <a:schemeClr val="tx1">
                    <a:lumMod val="85000"/>
                    <a:lumOff val="15000"/>
                  </a:schemeClr>
                </a:solidFill>
                <a:latin typeface="Raleway" pitchFamily="2" charset="0"/>
                <a:cs typeface="Calibri" panose="020F0502020204030204" pitchFamily="34" charset="0"/>
              </a:rPr>
              <a:t>E. arredi</a:t>
            </a:r>
          </a:p>
          <a:p>
            <a:pPr algn="just"/>
            <a:r>
              <a:rPr lang="it-IT" sz="2000" dirty="0">
                <a:solidFill>
                  <a:schemeClr val="tx1">
                    <a:lumMod val="85000"/>
                    <a:lumOff val="15000"/>
                  </a:schemeClr>
                </a:solidFill>
                <a:latin typeface="Raleway" pitchFamily="2" charset="0"/>
                <a:cs typeface="Calibri" panose="020F0502020204030204" pitchFamily="34" charset="0"/>
              </a:rPr>
              <a:t>F. Acquisto di terreni e immobili, fino ad un massimo del 10% della spesa totale ammissibile</a:t>
            </a:r>
          </a:p>
        </p:txBody>
      </p:sp>
    </p:spTree>
    <p:extLst>
      <p:ext uri="{BB962C8B-B14F-4D97-AF65-F5344CB8AC3E}">
        <p14:creationId xmlns:p14="http://schemas.microsoft.com/office/powerpoint/2010/main" val="18129937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F9A7A-5EF1-E807-FB1C-24C1C60DF1A7}"/>
              </a:ext>
            </a:extLst>
          </p:cNvPr>
          <p:cNvSpPr>
            <a:spLocks noGrp="1"/>
          </p:cNvSpPr>
          <p:nvPr>
            <p:ph type="title"/>
          </p:nvPr>
        </p:nvSpPr>
        <p:spPr/>
        <p:txBody>
          <a:bodyPr/>
          <a:lstStyle/>
          <a:p>
            <a:r>
              <a:rPr lang="it-IT" dirty="0"/>
              <a:t>Contatti:</a:t>
            </a:r>
          </a:p>
        </p:txBody>
      </p:sp>
      <p:sp>
        <p:nvSpPr>
          <p:cNvPr id="3" name="Segnaposto testo 2">
            <a:extLst>
              <a:ext uri="{FF2B5EF4-FFF2-40B4-BE49-F238E27FC236}">
                <a16:creationId xmlns:a16="http://schemas.microsoft.com/office/drawing/2014/main" id="{E28EB2D8-AB92-385E-1E80-7FE4EF0C74EA}"/>
              </a:ext>
            </a:extLst>
          </p:cNvPr>
          <p:cNvSpPr>
            <a:spLocks noGrp="1"/>
          </p:cNvSpPr>
          <p:nvPr>
            <p:ph type="body" sz="quarter" idx="10"/>
          </p:nvPr>
        </p:nvSpPr>
        <p:spPr>
          <a:xfrm>
            <a:off x="457629" y="1579569"/>
            <a:ext cx="8335534" cy="3022911"/>
          </a:xfrm>
        </p:spPr>
        <p:txBody>
          <a:bodyPr/>
          <a:lstStyle/>
          <a:p>
            <a:pPr indent="0" algn="l">
              <a:buNone/>
            </a:pPr>
            <a:r>
              <a:rPr lang="it-IT" b="1" i="0" dirty="0">
                <a:solidFill>
                  <a:srgbClr val="1C2024"/>
                </a:solidFill>
                <a:effectLst/>
                <a:latin typeface="Titillium Web" panose="00000500000000000000" pitchFamily="2" charset="0"/>
              </a:rPr>
              <a:t>Sportello Imprese: assistenza ai beneficiari</a:t>
            </a:r>
            <a:br>
              <a:rPr lang="it-IT" b="1" i="0" dirty="0">
                <a:solidFill>
                  <a:srgbClr val="1C2024"/>
                </a:solidFill>
                <a:effectLst/>
                <a:latin typeface="Titillium Web" panose="00000500000000000000" pitchFamily="2" charset="0"/>
              </a:rPr>
            </a:br>
            <a:r>
              <a:rPr lang="it-IT" b="0" i="0" dirty="0">
                <a:solidFill>
                  <a:srgbClr val="1C2024"/>
                </a:solidFill>
                <a:effectLst/>
                <a:latin typeface="Titillium Web" panose="00000500000000000000" pitchFamily="2" charset="0"/>
              </a:rPr>
              <a:t>Lo Sportello Imprese fornisce assistenza nel rispetto degli obblighi di comunicazione.</a:t>
            </a:r>
            <a:br>
              <a:rPr lang="it-IT" b="0" i="0" dirty="0">
                <a:solidFill>
                  <a:srgbClr val="1C2024"/>
                </a:solidFill>
                <a:effectLst/>
                <a:latin typeface="Titillium Web" panose="00000500000000000000" pitchFamily="2" charset="0"/>
              </a:rPr>
            </a:br>
            <a:r>
              <a:rPr lang="it-IT" b="0" i="0" dirty="0">
                <a:solidFill>
                  <a:srgbClr val="1C2024"/>
                </a:solidFill>
                <a:effectLst/>
                <a:latin typeface="Titillium Web" panose="00000500000000000000" pitchFamily="2" charset="0"/>
              </a:rPr>
              <a:t>Sportello Imprese</a:t>
            </a:r>
            <a:br>
              <a:rPr lang="it-IT" b="0" i="0" dirty="0">
                <a:solidFill>
                  <a:srgbClr val="1C2024"/>
                </a:solidFill>
                <a:effectLst/>
                <a:latin typeface="Titillium Web" panose="00000500000000000000" pitchFamily="2" charset="0"/>
              </a:rPr>
            </a:br>
            <a:r>
              <a:rPr lang="it-IT" b="0" i="0" dirty="0">
                <a:solidFill>
                  <a:srgbClr val="1C2024"/>
                </a:solidFill>
                <a:effectLst/>
                <a:latin typeface="Titillium Web" panose="00000500000000000000" pitchFamily="2" charset="0"/>
              </a:rPr>
              <a:t>tel. </a:t>
            </a:r>
            <a:r>
              <a:rPr lang="it-IT" b="0" i="0" u="none" strike="noStrike" dirty="0">
                <a:solidFill>
                  <a:srgbClr val="CB1D15"/>
                </a:solidFill>
                <a:effectLst/>
                <a:latin typeface="Titillium Web" panose="00000500000000000000" pitchFamily="2" charset="0"/>
                <a:hlinkClick r:id="rId2"/>
              </a:rPr>
              <a:t>848.800.258</a:t>
            </a:r>
            <a:r>
              <a:rPr lang="it-IT" b="0" i="0" dirty="0">
                <a:solidFill>
                  <a:srgbClr val="1C2024"/>
                </a:solidFill>
                <a:effectLst/>
                <a:latin typeface="Titillium Web" panose="00000500000000000000" pitchFamily="2" charset="0"/>
              </a:rPr>
              <a:t>, dal lunedì al venerdì dalle 9:30 alle 13 (chiamata a costo tariffa urbana, secondo il proprio piano tariffario)</a:t>
            </a:r>
            <a:br>
              <a:rPr lang="it-IT" b="0" i="0" dirty="0">
                <a:solidFill>
                  <a:srgbClr val="1C2024"/>
                </a:solidFill>
                <a:effectLst/>
                <a:latin typeface="Titillium Web" panose="00000500000000000000" pitchFamily="2" charset="0"/>
              </a:rPr>
            </a:br>
            <a:r>
              <a:rPr lang="it-IT" b="0" i="0" u="none" strike="noStrike" dirty="0">
                <a:solidFill>
                  <a:srgbClr val="CB1D15"/>
                </a:solidFill>
                <a:effectLst/>
                <a:latin typeface="Titillium Web" panose="00000500000000000000" pitchFamily="2" charset="0"/>
                <a:hlinkClick r:id="rId3"/>
              </a:rPr>
              <a:t>infoporfesr@regione.emilia-romagna.it</a:t>
            </a:r>
            <a:endParaRPr lang="it-IT" b="0" i="0" u="none" strike="noStrike" dirty="0">
              <a:solidFill>
                <a:srgbClr val="CB1D15"/>
              </a:solidFill>
              <a:effectLst/>
              <a:latin typeface="Titillium Web" panose="00000500000000000000" pitchFamily="2" charset="0"/>
            </a:endParaRPr>
          </a:p>
          <a:p>
            <a:pPr indent="0" algn="l">
              <a:buNone/>
            </a:pPr>
            <a:endParaRPr lang="it-IT" dirty="0">
              <a:solidFill>
                <a:srgbClr val="CB1D15"/>
              </a:solidFill>
              <a:latin typeface="Titillium Web" panose="00000500000000000000" pitchFamily="2" charset="0"/>
            </a:endParaRPr>
          </a:p>
          <a:p>
            <a:pPr indent="0" algn="l">
              <a:buNone/>
            </a:pPr>
            <a:r>
              <a:rPr lang="it-IT" b="0" i="0" dirty="0">
                <a:solidFill>
                  <a:srgbClr val="1C2024"/>
                </a:solidFill>
                <a:effectLst/>
                <a:latin typeface="Titillium Web" panose="00000500000000000000" pitchFamily="2" charset="0"/>
              </a:rPr>
              <a:t>Lo Sportello fornisce informazioni relative alla rendicontazione se inoltrate tramite apposito modulo:</a:t>
            </a:r>
            <a:endParaRPr lang="it-IT" dirty="0">
              <a:solidFill>
                <a:srgbClr val="CB1D15"/>
              </a:solidFill>
              <a:latin typeface="Titillium Web" panose="00000500000000000000" pitchFamily="2" charset="0"/>
            </a:endParaRPr>
          </a:p>
          <a:p>
            <a:pPr indent="0" algn="l">
              <a:buNone/>
            </a:pPr>
            <a:r>
              <a:rPr lang="it-IT" b="0" i="0" dirty="0">
                <a:solidFill>
                  <a:srgbClr val="1C2024"/>
                </a:solidFill>
                <a:effectLst/>
                <a:latin typeface="Titillium Web" panose="00000500000000000000" pitchFamily="2" charset="0"/>
                <a:hlinkClick r:id="rId4"/>
              </a:rPr>
              <a:t>https://imprese.regione.emilia-romagna.it/richieste-rendicontazione-bandi-porfesr/</a:t>
            </a:r>
            <a:r>
              <a:rPr lang="it-IT" b="0" i="0" dirty="0">
                <a:solidFill>
                  <a:srgbClr val="1C2024"/>
                </a:solidFill>
                <a:effectLst/>
                <a:latin typeface="Titillium Web" panose="00000500000000000000" pitchFamily="2" charset="0"/>
              </a:rPr>
              <a:t> </a:t>
            </a:r>
          </a:p>
          <a:p>
            <a:pPr indent="0" algn="l">
              <a:buNone/>
            </a:pPr>
            <a:endParaRPr lang="it-IT" dirty="0">
              <a:solidFill>
                <a:srgbClr val="1C2024"/>
              </a:solidFill>
              <a:latin typeface="Titillium Web" panose="00000500000000000000" pitchFamily="2" charset="0"/>
            </a:endParaRPr>
          </a:p>
          <a:p>
            <a:pPr indent="0">
              <a:buNone/>
            </a:pPr>
            <a:endParaRPr lang="it-IT" dirty="0"/>
          </a:p>
          <a:p>
            <a:pPr indent="0">
              <a:buNone/>
            </a:pPr>
            <a:endParaRPr lang="it-IT" dirty="0"/>
          </a:p>
        </p:txBody>
      </p:sp>
    </p:spTree>
    <p:extLst>
      <p:ext uri="{BB962C8B-B14F-4D97-AF65-F5344CB8AC3E}">
        <p14:creationId xmlns:p14="http://schemas.microsoft.com/office/powerpoint/2010/main" val="260042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erchio"/>
          <p:cNvSpPr/>
          <p:nvPr/>
        </p:nvSpPr>
        <p:spPr>
          <a:xfrm>
            <a:off x="-2612989" y="-4371443"/>
            <a:ext cx="6358520" cy="6358520"/>
          </a:xfrm>
          <a:prstGeom prst="ellipse">
            <a:avLst/>
          </a:prstGeom>
          <a:ln w="114300">
            <a:solidFill>
              <a:srgbClr val="EFAB55"/>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3" name="Triangolo"/>
          <p:cNvSpPr/>
          <p:nvPr/>
        </p:nvSpPr>
        <p:spPr>
          <a:xfrm rot="2335252">
            <a:off x="-5604694" y="3183330"/>
            <a:ext cx="10212512" cy="83075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4" name="Rettangolo"/>
          <p:cNvSpPr/>
          <p:nvPr/>
        </p:nvSpPr>
        <p:spPr>
          <a:xfrm rot="16951298">
            <a:off x="9087896" y="3134986"/>
            <a:ext cx="4305300" cy="5238750"/>
          </a:xfrm>
          <a:prstGeom prst="rect">
            <a:avLst/>
          </a:prstGeom>
          <a:ln w="114300">
            <a:solidFill>
              <a:srgbClr val="E54646"/>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35" name="Forma"/>
          <p:cNvSpPr/>
          <p:nvPr/>
        </p:nvSpPr>
        <p:spPr>
          <a:xfrm rot="732001">
            <a:off x="4979279" y="-5036959"/>
            <a:ext cx="8115300" cy="7027991"/>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114300">
            <a:solidFill>
              <a:srgbClr val="2E598C"/>
            </a:solidFill>
            <a:miter lim="400000"/>
          </a:ln>
        </p:spPr>
        <p:txBody>
          <a:bodyPr lIns="19050" tIns="19050" rIns="19050" bIns="19050" anchor="ctr"/>
          <a:lstStyle/>
          <a:p>
            <a:pPr defTabSz="388959">
              <a:defRPr sz="4000">
                <a:solidFill>
                  <a:srgbClr val="FFFFFF"/>
                </a:solidFill>
                <a:latin typeface="Helvetica Neue Medium"/>
                <a:ea typeface="Helvetica Neue Medium"/>
                <a:cs typeface="Helvetica Neue Medium"/>
                <a:sym typeface="Helvetica Neue Medium"/>
              </a:defRPr>
            </a:pPr>
            <a:endParaRPr sz="1500"/>
          </a:p>
        </p:txBody>
      </p:sp>
      <p:sp>
        <p:nvSpPr>
          <p:cNvPr id="11" name="CasellaDiTesto 10">
            <a:extLst>
              <a:ext uri="{FF2B5EF4-FFF2-40B4-BE49-F238E27FC236}">
                <a16:creationId xmlns:a16="http://schemas.microsoft.com/office/drawing/2014/main" id="{2FF9F61A-299D-48F6-8D35-6E8CE5161F16}"/>
              </a:ext>
            </a:extLst>
          </p:cNvPr>
          <p:cNvSpPr txBox="1"/>
          <p:nvPr/>
        </p:nvSpPr>
        <p:spPr>
          <a:xfrm>
            <a:off x="-1" y="1675668"/>
            <a:ext cx="9144000"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3F3F3F"/>
              </a:buClr>
              <a:buSzPts val="2400"/>
            </a:pPr>
            <a:endParaRPr lang="it-IT" sz="3400" b="1" dirty="0">
              <a:solidFill>
                <a:srgbClr val="E54646"/>
              </a:solidFill>
              <a:latin typeface="Raleway" pitchFamily="2" charset="0"/>
              <a:cs typeface="Calibri" panose="020F0502020204030204" pitchFamily="34" charset="0"/>
            </a:endParaRPr>
          </a:p>
          <a:p>
            <a:pPr algn="ctr">
              <a:buClr>
                <a:srgbClr val="3F3F3F"/>
              </a:buClr>
              <a:buSzPts val="2400"/>
            </a:pPr>
            <a:endParaRPr lang="it-IT" sz="3400" b="1" dirty="0">
              <a:solidFill>
                <a:srgbClr val="E54646"/>
              </a:solidFill>
              <a:latin typeface="Raleway" pitchFamily="2" charset="0"/>
              <a:cs typeface="Calibri" panose="020F0502020204030204" pitchFamily="34" charset="0"/>
            </a:endParaRPr>
          </a:p>
          <a:p>
            <a:pPr algn="ctr">
              <a:buClr>
                <a:srgbClr val="3F3F3F"/>
              </a:buClr>
              <a:buSzPts val="2400"/>
            </a:pPr>
            <a:r>
              <a:rPr lang="it-IT" sz="3400" b="1" dirty="0">
                <a:solidFill>
                  <a:srgbClr val="E54646"/>
                </a:solidFill>
                <a:latin typeface="Raleway" pitchFamily="2" charset="0"/>
                <a:cs typeface="Calibri" panose="020F0502020204030204" pitchFamily="34" charset="0"/>
              </a:rPr>
              <a:t>Grazie per l’attenzione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51" y="5611254"/>
            <a:ext cx="564564" cy="507344"/>
          </a:xfrm>
          <a:prstGeom prst="rect">
            <a:avLst/>
          </a:prstGeom>
        </p:spPr>
      </p:pic>
      <p:pic>
        <p:nvPicPr>
          <p:cNvPr id="4" name="Immagine 3">
            <a:extLst>
              <a:ext uri="{FF2B5EF4-FFF2-40B4-BE49-F238E27FC236}">
                <a16:creationId xmlns:a16="http://schemas.microsoft.com/office/drawing/2014/main" id="{9071EFE9-15C8-3B51-8176-1BBF2D8F340B}"/>
              </a:ext>
            </a:extLst>
          </p:cNvPr>
          <p:cNvPicPr>
            <a:picLocks noChangeAspect="1"/>
          </p:cNvPicPr>
          <p:nvPr/>
        </p:nvPicPr>
        <p:blipFill>
          <a:blip r:embed="rId3"/>
          <a:stretch>
            <a:fillRect/>
          </a:stretch>
        </p:blipFill>
        <p:spPr>
          <a:xfrm>
            <a:off x="2053271" y="5659446"/>
            <a:ext cx="6277856" cy="410960"/>
          </a:xfrm>
          <a:prstGeom prst="rect">
            <a:avLst/>
          </a:prstGeom>
        </p:spPr>
      </p:pic>
      <p:sp>
        <p:nvSpPr>
          <p:cNvPr id="3" name="CasellaDiTesto 2">
            <a:extLst>
              <a:ext uri="{FF2B5EF4-FFF2-40B4-BE49-F238E27FC236}">
                <a16:creationId xmlns:a16="http://schemas.microsoft.com/office/drawing/2014/main" id="{61880B0B-8794-F991-EE8B-39DC844845B4}"/>
              </a:ext>
            </a:extLst>
          </p:cNvPr>
          <p:cNvSpPr txBox="1"/>
          <p:nvPr/>
        </p:nvSpPr>
        <p:spPr>
          <a:xfrm>
            <a:off x="2642181" y="4578188"/>
            <a:ext cx="5688946" cy="923330"/>
          </a:xfrm>
          <a:prstGeom prst="rect">
            <a:avLst/>
          </a:prstGeom>
          <a:noFill/>
        </p:spPr>
        <p:txBody>
          <a:bodyPr wrap="square" rtlCol="0">
            <a:spAutoFit/>
          </a:bodyPr>
          <a:lstStyle/>
          <a:p>
            <a:r>
              <a:rPr lang="it-IT" dirty="0"/>
              <a:t>Area Liquidazione dei programmi per lo sviluppo economico e supporto all’Autorità di Gestione FESR</a:t>
            </a:r>
          </a:p>
          <a:p>
            <a:pPr algn="r"/>
            <a:r>
              <a:rPr lang="it-IT" dirty="0"/>
              <a:t>Giugno 2022</a:t>
            </a:r>
          </a:p>
        </p:txBody>
      </p:sp>
    </p:spTree>
    <p:extLst>
      <p:ext uri="{BB962C8B-B14F-4D97-AF65-F5344CB8AC3E}">
        <p14:creationId xmlns:p14="http://schemas.microsoft.com/office/powerpoint/2010/main" val="3728649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A17A28C-B272-4FE9-86E2-350CE50E82E1}"/>
              </a:ext>
            </a:extLst>
          </p:cNvPr>
          <p:cNvSpPr>
            <a:spLocks noGrp="1"/>
          </p:cNvSpPr>
          <p:nvPr>
            <p:ph type="title"/>
          </p:nvPr>
        </p:nvSpPr>
        <p:spPr>
          <a:xfrm>
            <a:off x="559293" y="285238"/>
            <a:ext cx="7886700" cy="598388"/>
          </a:xfrm>
        </p:spPr>
        <p:txBody>
          <a:bodyPr>
            <a:normAutofit/>
          </a:bodyPr>
          <a:lstStyle/>
          <a:p>
            <a:r>
              <a:rPr lang="it-IT" sz="3000" b="1" dirty="0">
                <a:solidFill>
                  <a:srgbClr val="E54646"/>
                </a:solidFill>
                <a:latin typeface="Raleway" pitchFamily="2" charset="0"/>
              </a:rPr>
              <a:t>Istruttoria di rendicontazione (90 giorni)</a:t>
            </a:r>
          </a:p>
        </p:txBody>
      </p:sp>
      <p:sp>
        <p:nvSpPr>
          <p:cNvPr id="12" name="Rettangolo 11">
            <a:extLst>
              <a:ext uri="{FF2B5EF4-FFF2-40B4-BE49-F238E27FC236}">
                <a16:creationId xmlns:a16="http://schemas.microsoft.com/office/drawing/2014/main" id="{BA1F671A-6DE1-4ECA-AD6F-694C6387BDBE}"/>
              </a:ext>
            </a:extLst>
          </p:cNvPr>
          <p:cNvSpPr/>
          <p:nvPr/>
        </p:nvSpPr>
        <p:spPr>
          <a:xfrm>
            <a:off x="2940868" y="939050"/>
            <a:ext cx="2450237" cy="659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IL BENEFICIARIO TRASMETTE LA RENDICONTAZIONE TRAMITE SFINGE</a:t>
            </a:r>
          </a:p>
        </p:txBody>
      </p:sp>
      <p:sp>
        <p:nvSpPr>
          <p:cNvPr id="13" name="Rettangolo 12">
            <a:extLst>
              <a:ext uri="{FF2B5EF4-FFF2-40B4-BE49-F238E27FC236}">
                <a16:creationId xmlns:a16="http://schemas.microsoft.com/office/drawing/2014/main" id="{496B9CE9-F3B7-4ABA-A1B7-80D11F352161}"/>
              </a:ext>
            </a:extLst>
          </p:cNvPr>
          <p:cNvSpPr/>
          <p:nvPr/>
        </p:nvSpPr>
        <p:spPr>
          <a:xfrm>
            <a:off x="659167" y="1711498"/>
            <a:ext cx="2137299" cy="11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IL GRUPPO DI LAVORO VALUTA LA PARTE AMMINISTRATIVA, CONTABILE E PROCEDURALE</a:t>
            </a:r>
          </a:p>
        </p:txBody>
      </p:sp>
      <p:sp>
        <p:nvSpPr>
          <p:cNvPr id="14" name="Rettangolo 13">
            <a:extLst>
              <a:ext uri="{FF2B5EF4-FFF2-40B4-BE49-F238E27FC236}">
                <a16:creationId xmlns:a16="http://schemas.microsoft.com/office/drawing/2014/main" id="{1AB821AE-2917-4A0B-B0DF-DA1B75BB8053}"/>
              </a:ext>
            </a:extLst>
          </p:cNvPr>
          <p:cNvSpPr/>
          <p:nvPr/>
        </p:nvSpPr>
        <p:spPr>
          <a:xfrm>
            <a:off x="5413160" y="1840113"/>
            <a:ext cx="2237173" cy="81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IN CASO DI DUBBIO VIENE INTERPELLATO IL SUPPORTO LEGALE</a:t>
            </a:r>
          </a:p>
        </p:txBody>
      </p:sp>
      <p:sp>
        <p:nvSpPr>
          <p:cNvPr id="15" name="Rettangolo 14">
            <a:extLst>
              <a:ext uri="{FF2B5EF4-FFF2-40B4-BE49-F238E27FC236}">
                <a16:creationId xmlns:a16="http://schemas.microsoft.com/office/drawing/2014/main" id="{F581D7E8-4F26-4C89-BB84-03612DDF49EB}"/>
              </a:ext>
            </a:extLst>
          </p:cNvPr>
          <p:cNvSpPr/>
          <p:nvPr/>
        </p:nvSpPr>
        <p:spPr>
          <a:xfrm>
            <a:off x="3182644" y="2764927"/>
            <a:ext cx="2057400" cy="81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VENGONO RICHIESTI INTEGRAZIONI E CHIARIMENTI AL BENEFICIARIO</a:t>
            </a:r>
          </a:p>
        </p:txBody>
      </p:sp>
      <p:sp>
        <p:nvSpPr>
          <p:cNvPr id="16" name="Rettangolo 15">
            <a:extLst>
              <a:ext uri="{FF2B5EF4-FFF2-40B4-BE49-F238E27FC236}">
                <a16:creationId xmlns:a16="http://schemas.microsoft.com/office/drawing/2014/main" id="{61E1EB4B-0A14-4E81-B9BD-1BB111F8162A}"/>
              </a:ext>
            </a:extLst>
          </p:cNvPr>
          <p:cNvSpPr/>
          <p:nvPr/>
        </p:nvSpPr>
        <p:spPr>
          <a:xfrm>
            <a:off x="821046" y="3631268"/>
            <a:ext cx="1897602" cy="659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VIENE COMPILATA LA CHECK LIST GENERALE E n. CHECK LIST APPALTI</a:t>
            </a:r>
          </a:p>
        </p:txBody>
      </p:sp>
      <p:sp>
        <p:nvSpPr>
          <p:cNvPr id="18" name="Rettangolo 17">
            <a:extLst>
              <a:ext uri="{FF2B5EF4-FFF2-40B4-BE49-F238E27FC236}">
                <a16:creationId xmlns:a16="http://schemas.microsoft.com/office/drawing/2014/main" id="{3EC0308A-AE31-41F4-85A2-9C7AF6FAA74B}"/>
              </a:ext>
            </a:extLst>
          </p:cNvPr>
          <p:cNvSpPr/>
          <p:nvPr/>
        </p:nvSpPr>
        <p:spPr>
          <a:xfrm>
            <a:off x="751135" y="4627001"/>
            <a:ext cx="2037425" cy="670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VIENE REDATTO E ADOTTATO L’ATTO DI LIQUIDAZIONE </a:t>
            </a:r>
          </a:p>
        </p:txBody>
      </p:sp>
      <p:sp>
        <p:nvSpPr>
          <p:cNvPr id="19" name="Rettangolo 18">
            <a:extLst>
              <a:ext uri="{FF2B5EF4-FFF2-40B4-BE49-F238E27FC236}">
                <a16:creationId xmlns:a16="http://schemas.microsoft.com/office/drawing/2014/main" id="{14D72CBA-D6E1-4D02-893E-CD169E58F1BC}"/>
              </a:ext>
            </a:extLst>
          </p:cNvPr>
          <p:cNvSpPr/>
          <p:nvPr/>
        </p:nvSpPr>
        <p:spPr>
          <a:xfrm>
            <a:off x="3746517" y="4635163"/>
            <a:ext cx="3289177" cy="78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VENGONO CARICATI SU SFINGE I RIFERIMENTI DEL PAGAMENTO E TRASMESSO AL BENEFICIARIO L’ESITO ISTRUTTORIO</a:t>
            </a:r>
          </a:p>
        </p:txBody>
      </p:sp>
      <p:cxnSp>
        <p:nvCxnSpPr>
          <p:cNvPr id="22" name="Connettore 2 21">
            <a:extLst>
              <a:ext uri="{FF2B5EF4-FFF2-40B4-BE49-F238E27FC236}">
                <a16:creationId xmlns:a16="http://schemas.microsoft.com/office/drawing/2014/main" id="{6FFA02C5-D295-480C-882D-9747A8E2EFFC}"/>
              </a:ext>
            </a:extLst>
          </p:cNvPr>
          <p:cNvCxnSpPr>
            <a:cxnSpLocks/>
          </p:cNvCxnSpPr>
          <p:nvPr/>
        </p:nvCxnSpPr>
        <p:spPr>
          <a:xfrm>
            <a:off x="5413160" y="1312106"/>
            <a:ext cx="679142" cy="500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E7460443-CB25-439A-A021-ECA1D45A442E}"/>
              </a:ext>
            </a:extLst>
          </p:cNvPr>
          <p:cNvCxnSpPr/>
          <p:nvPr/>
        </p:nvCxnSpPr>
        <p:spPr>
          <a:xfrm flipH="1">
            <a:off x="2059481" y="1259608"/>
            <a:ext cx="881387" cy="414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17B93B7B-6FAE-4EE1-9C71-65710067B827}"/>
              </a:ext>
            </a:extLst>
          </p:cNvPr>
          <p:cNvCxnSpPr/>
          <p:nvPr/>
        </p:nvCxnSpPr>
        <p:spPr>
          <a:xfrm flipH="1">
            <a:off x="2813112" y="2529557"/>
            <a:ext cx="25834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44493540-2107-4114-8C49-25CCDF9FF2A7}"/>
              </a:ext>
            </a:extLst>
          </p:cNvPr>
          <p:cNvCxnSpPr>
            <a:cxnSpLocks/>
          </p:cNvCxnSpPr>
          <p:nvPr/>
        </p:nvCxnSpPr>
        <p:spPr>
          <a:xfrm>
            <a:off x="1917577" y="2831298"/>
            <a:ext cx="1265067" cy="25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206E2914-AE97-45CD-9995-C382E40C13D8}"/>
              </a:ext>
            </a:extLst>
          </p:cNvPr>
          <p:cNvCxnSpPr>
            <a:cxnSpLocks/>
          </p:cNvCxnSpPr>
          <p:nvPr/>
        </p:nvCxnSpPr>
        <p:spPr>
          <a:xfrm>
            <a:off x="1005396" y="2831298"/>
            <a:ext cx="0" cy="799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DB983EA9-FF3D-4281-974F-176F8ECC01B1}"/>
              </a:ext>
            </a:extLst>
          </p:cNvPr>
          <p:cNvCxnSpPr/>
          <p:nvPr/>
        </p:nvCxnSpPr>
        <p:spPr>
          <a:xfrm>
            <a:off x="1644588" y="4290434"/>
            <a:ext cx="0" cy="33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817BF824-FDE4-4D8A-A5DF-AA26B70CA196}"/>
              </a:ext>
            </a:extLst>
          </p:cNvPr>
          <p:cNvCxnSpPr/>
          <p:nvPr/>
        </p:nvCxnSpPr>
        <p:spPr>
          <a:xfrm>
            <a:off x="2788559" y="4962278"/>
            <a:ext cx="946721" cy="17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ttore 2 2">
            <a:extLst>
              <a:ext uri="{FF2B5EF4-FFF2-40B4-BE49-F238E27FC236}">
                <a16:creationId xmlns:a16="http://schemas.microsoft.com/office/drawing/2014/main" id="{8E8F8E60-8AD9-43F2-B3CC-29784B18E0FA}"/>
              </a:ext>
            </a:extLst>
          </p:cNvPr>
          <p:cNvCxnSpPr/>
          <p:nvPr/>
        </p:nvCxnSpPr>
        <p:spPr>
          <a:xfrm>
            <a:off x="2829758" y="2274172"/>
            <a:ext cx="2550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ttangolo 28">
            <a:extLst>
              <a:ext uri="{FF2B5EF4-FFF2-40B4-BE49-F238E27FC236}">
                <a16:creationId xmlns:a16="http://schemas.microsoft.com/office/drawing/2014/main" id="{ACE02DD2-2DCF-8CCB-37A3-13E829BF4667}"/>
              </a:ext>
            </a:extLst>
          </p:cNvPr>
          <p:cNvSpPr/>
          <p:nvPr/>
        </p:nvSpPr>
        <p:spPr>
          <a:xfrm>
            <a:off x="3204769" y="3736157"/>
            <a:ext cx="2057400" cy="643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prstClr val="white"/>
                </a:solidFill>
                <a:latin typeface="Calibri" panose="020F0502020204030204"/>
              </a:rPr>
              <a:t>IL BENEFICIARIO RISPONDE ENTRO 15 GIORNI</a:t>
            </a:r>
          </a:p>
        </p:txBody>
      </p:sp>
      <p:cxnSp>
        <p:nvCxnSpPr>
          <p:cNvPr id="6" name="Connettore 2 5">
            <a:extLst>
              <a:ext uri="{FF2B5EF4-FFF2-40B4-BE49-F238E27FC236}">
                <a16:creationId xmlns:a16="http://schemas.microsoft.com/office/drawing/2014/main" id="{6707B720-AC7E-E031-BE36-557C7B5AD350}"/>
              </a:ext>
            </a:extLst>
          </p:cNvPr>
          <p:cNvCxnSpPr>
            <a:stCxn id="15" idx="2"/>
            <a:endCxn id="29" idx="0"/>
          </p:cNvCxnSpPr>
          <p:nvPr/>
        </p:nvCxnSpPr>
        <p:spPr>
          <a:xfrm>
            <a:off x="4211344" y="3577233"/>
            <a:ext cx="22125" cy="15892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8" name="Connettore 2 7">
            <a:extLst>
              <a:ext uri="{FF2B5EF4-FFF2-40B4-BE49-F238E27FC236}">
                <a16:creationId xmlns:a16="http://schemas.microsoft.com/office/drawing/2014/main" id="{E93644C8-1CA7-741C-BF95-AA5A7E470F7B}"/>
              </a:ext>
            </a:extLst>
          </p:cNvPr>
          <p:cNvCxnSpPr/>
          <p:nvPr/>
        </p:nvCxnSpPr>
        <p:spPr>
          <a:xfrm flipH="1" flipV="1">
            <a:off x="1644588" y="2864835"/>
            <a:ext cx="1538056" cy="105526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35" name="Rettangolo 34">
            <a:extLst>
              <a:ext uri="{FF2B5EF4-FFF2-40B4-BE49-F238E27FC236}">
                <a16:creationId xmlns:a16="http://schemas.microsoft.com/office/drawing/2014/main" id="{62A5C1E1-8E51-414F-1285-52E3CD51BBBC}"/>
              </a:ext>
            </a:extLst>
          </p:cNvPr>
          <p:cNvSpPr/>
          <p:nvPr/>
        </p:nvSpPr>
        <p:spPr>
          <a:xfrm>
            <a:off x="5918446" y="3473231"/>
            <a:ext cx="2057400" cy="81230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350" dirty="0">
                <a:solidFill>
                  <a:schemeClr val="tx1"/>
                </a:solidFill>
                <a:latin typeface="Calibri" panose="020F0502020204030204"/>
              </a:rPr>
              <a:t>RIPARTONO I 90 GIORNI UTILI PER LA LIQUIDAZIONE DEL CONTRIBUTO</a:t>
            </a:r>
          </a:p>
        </p:txBody>
      </p:sp>
      <p:cxnSp>
        <p:nvCxnSpPr>
          <p:cNvPr id="21" name="Connettore 2 20">
            <a:extLst>
              <a:ext uri="{FF2B5EF4-FFF2-40B4-BE49-F238E27FC236}">
                <a16:creationId xmlns:a16="http://schemas.microsoft.com/office/drawing/2014/main" id="{ABCD3390-14CA-12DA-F699-24A4C1C2BECD}"/>
              </a:ext>
            </a:extLst>
          </p:cNvPr>
          <p:cNvCxnSpPr>
            <a:cxnSpLocks/>
            <a:stCxn id="29" idx="3"/>
          </p:cNvCxnSpPr>
          <p:nvPr/>
        </p:nvCxnSpPr>
        <p:spPr>
          <a:xfrm flipV="1">
            <a:off x="5262169" y="4057967"/>
            <a:ext cx="678402" cy="1"/>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pic>
        <p:nvPicPr>
          <p:cNvPr id="39" name="Immagine 38">
            <a:extLst>
              <a:ext uri="{FF2B5EF4-FFF2-40B4-BE49-F238E27FC236}">
                <a16:creationId xmlns:a16="http://schemas.microsoft.com/office/drawing/2014/main" id="{D142D35A-5A37-1373-AFA0-AC3FF42511F6}"/>
              </a:ext>
            </a:extLst>
          </p:cNvPr>
          <p:cNvPicPr>
            <a:picLocks noChangeAspect="1"/>
          </p:cNvPicPr>
          <p:nvPr/>
        </p:nvPicPr>
        <p:blipFill>
          <a:blip r:embed="rId2"/>
          <a:stretch>
            <a:fillRect/>
          </a:stretch>
        </p:blipFill>
        <p:spPr>
          <a:xfrm>
            <a:off x="7997971" y="3473231"/>
            <a:ext cx="723530" cy="723530"/>
          </a:xfrm>
          <a:prstGeom prst="rect">
            <a:avLst/>
          </a:prstGeom>
        </p:spPr>
      </p:pic>
      <p:pic>
        <p:nvPicPr>
          <p:cNvPr id="41" name="Immagine 40">
            <a:extLst>
              <a:ext uri="{FF2B5EF4-FFF2-40B4-BE49-F238E27FC236}">
                <a16:creationId xmlns:a16="http://schemas.microsoft.com/office/drawing/2014/main" id="{B606CBC8-D195-50F2-14D1-8E8B219C6034}"/>
              </a:ext>
            </a:extLst>
          </p:cNvPr>
          <p:cNvPicPr>
            <a:picLocks noChangeAspect="1"/>
          </p:cNvPicPr>
          <p:nvPr/>
        </p:nvPicPr>
        <p:blipFill>
          <a:blip r:embed="rId3"/>
          <a:stretch>
            <a:fillRect/>
          </a:stretch>
        </p:blipFill>
        <p:spPr>
          <a:xfrm>
            <a:off x="528221" y="5860204"/>
            <a:ext cx="8087557" cy="541538"/>
          </a:xfrm>
          <a:prstGeom prst="rect">
            <a:avLst/>
          </a:prstGeom>
        </p:spPr>
      </p:pic>
    </p:spTree>
    <p:extLst>
      <p:ext uri="{BB962C8B-B14F-4D97-AF65-F5344CB8AC3E}">
        <p14:creationId xmlns:p14="http://schemas.microsoft.com/office/powerpoint/2010/main" val="207702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883772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Il bando, DGR 2176/2015</a:t>
            </a: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306275" y="1487436"/>
            <a:ext cx="8573566"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Il bando originario è stato approvato dalla DGR n. 2176 del 21 dicembre 2015 ed è stato integrato con DGR n. 290 del 29/02/2016.</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La graduatoria è stata approvata con DGR n. 1737/2016;</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Alla concessione dei contributi si è proceduto con Det. n. 18855 del 24/11/2016 e poi, a scorrimento della graduatoria, con DGR n. 467 del 5 aprile 2018. Per cui risultano finanziati:</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 n.   7 Progetti relativi a beni ambientali, az. 6.6.1;</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 n. 21 Progetti relativi a beni culturali, az. 6.7.1 (n. 2 poi ritirati/revocati);</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tratta di progetti realizzati da beneficiari singoli o da beneficiari aggregati, che hanno individuato un soggetto capofila, responsabile dei contatti con la Regione e della rendicontazione.</a:t>
            </a:r>
          </a:p>
        </p:txBody>
      </p:sp>
    </p:spTree>
    <p:extLst>
      <p:ext uri="{BB962C8B-B14F-4D97-AF65-F5344CB8AC3E}">
        <p14:creationId xmlns:p14="http://schemas.microsoft.com/office/powerpoint/2010/main" val="253793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29492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DGR 2176/2015 Asse 5</a:t>
            </a:r>
          </a:p>
          <a:p>
            <a:pPr>
              <a:buClr>
                <a:srgbClr val="3F3F3F"/>
              </a:buClr>
              <a:buSzPts val="2400"/>
            </a:pPr>
            <a:r>
              <a:rPr lang="it-IT" sz="3000" b="1" dirty="0">
                <a:solidFill>
                  <a:srgbClr val="E54646"/>
                </a:solidFill>
                <a:latin typeface="Raleway" pitchFamily="2" charset="0"/>
                <a:cs typeface="Calibri" panose="020F0502020204030204" pitchFamily="34" charset="0"/>
              </a:rPr>
              <a:t>e Strategia nazionale Aree interne </a:t>
            </a: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335279" y="1355356"/>
            <a:ext cx="8473441" cy="4955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L’Asse 5 POR FESR sostiene anche gli interventi ricadenti nella Strategia nazionale Aree interne, come elencate nella DGR 473/2016.</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Con DGR n. 651 del 07/05/2018 è stato integrato il finanziamento al progetto dell’Appennino Emiliano (2 interventi, già in graduatoria).</a:t>
            </a:r>
          </a:p>
          <a:p>
            <a:pPr>
              <a:buClr>
                <a:srgbClr val="3F3F3F"/>
              </a:buClr>
              <a:buSzPts val="2400"/>
            </a:pPr>
            <a:endParaRPr lang="it-IT" sz="8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Con delibera di Giunta regionale n. 938 del 18/06/2019, si precisa che per ulteriori progetti rientranti nella Strategia nazionale Aree Interne della Regione Emilia-Romagna riferiti ad interventi di consolidamento, qualificazione e diversificazione degli asset del turismo si debba fare riferimento al bando DGR 2176/2015, salvo prevedere specifiche deroghe e un adeguamento delle relative tempistiche.</a:t>
            </a:r>
          </a:p>
          <a:p>
            <a:pPr>
              <a:buClr>
                <a:srgbClr val="3F3F3F"/>
              </a:buClr>
              <a:buSzPts val="2400"/>
            </a:pPr>
            <a:endParaRPr lang="it-IT" sz="8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In questo ambito risultano finanziati i seguenti progetti </a:t>
            </a:r>
            <a:r>
              <a:rPr lang="it-IT" sz="2000" dirty="0" err="1">
                <a:solidFill>
                  <a:schemeClr val="tx1">
                    <a:lumMod val="85000"/>
                    <a:lumOff val="15000"/>
                  </a:schemeClr>
                </a:solidFill>
                <a:latin typeface="Raleway" pitchFamily="2" charset="0"/>
                <a:cs typeface="Calibri" panose="020F0502020204030204" pitchFamily="34" charset="0"/>
              </a:rPr>
              <a:t>multipartner</a:t>
            </a:r>
            <a:r>
              <a:rPr lang="it-IT" sz="2000" dirty="0">
                <a:solidFill>
                  <a:schemeClr val="tx1">
                    <a:lumMod val="85000"/>
                    <a:lumOff val="15000"/>
                  </a:schemeClr>
                </a:solidFill>
                <a:latin typeface="Raleway" pitchFamily="2" charset="0"/>
                <a:cs typeface="Calibri" panose="020F0502020204030204" pitchFamily="34" charset="0"/>
              </a:rPr>
              <a:t>, per un totale di 15 interventi:</a:t>
            </a:r>
          </a:p>
          <a:p>
            <a:pPr marL="606425" indent="-342900">
              <a:buClr>
                <a:srgbClr val="3F3F3F"/>
              </a:buClr>
              <a:buSzPts val="240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Basso Ferrarese</a:t>
            </a:r>
          </a:p>
          <a:p>
            <a:pPr marL="606425" indent="-342900">
              <a:buClr>
                <a:srgbClr val="3F3F3F"/>
              </a:buClr>
              <a:buSzPts val="240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Appennino Piacentino-parmense</a:t>
            </a:r>
          </a:p>
          <a:p>
            <a:pPr marL="606425" indent="-342900">
              <a:buClr>
                <a:srgbClr val="3F3F3F"/>
              </a:buClr>
              <a:buSzPts val="2400"/>
              <a:buFont typeface="Arial" panose="020B0604020202020204" pitchFamily="34" charset="0"/>
              <a:buChar char="•"/>
            </a:pPr>
            <a:r>
              <a:rPr lang="it-IT" sz="2000" dirty="0">
                <a:solidFill>
                  <a:schemeClr val="tx1">
                    <a:lumMod val="85000"/>
                    <a:lumOff val="15000"/>
                  </a:schemeClr>
                </a:solidFill>
                <a:latin typeface="Raleway" pitchFamily="2" charset="0"/>
                <a:cs typeface="Calibri" panose="020F0502020204030204" pitchFamily="34" charset="0"/>
              </a:rPr>
              <a:t>Alta Valmarecchia</a:t>
            </a:r>
          </a:p>
        </p:txBody>
      </p:sp>
    </p:spTree>
    <p:extLst>
      <p:ext uri="{BB962C8B-B14F-4D97-AF65-F5344CB8AC3E}">
        <p14:creationId xmlns:p14="http://schemas.microsoft.com/office/powerpoint/2010/main" val="80683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I progetti </a:t>
            </a:r>
            <a:r>
              <a:rPr lang="it-IT" sz="3000" b="1" dirty="0" err="1">
                <a:solidFill>
                  <a:srgbClr val="E54646"/>
                </a:solidFill>
                <a:latin typeface="Raleway" pitchFamily="2" charset="0"/>
                <a:cs typeface="Calibri" panose="020F0502020204030204" pitchFamily="34" charset="0"/>
              </a:rPr>
              <a:t>multipartner</a:t>
            </a:r>
            <a:r>
              <a:rPr lang="it-IT" sz="3000" b="1" dirty="0">
                <a:solidFill>
                  <a:srgbClr val="E54646"/>
                </a:solidFill>
                <a:latin typeface="Raleway" pitchFamily="2" charset="0"/>
                <a:cs typeface="Calibri" panose="020F0502020204030204" pitchFamily="34" charset="0"/>
              </a:rPr>
              <a:t>;</a:t>
            </a:r>
          </a:p>
          <a:p>
            <a:pPr>
              <a:buClr>
                <a:srgbClr val="3F3F3F"/>
              </a:buClr>
              <a:buSzPts val="2400"/>
            </a:pPr>
            <a:r>
              <a:rPr lang="it-IT" sz="3000" b="1" dirty="0">
                <a:solidFill>
                  <a:srgbClr val="E54646"/>
                </a:solidFill>
                <a:latin typeface="Raleway" pitchFamily="2" charset="0"/>
                <a:cs typeface="Calibri" panose="020F0502020204030204" pitchFamily="34" charset="0"/>
              </a:rPr>
              <a:t>La convenzione RER</a:t>
            </a: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84968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 progetti sono presentati e realizzati da beneficiari singoli o da beneficiari aggregati, ognuno dei quali realizza un singolo intervento che concorre al buon fine del progetto integrato.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 beneficiari aggregati hanno individuato un soggetto capofila, che ha il compito di tenere i contatti con la Regione, anche con rifermento alla rendicontazione dei singoli interventi.</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Ogni intervento è individuato da un codice unico di progetto CUP.</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Sulla base dello schema approvato dalla Regione, in corrispondenza di ogni progetto finanziato è stata sottoscritta una apposita convenzione, che regola i rapporti tra beneficiari e Regione per la realizzazione degli interventi e l’erogazione del finanziamento relativo.</a:t>
            </a:r>
          </a:p>
        </p:txBody>
      </p:sp>
    </p:spTree>
    <p:extLst>
      <p:ext uri="{BB962C8B-B14F-4D97-AF65-F5344CB8AC3E}">
        <p14:creationId xmlns:p14="http://schemas.microsoft.com/office/powerpoint/2010/main" val="227805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876660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Scheda progetto e cronoprogramma;</a:t>
            </a:r>
          </a:p>
          <a:p>
            <a:pPr>
              <a:buClr>
                <a:srgbClr val="3F3F3F"/>
              </a:buClr>
              <a:buSzPts val="2400"/>
            </a:pPr>
            <a:r>
              <a:rPr lang="it-IT" sz="3000" b="1" dirty="0">
                <a:solidFill>
                  <a:srgbClr val="E54646"/>
                </a:solidFill>
                <a:latin typeface="Raleway" pitchFamily="2" charset="0"/>
                <a:cs typeface="Calibri" panose="020F0502020204030204" pitchFamily="34" charset="0"/>
              </a:rPr>
              <a:t>Realizzazione, coerenza e relazioni illustrative</a:t>
            </a: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880168"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Ogni progetto è descritto nella scheda progetto e nel cronoprogramma presentati in fase di candidatura, come via via aggiornati con eventuali rimodulazione o con le variazioni presentate e approvate attraverso il sistema informatico-informativo Sfinge2020.</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In fase di rendicontazione deve essere dato conto della realizzazione del progetto in conformità alla scheda e al cronoprogramma approvati dalla Regione. A tal fine, ogni rendicontazione deve essere corredata da una relazione illustrativa firmata dal responsabile del progetto.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Tale relazione illustrerà le attività realizzate nei vari stati di avanzamento, segnalando eventuali variazioni o scostamenti.</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In particolare, in fase di saldo dovranno essere specificati gli obiettivi raggiunti, in coerenza a quanto previsto e alle finalità della misura. </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correderà con documentazione tecnica e  fotografica, anche relativa agli obblighi di comunicazione del cofinanziamento.</a:t>
            </a:r>
          </a:p>
        </p:txBody>
      </p:sp>
    </p:spTree>
    <p:extLst>
      <p:ext uri="{BB962C8B-B14F-4D97-AF65-F5344CB8AC3E}">
        <p14:creationId xmlns:p14="http://schemas.microsoft.com/office/powerpoint/2010/main" val="308090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Il contributo, divieto di cumulo,</a:t>
            </a:r>
          </a:p>
          <a:p>
            <a:pPr>
              <a:buClr>
                <a:srgbClr val="3F3F3F"/>
              </a:buClr>
              <a:buSzPts val="2400"/>
            </a:pPr>
            <a:r>
              <a:rPr lang="it-IT" sz="3000" b="1" dirty="0">
                <a:solidFill>
                  <a:srgbClr val="E54646"/>
                </a:solidFill>
                <a:latin typeface="Raleway" pitchFamily="2" charset="0"/>
                <a:cs typeface="Calibri" panose="020F0502020204030204" pitchFamily="34" charset="0"/>
              </a:rPr>
              <a:t>Il recupero delle economie di gara</a:t>
            </a:r>
          </a:p>
          <a:p>
            <a:pPr>
              <a:buClr>
                <a:srgbClr val="3F3F3F"/>
              </a:buClr>
              <a:buSzPts val="2400"/>
            </a:pP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768408"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Ogni intervento ha una specifica percentuale di contributo, come definita in sede di concessione.</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A seguito delle comunicazioni inviate dai beneficiari relativamente alle economie realizzate in fase di gara (lavori, servizi e forniture) il Responsabile regionale di Asse 5 è tenuto al recupero della quota parte di cofinanziamento, come previsto dalla DGR n. 1032 del 17/07/2017.</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Si rammenta che il contributo Asse 5 azioni 6.6.1 e 6.7.1 non è cumulabile con altre risorse, come definite nel bando.</a:t>
            </a: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 </a:t>
            </a:r>
          </a:p>
        </p:txBody>
      </p:sp>
    </p:spTree>
    <p:extLst>
      <p:ext uri="{BB962C8B-B14F-4D97-AF65-F5344CB8AC3E}">
        <p14:creationId xmlns:p14="http://schemas.microsoft.com/office/powerpoint/2010/main" val="425777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66A356E-F4A8-EFE6-8381-DA7821D6B682}"/>
              </a:ext>
            </a:extLst>
          </p:cNvPr>
          <p:cNvSpPr txBox="1"/>
          <p:nvPr/>
        </p:nvSpPr>
        <p:spPr>
          <a:xfrm>
            <a:off x="184355" y="248571"/>
            <a:ext cx="9144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3000" b="1" dirty="0">
                <a:solidFill>
                  <a:srgbClr val="E54646"/>
                </a:solidFill>
                <a:latin typeface="Raleway" pitchFamily="2" charset="0"/>
                <a:cs typeface="Calibri" panose="020F0502020204030204" pitchFamily="34" charset="0"/>
              </a:rPr>
              <a:t>La riprogrammazione FESR-FSC</a:t>
            </a:r>
          </a:p>
          <a:p>
            <a:pPr>
              <a:buClr>
                <a:srgbClr val="3F3F3F"/>
              </a:buClr>
              <a:buSzPts val="2400"/>
            </a:pPr>
            <a:r>
              <a:rPr lang="it-IT" sz="3000" b="1" dirty="0">
                <a:solidFill>
                  <a:srgbClr val="E54646"/>
                </a:solidFill>
                <a:latin typeface="Raleway" pitchFamily="2" charset="0"/>
                <a:cs typeface="Calibri" panose="020F0502020204030204" pitchFamily="34" charset="0"/>
              </a:rPr>
              <a:t>Gli obblighi di comunicazione</a:t>
            </a:r>
            <a:endParaRPr lang="it-IT" sz="3000" b="1" dirty="0">
              <a:solidFill>
                <a:schemeClr val="tx1">
                  <a:lumMod val="50000"/>
                </a:schemeClr>
              </a:solidFill>
              <a:latin typeface="Raleway" pitchFamily="2" charset="0"/>
            </a:endParaRPr>
          </a:p>
        </p:txBody>
      </p:sp>
      <p:sp>
        <p:nvSpPr>
          <p:cNvPr id="9" name="CasellaDiTesto 8">
            <a:extLst>
              <a:ext uri="{FF2B5EF4-FFF2-40B4-BE49-F238E27FC236}">
                <a16:creationId xmlns:a16="http://schemas.microsoft.com/office/drawing/2014/main" id="{5BBC0C0F-9CE3-7B7E-28C2-F4191ADD7063}"/>
              </a:ext>
            </a:extLst>
          </p:cNvPr>
          <p:cNvSpPr txBox="1"/>
          <p:nvPr/>
        </p:nvSpPr>
        <p:spPr>
          <a:xfrm>
            <a:off x="162232" y="1487436"/>
            <a:ext cx="8717608" cy="4031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Come noto, alla fine del 2020 si è compiuta l'operazione di riprogrammazione del POR FESR: 190 milioni di progetti e bandi impegnati sul POR FESR sono stati contabilmente spostati sul fondo nazionale FSC con DGR 856/2020 per lasciare spazio alle risorse europee da destinare alle aziende sanitarie territoriali a titolo di ristoro delle spese straordinarie sostenute durante il periodo della pandemia.</a:t>
            </a: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endParaRPr lang="it-IT" sz="20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Le attività di comunicazione, disseminazione e promozione dei progetti riprogrammati dovranno contenere non solo il logo FESR ma anche quello FSC, secondo le indicazioni disponibili al link: </a:t>
            </a:r>
          </a:p>
          <a:p>
            <a:pPr>
              <a:buClr>
                <a:srgbClr val="3F3F3F"/>
              </a:buClr>
              <a:buSzPts val="2400"/>
            </a:pPr>
            <a:r>
              <a:rPr lang="it-IT" sz="1600" dirty="0">
                <a:solidFill>
                  <a:schemeClr val="tx1">
                    <a:lumMod val="85000"/>
                    <a:lumOff val="15000"/>
                  </a:schemeClr>
                </a:solidFill>
                <a:latin typeface="Raleway" pitchFamily="2" charset="0"/>
                <a:cs typeface="Calibri" panose="020F0502020204030204" pitchFamily="34" charset="0"/>
                <a:hlinkClick r:id="rId3"/>
              </a:rPr>
              <a:t>https://fesr.regione.emilia-romagna.it/por-fesr/comunicazione/disposizioni/beneficiari</a:t>
            </a:r>
            <a:endParaRPr lang="it-IT" sz="1600" dirty="0">
              <a:solidFill>
                <a:schemeClr val="tx1">
                  <a:lumMod val="85000"/>
                  <a:lumOff val="15000"/>
                </a:schemeClr>
              </a:solidFill>
              <a:latin typeface="Raleway" pitchFamily="2" charset="0"/>
              <a:cs typeface="Calibri" panose="020F0502020204030204" pitchFamily="34" charset="0"/>
            </a:endParaRPr>
          </a:p>
          <a:p>
            <a:pPr>
              <a:buClr>
                <a:srgbClr val="3F3F3F"/>
              </a:buClr>
              <a:buSzPts val="2400"/>
            </a:pPr>
            <a:r>
              <a:rPr lang="it-IT" sz="2000" dirty="0">
                <a:solidFill>
                  <a:schemeClr val="tx1">
                    <a:lumMod val="85000"/>
                    <a:lumOff val="15000"/>
                  </a:schemeClr>
                </a:solidFill>
                <a:latin typeface="Raleway" pitchFamily="2" charset="0"/>
                <a:cs typeface="Calibri" panose="020F0502020204030204" pitchFamily="34" charset="0"/>
              </a:rPr>
              <a:t>e che verranno illustrate di seguito, a cura del competente ufficio</a:t>
            </a:r>
          </a:p>
        </p:txBody>
      </p:sp>
    </p:spTree>
    <p:extLst>
      <p:ext uri="{BB962C8B-B14F-4D97-AF65-F5344CB8AC3E}">
        <p14:creationId xmlns:p14="http://schemas.microsoft.com/office/powerpoint/2010/main" val="11351405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bpm_StatoId xmlns="09cb62f7-ba1e-491d-aff3-a5f28f0b5c0a" xsi:nil="true"/>
    <_bpm_OperazioneId xmlns="09cb62f7-ba1e-491d-aff3-a5f28f0b5c0a" xsi:nil="true"/>
    <_bpm_Sintesi xmlns="09cb62f7-ba1e-491d-aff3-a5f28f0b5c0a" xsi:nil="true"/>
    <_bpm_ErroreId xmlns="09cb62f7-ba1e-491d-aff3-a5f28f0b5c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AED729D303F3A4C84742A97312F55DF" ma:contentTypeVersion="6" ma:contentTypeDescription="Creare un nuovo documento." ma:contentTypeScope="" ma:versionID="fc4725bb8896fc3f1f4774dd2007a0d4">
  <xsd:schema xmlns:xsd="http://www.w3.org/2001/XMLSchema" xmlns:xs="http://www.w3.org/2001/XMLSchema" xmlns:p="http://schemas.microsoft.com/office/2006/metadata/properties" xmlns:ns2="09cb62f7-ba1e-491d-aff3-a5f28f0b5c0a" xmlns:ns3="12055bfc-81c8-4aaf-9e35-19e32af1fc7c" targetNamespace="http://schemas.microsoft.com/office/2006/metadata/properties" ma:root="true" ma:fieldsID="c85e7a0d5af0d2fe24db0727742ba73f" ns2:_="" ns3:_="">
    <xsd:import namespace="09cb62f7-ba1e-491d-aff3-a5f28f0b5c0a"/>
    <xsd:import namespace="12055bfc-81c8-4aaf-9e35-19e32af1fc7c"/>
    <xsd:element name="properties">
      <xsd:complexType>
        <xsd:sequence>
          <xsd:element name="documentManagement">
            <xsd:complexType>
              <xsd:all>
                <xsd:element ref="ns2:_bpm_StatoId" minOccurs="0"/>
                <xsd:element ref="ns2:_bpm_OperazioneId" minOccurs="0"/>
                <xsd:element ref="ns2:_bpm_ErroreId" minOccurs="0"/>
                <xsd:element ref="ns2:_bpm_Sintes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b62f7-ba1e-491d-aff3-a5f28f0b5c0a" elementFormDefault="qualified">
    <xsd:import namespace="http://schemas.microsoft.com/office/2006/documentManagement/types"/>
    <xsd:import namespace="http://schemas.microsoft.com/office/infopath/2007/PartnerControls"/>
    <xsd:element name="_bpm_StatoId" ma:index="8" nillable="true" ma:displayName="_bpm_StatoId" ma:hidden="true" ma:internalName="_bpm_StatoId" ma:readOnly="false">
      <xsd:simpleType>
        <xsd:restriction base="dms:Text"/>
      </xsd:simpleType>
    </xsd:element>
    <xsd:element name="_bpm_OperazioneId" ma:index="9" nillable="true" ma:displayName="_bpm_OperazioneId" ma:hidden="true" ma:internalName="_bpm_OperazioneId" ma:readOnly="false">
      <xsd:simpleType>
        <xsd:restriction base="dms:Text"/>
      </xsd:simpleType>
    </xsd:element>
    <xsd:element name="_bpm_ErroreId" ma:index="10" nillable="true" ma:displayName="_bpm_ErroreId" ma:hidden="true" ma:internalName="_bpm_ErroreId" ma:readOnly="false">
      <xsd:simpleType>
        <xsd:restriction base="dms:Text"/>
      </xsd:simpleType>
    </xsd:element>
    <xsd:element name="_bpm_Sintesi" ma:index="11" nillable="true" ma:displayName="Firma" ma:hidden="true" ma:internalName="_bpm_Sintesi"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55bfc-81c8-4aaf-9e35-19e32af1fc7c"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E6E33-AA87-46F5-8F62-81216C3316F7}">
  <ds:schemaRefs>
    <ds:schemaRef ds:uri="http://schemas.microsoft.com/sharepoint/v3/contenttype/forms"/>
  </ds:schemaRefs>
</ds:datastoreItem>
</file>

<file path=customXml/itemProps2.xml><?xml version="1.0" encoding="utf-8"?>
<ds:datastoreItem xmlns:ds="http://schemas.openxmlformats.org/officeDocument/2006/customXml" ds:itemID="{3D693BC6-3F4F-4429-AB22-889FD1852B9B}">
  <ds:schemaRefs>
    <ds:schemaRef ds:uri="http://schemas.microsoft.com/office/2006/documentManagement/types"/>
    <ds:schemaRef ds:uri="http://schemas.openxmlformats.org/package/2006/metadata/core-properties"/>
    <ds:schemaRef ds:uri="http://purl.org/dc/elements/1.1/"/>
    <ds:schemaRef ds:uri="09cb62f7-ba1e-491d-aff3-a5f28f0b5c0a"/>
    <ds:schemaRef ds:uri="http://schemas.microsoft.com/office/2006/metadata/properties"/>
    <ds:schemaRef ds:uri="http://purl.org/dc/terms/"/>
    <ds:schemaRef ds:uri="12055bfc-81c8-4aaf-9e35-19e32af1fc7c"/>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9586309-3A29-43DA-8E42-3F88165D0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b62f7-ba1e-491d-aff3-a5f28f0b5c0a"/>
    <ds:schemaRef ds:uri="12055bfc-81c8-4aaf-9e35-19e32af1f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2853</TotalTime>
  <Words>2685</Words>
  <Application>Microsoft Office PowerPoint</Application>
  <PresentationFormat>Presentazione su schermo (4:3)</PresentationFormat>
  <Paragraphs>226</Paragraphs>
  <Slides>24</Slides>
  <Notes>18</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24</vt:i4>
      </vt:variant>
    </vt:vector>
  </HeadingPairs>
  <TitlesOfParts>
    <vt:vector size="33" baseType="lpstr">
      <vt:lpstr>Arial</vt:lpstr>
      <vt:lpstr>Calibri</vt:lpstr>
      <vt:lpstr>Helvetica Neue Medium</vt:lpstr>
      <vt:lpstr>Raleway</vt:lpstr>
      <vt:lpstr>Times New Roman</vt:lpstr>
      <vt:lpstr>Titillium Web</vt:lpstr>
      <vt:lpstr>Wingdings</vt:lpstr>
      <vt:lpstr>Tema di Office</vt:lpstr>
      <vt:lpstr>4_Tema di Office</vt:lpstr>
      <vt:lpstr>Presentazione standard di PowerPoint</vt:lpstr>
      <vt:lpstr>Presentazione standard di PowerPoint</vt:lpstr>
      <vt:lpstr>Istruttoria di rendicontazione (90 giorni)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Focus: la DGR 803 del 23/05/2022 </vt:lpstr>
      <vt:lpstr>Focus: la DGR 803 del 23/05/2022 </vt:lpstr>
      <vt:lpstr>Presentazione standard di PowerPoint</vt:lpstr>
      <vt:lpstr>Presentazione standard di PowerPoint</vt:lpstr>
      <vt:lpstr>Contatti:</vt:lpstr>
      <vt:lpstr>Presentazione standard di PowerPoint</vt:lpstr>
    </vt:vector>
  </TitlesOfParts>
  <Company>Hominapdc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Simona Grandini</dc:creator>
  <cp:lastModifiedBy>Potena Giulia</cp:lastModifiedBy>
  <cp:revision>134</cp:revision>
  <cp:lastPrinted>2021-10-14T15:10:05Z</cp:lastPrinted>
  <dcterms:created xsi:type="dcterms:W3CDTF">2017-11-22T17:37:51Z</dcterms:created>
  <dcterms:modified xsi:type="dcterms:W3CDTF">2022-06-22T11:08:10Z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0x0101007AED729D303F3A4C84742A97312F55DF</vt:lpwstr>
  </property>
  <property fmtid="{D5CDD505-2E9C-101B-9397-08002B2CF9AE}" pid="3" name="Order">
    <vt:r8>1134800</vt:r8>
  </property>
</Properties>
</file>